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12.xml" ContentType="application/vnd.openxmlformats-officedocument.drawingml.chartshapes+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13.xml" ContentType="application/vnd.openxmlformats-officedocument.drawingml.chartshapes+xml"/>
  <Override PartName="/ppt/notesSlides/notesSlide1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4.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39"/>
  </p:notesMasterIdLst>
  <p:handoutMasterIdLst>
    <p:handoutMasterId r:id="rId140"/>
  </p:handoutMasterIdLst>
  <p:sldIdLst>
    <p:sldId id="603" r:id="rId2"/>
    <p:sldId id="786" r:id="rId3"/>
    <p:sldId id="843" r:id="rId4"/>
    <p:sldId id="844" r:id="rId5"/>
    <p:sldId id="845" r:id="rId6"/>
    <p:sldId id="846" r:id="rId7"/>
    <p:sldId id="1158" r:id="rId8"/>
    <p:sldId id="1089" r:id="rId9"/>
    <p:sldId id="552" r:id="rId10"/>
    <p:sldId id="537" r:id="rId11"/>
    <p:sldId id="539" r:id="rId12"/>
    <p:sldId id="541" r:id="rId13"/>
    <p:sldId id="543" r:id="rId14"/>
    <p:sldId id="841" r:id="rId15"/>
    <p:sldId id="545" r:id="rId16"/>
    <p:sldId id="626" r:id="rId17"/>
    <p:sldId id="1160" r:id="rId18"/>
    <p:sldId id="833" r:id="rId19"/>
    <p:sldId id="647" r:id="rId20"/>
    <p:sldId id="650" r:id="rId21"/>
    <p:sldId id="651" r:id="rId22"/>
    <p:sldId id="834" r:id="rId23"/>
    <p:sldId id="835" r:id="rId24"/>
    <p:sldId id="605" r:id="rId25"/>
    <p:sldId id="652" r:id="rId26"/>
    <p:sldId id="653" r:id="rId27"/>
    <p:sldId id="658" r:id="rId28"/>
    <p:sldId id="836" r:id="rId29"/>
    <p:sldId id="837" r:id="rId30"/>
    <p:sldId id="838" r:id="rId31"/>
    <p:sldId id="839" r:id="rId32"/>
    <p:sldId id="512" r:id="rId33"/>
    <p:sldId id="840" r:id="rId34"/>
    <p:sldId id="613" r:id="rId35"/>
    <p:sldId id="842" r:id="rId36"/>
    <p:sldId id="645" r:id="rId37"/>
    <p:sldId id="1164" r:id="rId38"/>
    <p:sldId id="451" r:id="rId39"/>
    <p:sldId id="448" r:id="rId40"/>
    <p:sldId id="872" r:id="rId41"/>
    <p:sldId id="1171" r:id="rId42"/>
    <p:sldId id="1172" r:id="rId43"/>
    <p:sldId id="1173" r:id="rId44"/>
    <p:sldId id="625" r:id="rId45"/>
    <p:sldId id="667" r:id="rId46"/>
    <p:sldId id="763" r:id="rId47"/>
    <p:sldId id="775" r:id="rId48"/>
    <p:sldId id="776" r:id="rId49"/>
    <p:sldId id="777" r:id="rId50"/>
    <p:sldId id="778" r:id="rId51"/>
    <p:sldId id="772" r:id="rId52"/>
    <p:sldId id="779" r:id="rId53"/>
    <p:sldId id="1146" r:id="rId54"/>
    <p:sldId id="1148" r:id="rId55"/>
    <p:sldId id="1149" r:id="rId56"/>
    <p:sldId id="1153" r:id="rId57"/>
    <p:sldId id="1154" r:id="rId58"/>
    <p:sldId id="849" r:id="rId59"/>
    <p:sldId id="831" r:id="rId60"/>
    <p:sldId id="1159" r:id="rId61"/>
    <p:sldId id="1097" r:id="rId62"/>
    <p:sldId id="1090" r:id="rId63"/>
    <p:sldId id="1165" r:id="rId64"/>
    <p:sldId id="1161" r:id="rId65"/>
    <p:sldId id="870" r:id="rId66"/>
    <p:sldId id="1152" r:id="rId67"/>
    <p:sldId id="1166" r:id="rId68"/>
    <p:sldId id="559" r:id="rId69"/>
    <p:sldId id="560" r:id="rId70"/>
    <p:sldId id="577" r:id="rId71"/>
    <p:sldId id="524" r:id="rId72"/>
    <p:sldId id="525" r:id="rId73"/>
    <p:sldId id="485" r:id="rId74"/>
    <p:sldId id="558" r:id="rId75"/>
    <p:sldId id="708" r:id="rId76"/>
    <p:sldId id="709" r:id="rId77"/>
    <p:sldId id="489" r:id="rId78"/>
    <p:sldId id="490" r:id="rId79"/>
    <p:sldId id="491" r:id="rId80"/>
    <p:sldId id="492" r:id="rId81"/>
    <p:sldId id="493" r:id="rId82"/>
    <p:sldId id="494" r:id="rId83"/>
    <p:sldId id="495" r:id="rId84"/>
    <p:sldId id="496" r:id="rId85"/>
    <p:sldId id="497" r:id="rId86"/>
    <p:sldId id="499" r:id="rId87"/>
    <p:sldId id="498" r:id="rId88"/>
    <p:sldId id="710" r:id="rId89"/>
    <p:sldId id="500" r:id="rId90"/>
    <p:sldId id="501" r:id="rId91"/>
    <p:sldId id="502" r:id="rId92"/>
    <p:sldId id="504" r:id="rId93"/>
    <p:sldId id="505" r:id="rId94"/>
    <p:sldId id="503" r:id="rId95"/>
    <p:sldId id="506" r:id="rId96"/>
    <p:sldId id="1170" r:id="rId97"/>
    <p:sldId id="507" r:id="rId98"/>
    <p:sldId id="742" r:id="rId99"/>
    <p:sldId id="508" r:id="rId100"/>
    <p:sldId id="509" r:id="rId101"/>
    <p:sldId id="581" r:id="rId102"/>
    <p:sldId id="1157" r:id="rId103"/>
    <p:sldId id="521" r:id="rId104"/>
    <p:sldId id="520" r:id="rId105"/>
    <p:sldId id="522" r:id="rId106"/>
    <p:sldId id="511" r:id="rId107"/>
    <p:sldId id="513" r:id="rId108"/>
    <p:sldId id="668" r:id="rId109"/>
    <p:sldId id="787" r:id="rId110"/>
    <p:sldId id="788" r:id="rId111"/>
    <p:sldId id="789" r:id="rId112"/>
    <p:sldId id="791" r:id="rId113"/>
    <p:sldId id="792" r:id="rId114"/>
    <p:sldId id="793" r:id="rId115"/>
    <p:sldId id="797" r:id="rId116"/>
    <p:sldId id="798" r:id="rId117"/>
    <p:sldId id="801" r:id="rId118"/>
    <p:sldId id="799" r:id="rId119"/>
    <p:sldId id="1167" r:id="rId120"/>
    <p:sldId id="804" r:id="rId121"/>
    <p:sldId id="805" r:id="rId122"/>
    <p:sldId id="795" r:id="rId123"/>
    <p:sldId id="796" r:id="rId124"/>
    <p:sldId id="802" r:id="rId125"/>
    <p:sldId id="700" r:id="rId126"/>
    <p:sldId id="1168" r:id="rId127"/>
    <p:sldId id="704" r:id="rId128"/>
    <p:sldId id="711" r:id="rId129"/>
    <p:sldId id="1163" r:id="rId130"/>
    <p:sldId id="1162" r:id="rId131"/>
    <p:sldId id="744" r:id="rId132"/>
    <p:sldId id="748" r:id="rId133"/>
    <p:sldId id="749" r:id="rId134"/>
    <p:sldId id="1169" r:id="rId135"/>
    <p:sldId id="698" r:id="rId136"/>
    <p:sldId id="595" r:id="rId137"/>
    <p:sldId id="455" r:id="rId138"/>
  </p:sldIdLst>
  <p:sldSz cx="9144000" cy="5143500" type="screen16x9"/>
  <p:notesSz cx="6881813" cy="9710738"/>
  <p:defaultTextStyle>
    <a:defPPr>
      <a:defRPr lang="es-ES"/>
    </a:defPPr>
    <a:lvl1pPr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1pPr>
    <a:lvl2pPr marL="4572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2pPr>
    <a:lvl3pPr marL="9144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3pPr>
    <a:lvl4pPr marL="13716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4pPr>
    <a:lvl5pPr marL="18288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5pPr>
    <a:lvl6pPr marL="2286000" algn="l" defTabSz="914400" rtl="0" eaLnBrk="1" latinLnBrk="0" hangingPunct="1">
      <a:defRPr sz="1600" b="1" kern="1200">
        <a:solidFill>
          <a:srgbClr val="002D62"/>
        </a:solidFill>
        <a:latin typeface="Arial" pitchFamily="34" charset="0"/>
        <a:ea typeface="+mn-ea"/>
        <a:cs typeface="Arial" pitchFamily="34" charset="0"/>
      </a:defRPr>
    </a:lvl6pPr>
    <a:lvl7pPr marL="2743200" algn="l" defTabSz="914400" rtl="0" eaLnBrk="1" latinLnBrk="0" hangingPunct="1">
      <a:defRPr sz="1600" b="1" kern="1200">
        <a:solidFill>
          <a:srgbClr val="002D62"/>
        </a:solidFill>
        <a:latin typeface="Arial" pitchFamily="34" charset="0"/>
        <a:ea typeface="+mn-ea"/>
        <a:cs typeface="Arial" pitchFamily="34" charset="0"/>
      </a:defRPr>
    </a:lvl7pPr>
    <a:lvl8pPr marL="3200400" algn="l" defTabSz="914400" rtl="0" eaLnBrk="1" latinLnBrk="0" hangingPunct="1">
      <a:defRPr sz="1600" b="1" kern="1200">
        <a:solidFill>
          <a:srgbClr val="002D62"/>
        </a:solidFill>
        <a:latin typeface="Arial" pitchFamily="34" charset="0"/>
        <a:ea typeface="+mn-ea"/>
        <a:cs typeface="Arial" pitchFamily="34" charset="0"/>
      </a:defRPr>
    </a:lvl8pPr>
    <a:lvl9pPr marL="3657600" algn="l" defTabSz="914400" rtl="0" eaLnBrk="1" latinLnBrk="0" hangingPunct="1">
      <a:defRPr sz="1600" b="1" kern="1200">
        <a:solidFill>
          <a:srgbClr val="002D62"/>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1620">
          <p15:clr>
            <a:srgbClr val="A4A3A4"/>
          </p15:clr>
        </p15:guide>
        <p15:guide id="2" orient="horz" pos="158">
          <p15:clr>
            <a:srgbClr val="A4A3A4"/>
          </p15:clr>
        </p15:guide>
        <p15:guide id="3" orient="horz" pos="293">
          <p15:clr>
            <a:srgbClr val="A4A3A4"/>
          </p15:clr>
        </p15:guide>
        <p15:guide id="4" orient="horz" pos="532">
          <p15:clr>
            <a:srgbClr val="A4A3A4"/>
          </p15:clr>
        </p15:guide>
        <p15:guide id="5" orient="horz" pos="2879">
          <p15:clr>
            <a:srgbClr val="A4A3A4"/>
          </p15:clr>
        </p15:guide>
        <p15:guide id="6" pos="2880">
          <p15:clr>
            <a:srgbClr val="A4A3A4"/>
          </p15:clr>
        </p15:guide>
        <p15:guide id="7" pos="295">
          <p15:clr>
            <a:srgbClr val="A4A3A4"/>
          </p15:clr>
        </p15:guide>
        <p15:guide id="8" pos="5465">
          <p15:clr>
            <a:srgbClr val="A4A3A4"/>
          </p15:clr>
        </p15:guide>
        <p15:guide id="9" pos="249">
          <p15:clr>
            <a:srgbClr val="A4A3A4"/>
          </p15:clr>
        </p15:guide>
      </p15:sldGuideLst>
    </p:ext>
    <p:ext uri="{2D200454-40CA-4A62-9FC3-DE9A4176ACB9}">
      <p15:notesGuideLst xmlns:p15="http://schemas.microsoft.com/office/powerpoint/2012/main">
        <p15:guide id="1" orient="horz" pos="3058" userDrawn="1">
          <p15:clr>
            <a:srgbClr val="A4A3A4"/>
          </p15:clr>
        </p15:guide>
        <p15:guide id="2" pos="216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204"/>
    <a:srgbClr val="FFCC00"/>
    <a:srgbClr val="B9FF2D"/>
    <a:srgbClr val="CCFF66"/>
    <a:srgbClr val="407DF6"/>
    <a:srgbClr val="FF3300"/>
    <a:srgbClr val="B3D002"/>
    <a:srgbClr val="99CC00"/>
    <a:srgbClr val="00CC00"/>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2" autoAdjust="0"/>
    <p:restoredTop sz="87276" autoAdjust="0"/>
  </p:normalViewPr>
  <p:slideViewPr>
    <p:cSldViewPr>
      <p:cViewPr varScale="1">
        <p:scale>
          <a:sx n="76" d="100"/>
          <a:sy n="76" d="100"/>
        </p:scale>
        <p:origin x="1116" y="66"/>
      </p:cViewPr>
      <p:guideLst>
        <p:guide orient="horz" pos="1620"/>
        <p:guide orient="horz" pos="158"/>
        <p:guide orient="horz" pos="293"/>
        <p:guide orient="horz" pos="532"/>
        <p:guide orient="horz" pos="2879"/>
        <p:guide pos="2880"/>
        <p:guide pos="295"/>
        <p:guide pos="5465"/>
        <p:guide pos="249"/>
      </p:guideLst>
    </p:cSldViewPr>
  </p:slideViewPr>
  <p:notesTextViewPr>
    <p:cViewPr>
      <p:scale>
        <a:sx n="100" d="100"/>
        <a:sy n="100" d="100"/>
      </p:scale>
      <p:origin x="0" y="0"/>
    </p:cViewPr>
  </p:notesTextViewPr>
  <p:sorterViewPr>
    <p:cViewPr varScale="1">
      <p:scale>
        <a:sx n="1" d="1"/>
        <a:sy n="1" d="1"/>
      </p:scale>
      <p:origin x="0" y="-2508"/>
    </p:cViewPr>
  </p:sorterViewPr>
  <p:notesViewPr>
    <p:cSldViewPr>
      <p:cViewPr varScale="1">
        <p:scale>
          <a:sx n="70" d="100"/>
          <a:sy n="70" d="100"/>
        </p:scale>
        <p:origin x="-1830" y="-96"/>
      </p:cViewPr>
      <p:guideLst>
        <p:guide orient="horz" pos="3058"/>
        <p:guide pos="216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4.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horacio.rieznik\Google%20Drive\PROYECTOS\WESTERN%20UNION\PROPUESTA%202018\ANTECEDENTES%20TEAM%20PERFORMANCE\Encuesta%20TP%20-%20Plantilla%20Resultados%20Tablas%20y%20gr&#225;ficos%20-%20WU-MT%20Mar%202018.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pregunta'!$A$12</c:f>
              <c:strCache>
                <c:ptCount val="1"/>
                <c:pt idx="0">
                  <c:v>2.       El equipo tiene la capacidad de comunicar dicho propósito al resto de su estructura.</c:v>
                </c:pt>
              </c:strCache>
            </c:strRef>
          </c:tx>
          <c:spPr>
            <a:solidFill>
              <a:schemeClr val="tx1">
                <a:lumMod val="90000"/>
                <a:lumOff val="10000"/>
              </a:schemeClr>
            </a:solidFill>
            <a:ln w="9525" cap="flat" cmpd="sng" algn="ctr">
              <a:solidFill>
                <a:schemeClr val="accent1">
                  <a:shade val="95000"/>
                </a:schemeClr>
              </a:solidFill>
              <a:round/>
            </a:ln>
            <a:effectLst/>
          </c:spPr>
          <c:invertIfNegative val="0"/>
          <c:dLbls>
            <c:dLbl>
              <c:idx val="1"/>
              <c:layout>
                <c:manualLayout>
                  <c:x val="-5.5555555555555558E-3"/>
                  <c:y val="-2.158580983828634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762-44EB-A75D-C8DA5DCE596C}"/>
                </c:ext>
              </c:extLst>
            </c:dLbl>
            <c:dLbl>
              <c:idx val="2"/>
              <c:layout>
                <c:manualLayout>
                  <c:x val="-1.0185067526415994E-16"/>
                  <c:y val="1.06722546778425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762-44EB-A75D-C8DA5DCE596C}"/>
                </c:ext>
              </c:extLst>
            </c:dLbl>
            <c:dLbl>
              <c:idx val="3"/>
              <c:layout>
                <c:manualLayout>
                  <c:x val="0"/>
                  <c:y val="-1.083312166624338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762-44EB-A75D-C8DA5DCE596C}"/>
                </c:ext>
              </c:extLst>
            </c:dLbl>
            <c:dLbl>
              <c:idx val="4"/>
              <c:layout>
                <c:manualLayout>
                  <c:x val="-1.0185067526415994E-16"/>
                  <c:y val="-1.972948945897891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762-44EB-A75D-C8DA5DCE596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pregunta'!$B$12:$F$12</c:f>
              <c:numCache>
                <c:formatCode>General</c:formatCode>
                <c:ptCount val="5"/>
                <c:pt idx="0">
                  <c:v>0</c:v>
                </c:pt>
                <c:pt idx="1">
                  <c:v>3</c:v>
                </c:pt>
                <c:pt idx="2">
                  <c:v>5</c:v>
                </c:pt>
                <c:pt idx="3">
                  <c:v>3</c:v>
                </c:pt>
                <c:pt idx="4">
                  <c:v>0</c:v>
                </c:pt>
              </c:numCache>
            </c:numRef>
          </c:val>
          <c:extLst>
            <c:ext xmlns:c16="http://schemas.microsoft.com/office/drawing/2014/chart" uri="{C3380CC4-5D6E-409C-BE32-E72D297353CC}">
              <c16:uniqueId val="{00000004-E762-44EB-A75D-C8DA5DCE596C}"/>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pregunta'!$A$146</c:f>
              <c:strCache>
                <c:ptCount val="1"/>
                <c:pt idx="0">
                  <c:v>4.       Los integrantes del equipo se consideran mutua e individualmente responsables ante metas colectivas. </c:v>
                </c:pt>
              </c:strCache>
            </c:strRef>
          </c:tx>
          <c:spPr>
            <a:solidFill>
              <a:schemeClr val="accent2"/>
            </a:soli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pregunta'!$B$146:$F$146</c:f>
              <c:numCache>
                <c:formatCode>General</c:formatCode>
                <c:ptCount val="5"/>
                <c:pt idx="0">
                  <c:v>0</c:v>
                </c:pt>
                <c:pt idx="1">
                  <c:v>3</c:v>
                </c:pt>
                <c:pt idx="2">
                  <c:v>3</c:v>
                </c:pt>
                <c:pt idx="3">
                  <c:v>5</c:v>
                </c:pt>
                <c:pt idx="4">
                  <c:v>0</c:v>
                </c:pt>
              </c:numCache>
            </c:numRef>
          </c:val>
          <c:extLst>
            <c:ext xmlns:c16="http://schemas.microsoft.com/office/drawing/2014/chart" uri="{C3380CC4-5D6E-409C-BE32-E72D297353CC}">
              <c16:uniqueId val="{00000000-D222-43F7-81F1-3A7660D7CD6D}"/>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pregunta'!$A$170</c:f>
              <c:strCache>
                <c:ptCount val="1"/>
                <c:pt idx="0">
                  <c:v>6.       Los miembros del equipo cumplen con sus promesas demostrando compromiso respecto de las metas y objetivos individuales.</c:v>
                </c:pt>
              </c:strCache>
            </c:strRef>
          </c:tx>
          <c:spPr>
            <a:solidFill>
              <a:schemeClr val="accent2"/>
            </a:soli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0204"/>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pregunta'!$B$170:$F$170</c:f>
              <c:numCache>
                <c:formatCode>General</c:formatCode>
                <c:ptCount val="5"/>
                <c:pt idx="0">
                  <c:v>0</c:v>
                </c:pt>
                <c:pt idx="1">
                  <c:v>0</c:v>
                </c:pt>
                <c:pt idx="2">
                  <c:v>2</c:v>
                </c:pt>
                <c:pt idx="3">
                  <c:v>9</c:v>
                </c:pt>
                <c:pt idx="4">
                  <c:v>0</c:v>
                </c:pt>
              </c:numCache>
            </c:numRef>
          </c:val>
          <c:extLst>
            <c:ext xmlns:c16="http://schemas.microsoft.com/office/drawing/2014/chart" uri="{C3380CC4-5D6E-409C-BE32-E72D297353CC}">
              <c16:uniqueId val="{00000000-A6AD-44D3-864B-A064234C4FD7}"/>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90000"/>
                    <a:lumOff val="10000"/>
                  </a:schemeClr>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0000"/>
                    <a:lumOff val="10000"/>
                  </a:schemeClr>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pregunta'!$A$182</c:f>
              <c:strCache>
                <c:ptCount val="1"/>
                <c:pt idx="0">
                  <c:v>7.       Los miembros del equipo están dispuestos a realizar sacrificios y compartir recursos para optimizar la efectividad del equipo en el logro de las metas. </c:v>
                </c:pt>
              </c:strCache>
            </c:strRef>
          </c:tx>
          <c:spPr>
            <a:solidFill>
              <a:schemeClr val="accent2"/>
            </a:soli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0204"/>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pregunta'!$B$182:$F$182</c:f>
              <c:numCache>
                <c:formatCode>General</c:formatCode>
                <c:ptCount val="5"/>
                <c:pt idx="0">
                  <c:v>0</c:v>
                </c:pt>
                <c:pt idx="1">
                  <c:v>1</c:v>
                </c:pt>
                <c:pt idx="2">
                  <c:v>5</c:v>
                </c:pt>
                <c:pt idx="3">
                  <c:v>4</c:v>
                </c:pt>
                <c:pt idx="4">
                  <c:v>1</c:v>
                </c:pt>
              </c:numCache>
            </c:numRef>
          </c:val>
          <c:extLst>
            <c:ext xmlns:c16="http://schemas.microsoft.com/office/drawing/2014/chart" uri="{C3380CC4-5D6E-409C-BE32-E72D297353CC}">
              <c16:uniqueId val="{00000000-0252-4DA6-A2B3-0A88118A6B7D}"/>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0000"/>
                    <a:lumOff val="10000"/>
                  </a:schemeClr>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0000"/>
                    <a:lumOff val="10000"/>
                  </a:schemeClr>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pregunta'!$A$194</c:f>
              <c:strCache>
                <c:ptCount val="1"/>
                <c:pt idx="0">
                  <c:v>8.       El equipo dedica tiempo a crecer como tal, aumentando el sentido de la solidaridad entre sus miembros.</c:v>
                </c:pt>
              </c:strCache>
            </c:strRef>
          </c:tx>
          <c:spPr>
            <a:solidFill>
              <a:schemeClr val="accent2"/>
            </a:soli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pregunta'!$B$194:$F$194</c:f>
              <c:numCache>
                <c:formatCode>General</c:formatCode>
                <c:ptCount val="5"/>
                <c:pt idx="0">
                  <c:v>0</c:v>
                </c:pt>
                <c:pt idx="1">
                  <c:v>1</c:v>
                </c:pt>
                <c:pt idx="2">
                  <c:v>2</c:v>
                </c:pt>
                <c:pt idx="3">
                  <c:v>6</c:v>
                </c:pt>
                <c:pt idx="4">
                  <c:v>2</c:v>
                </c:pt>
              </c:numCache>
            </c:numRef>
          </c:val>
          <c:extLst>
            <c:ext xmlns:c16="http://schemas.microsoft.com/office/drawing/2014/chart" uri="{C3380CC4-5D6E-409C-BE32-E72D297353CC}">
              <c16:uniqueId val="{00000000-0B07-4F09-8A0E-BCF95FBF7E12}"/>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0000"/>
                    <a:lumOff val="10000"/>
                  </a:schemeClr>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pregunta'!$A$158</c:f>
              <c:strCache>
                <c:ptCount val="1"/>
                <c:pt idx="0">
                  <c:v>5.       El rol del líder está claramente definido y los miembros tienen un entendimiento común de éste.</c:v>
                </c:pt>
              </c:strCache>
            </c:strRef>
          </c:tx>
          <c:spPr>
            <a:solidFill>
              <a:schemeClr val="accent2"/>
            </a:soli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0204"/>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pregunta'!$B$158:$F$158</c:f>
              <c:numCache>
                <c:formatCode>General</c:formatCode>
                <c:ptCount val="5"/>
                <c:pt idx="0">
                  <c:v>0</c:v>
                </c:pt>
                <c:pt idx="1">
                  <c:v>0</c:v>
                </c:pt>
                <c:pt idx="2">
                  <c:v>6</c:v>
                </c:pt>
                <c:pt idx="3">
                  <c:v>4</c:v>
                </c:pt>
                <c:pt idx="4">
                  <c:v>1</c:v>
                </c:pt>
              </c:numCache>
            </c:numRef>
          </c:val>
          <c:extLst>
            <c:ext xmlns:c16="http://schemas.microsoft.com/office/drawing/2014/chart" uri="{C3380CC4-5D6E-409C-BE32-E72D297353CC}">
              <c16:uniqueId val="{00000000-F83C-4E4E-A6A0-1D02BFBAE78E}"/>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204"/>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204"/>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pregunta'!$A$3</c:f>
              <c:strCache>
                <c:ptCount val="1"/>
                <c:pt idx="0">
                  <c:v>1.       El equipo tiene un propósito común que es inspirador y entusiasma a sus miembros. El propósito “captura el corazón y el alma” de los miembros del equipo.</c:v>
                </c:pt>
              </c:strCache>
            </c:strRef>
          </c:tx>
          <c:spPr>
            <a:solidFill>
              <a:schemeClr val="tx1">
                <a:lumMod val="90000"/>
                <a:lumOff val="10000"/>
              </a:schemeClr>
            </a:solidFill>
            <a:ln w="9525" cap="flat" cmpd="sng" algn="ctr">
              <a:solidFill>
                <a:schemeClr val="accent1">
                  <a:shade val="95000"/>
                </a:schemeClr>
              </a:solidFill>
              <a:round/>
            </a:ln>
            <a:effectLst/>
          </c:spPr>
          <c:invertIfNegative val="0"/>
          <c:dLbls>
            <c:dLbl>
              <c:idx val="1"/>
              <c:layout>
                <c:manualLayout>
                  <c:x val="-5.5555555555555558E-3"/>
                  <c:y val="-9.3285214348206476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29E-4F82-85D8-1FA6CA04F569}"/>
                </c:ext>
              </c:extLst>
            </c:dLbl>
            <c:dLbl>
              <c:idx val="3"/>
              <c:layout>
                <c:manualLayout>
                  <c:x val="0"/>
                  <c:y val="-1.858778069407994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29E-4F82-85D8-1FA6CA04F569}"/>
                </c:ext>
              </c:extLst>
            </c:dLbl>
            <c:dLbl>
              <c:idx val="4"/>
              <c:layout>
                <c:manualLayout>
                  <c:x val="-1.0185067526415994E-16"/>
                  <c:y val="-1.395815106445027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29E-4F82-85D8-1FA6CA04F56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effectLst>
                      <a:outerShdw blurRad="38100" dist="38100" dir="2700000" algn="tl">
                        <a:srgbClr val="000000">
                          <a:alpha val="43137"/>
                        </a:srgbClr>
                      </a:outerShdw>
                    </a:effectLst>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'Resultados por pregunta'!$B$3:$F$3</c:f>
              <c:numCache>
                <c:formatCode>General</c:formatCode>
                <c:ptCount val="5"/>
                <c:pt idx="0">
                  <c:v>0</c:v>
                </c:pt>
                <c:pt idx="1">
                  <c:v>1</c:v>
                </c:pt>
                <c:pt idx="2">
                  <c:v>6</c:v>
                </c:pt>
                <c:pt idx="3">
                  <c:v>4</c:v>
                </c:pt>
                <c:pt idx="4">
                  <c:v>0</c:v>
                </c:pt>
              </c:numCache>
            </c:numRef>
          </c:val>
          <c:extLst>
            <c:ext xmlns:c16="http://schemas.microsoft.com/office/drawing/2014/chart" uri="{C3380CC4-5D6E-409C-BE32-E72D297353CC}">
              <c16:uniqueId val="{00000003-B29E-4F82-85D8-1FA6CA04F569}"/>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0000"/>
                    <a:lumOff val="10000"/>
                  </a:schemeClr>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pregunta'!$A$24</c:f>
              <c:strCache>
                <c:ptCount val="1"/>
                <c:pt idx="0">
                  <c:v>3.       El equipo tiene claro cómo su propósito se conecta y contribuye con el propósito último de la organización.</c:v>
                </c:pt>
              </c:strCache>
            </c:strRef>
          </c:tx>
          <c:spPr>
            <a:solidFill>
              <a:schemeClr val="tx1">
                <a:lumMod val="90000"/>
                <a:lumOff val="10000"/>
              </a:schemeClr>
            </a:solidFill>
            <a:ln w="9525" cap="flat" cmpd="sng" algn="ctr">
              <a:solidFill>
                <a:schemeClr val="accent1">
                  <a:shade val="95000"/>
                </a:schemeClr>
              </a:solidFill>
              <a:round/>
            </a:ln>
            <a:effectLst/>
          </c:spPr>
          <c:invertIfNegative val="0"/>
          <c:dLbls>
            <c:dLbl>
              <c:idx val="2"/>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1AAA-4991-9971-C2718D03F4C8}"/>
                </c:ext>
              </c:extLst>
            </c:dLbl>
            <c:dLbl>
              <c:idx val="3"/>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1AAA-4991-9971-C2718D03F4C8}"/>
                </c:ext>
              </c:extLst>
            </c:dLbl>
            <c:dLbl>
              <c:idx val="4"/>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2-1AAA-4991-9971-C2718D03F4C8}"/>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pregunta'!$B$24:$F$24</c:f>
              <c:numCache>
                <c:formatCode>General</c:formatCode>
                <c:ptCount val="5"/>
                <c:pt idx="0">
                  <c:v>0</c:v>
                </c:pt>
                <c:pt idx="1">
                  <c:v>0</c:v>
                </c:pt>
                <c:pt idx="2">
                  <c:v>4</c:v>
                </c:pt>
                <c:pt idx="3">
                  <c:v>5</c:v>
                </c:pt>
                <c:pt idx="4">
                  <c:v>2</c:v>
                </c:pt>
              </c:numCache>
            </c:numRef>
          </c:val>
          <c:extLst>
            <c:ext xmlns:c16="http://schemas.microsoft.com/office/drawing/2014/chart" uri="{C3380CC4-5D6E-409C-BE32-E72D297353CC}">
              <c16:uniqueId val="{00000000-1DFB-4F0E-8B65-DADE72A9853F}"/>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50000"/>
                    <a:lumOff val="50000"/>
                  </a:schemeClr>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pregunta'!$A$60</c:f>
              <c:strCache>
                <c:ptCount val="1"/>
                <c:pt idx="0">
                  <c:v>6.       Existen métricas para los objetivos de desempeño del equipo.</c:v>
                </c:pt>
              </c:strCache>
            </c:strRef>
          </c:tx>
          <c:spPr>
            <a:solidFill>
              <a:schemeClr val="tx1">
                <a:lumMod val="90000"/>
                <a:lumOff val="10000"/>
              </a:schemeClr>
            </a:soli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pregunta'!$B$60:$F$60</c:f>
              <c:numCache>
                <c:formatCode>General</c:formatCode>
                <c:ptCount val="5"/>
                <c:pt idx="0">
                  <c:v>2</c:v>
                </c:pt>
                <c:pt idx="1">
                  <c:v>4</c:v>
                </c:pt>
                <c:pt idx="2">
                  <c:v>3</c:v>
                </c:pt>
                <c:pt idx="3">
                  <c:v>2</c:v>
                </c:pt>
                <c:pt idx="4">
                  <c:v>0</c:v>
                </c:pt>
              </c:numCache>
            </c:numRef>
          </c:val>
          <c:extLst>
            <c:ext xmlns:c16="http://schemas.microsoft.com/office/drawing/2014/chart" uri="{C3380CC4-5D6E-409C-BE32-E72D297353CC}">
              <c16:uniqueId val="{00000000-6154-428F-9F6C-7AB1876D4E4B}"/>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pregunta'!$A$72</c:f>
              <c:strCache>
                <c:ptCount val="1"/>
                <c:pt idx="0">
                  <c:v>7.       Los objetivos del equipo quedan registrados en un documento “vivo” al que se recurre y revisa periódicamente.</c:v>
                </c:pt>
              </c:strCache>
            </c:strRef>
          </c:tx>
          <c:spPr>
            <a:solidFill>
              <a:schemeClr val="tx1">
                <a:lumMod val="90000"/>
                <a:lumOff val="10000"/>
              </a:schemeClr>
            </a:solidFill>
            <a:ln w="9525" cap="flat" cmpd="sng" algn="ctr">
              <a:solidFill>
                <a:schemeClr val="accent1">
                  <a:shade val="95000"/>
                </a:schemeClr>
              </a:solidFill>
              <a:round/>
            </a:ln>
            <a:effectLst/>
          </c:spPr>
          <c:invertIfNegative val="0"/>
          <c:dLbls>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89C9-4452-8F2A-72382EC21069}"/>
                </c:ext>
              </c:extLst>
            </c:dLbl>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89C9-4452-8F2A-72382EC2106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pregunta'!$B$72:$F$72</c:f>
              <c:numCache>
                <c:formatCode>General</c:formatCode>
                <c:ptCount val="5"/>
                <c:pt idx="0">
                  <c:v>0</c:v>
                </c:pt>
                <c:pt idx="1">
                  <c:v>8</c:v>
                </c:pt>
                <c:pt idx="2">
                  <c:v>3</c:v>
                </c:pt>
                <c:pt idx="3">
                  <c:v>0</c:v>
                </c:pt>
                <c:pt idx="4">
                  <c:v>0</c:v>
                </c:pt>
              </c:numCache>
            </c:numRef>
          </c:val>
          <c:extLst>
            <c:ext xmlns:c16="http://schemas.microsoft.com/office/drawing/2014/chart" uri="{C3380CC4-5D6E-409C-BE32-E72D297353CC}">
              <c16:uniqueId val="{00000000-5215-4A28-9581-F5B396847228}"/>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pregunta'!$A$36</c:f>
              <c:strCache>
                <c:ptCount val="1"/>
                <c:pt idx="0">
                  <c:v>4.       El equipo tiene claros sus objetivos o metas de desempeño.</c:v>
                </c:pt>
              </c:strCache>
            </c:strRef>
          </c:tx>
          <c:spPr>
            <a:solidFill>
              <a:schemeClr val="tx1">
                <a:lumMod val="90000"/>
                <a:lumOff val="10000"/>
              </a:schemeClr>
            </a:solidFill>
            <a:ln w="9525" cap="flat" cmpd="sng" algn="ctr">
              <a:solidFill>
                <a:schemeClr val="accent1">
                  <a:shade val="95000"/>
                </a:schemeClr>
              </a:solidFill>
              <a:round/>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3-4A64-4C39-BBF5-F8F85B3C8496}"/>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4-4A64-4C39-BBF5-F8F85B3C8496}"/>
                </c:ext>
              </c:extLst>
            </c:dLbl>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4A64-4C39-BBF5-F8F85B3C8496}"/>
                </c:ext>
              </c:extLst>
            </c:dLbl>
            <c:dLbl>
              <c:idx val="3"/>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4A64-4C39-BBF5-F8F85B3C8496}"/>
                </c:ext>
              </c:extLst>
            </c:dLbl>
            <c:dLbl>
              <c:idx val="4"/>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2-4A64-4C39-BBF5-F8F85B3C849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pregunta'!$B$36:$F$36</c:f>
              <c:numCache>
                <c:formatCode>General</c:formatCode>
                <c:ptCount val="5"/>
                <c:pt idx="0">
                  <c:v>0</c:v>
                </c:pt>
                <c:pt idx="1">
                  <c:v>0</c:v>
                </c:pt>
                <c:pt idx="2">
                  <c:v>5</c:v>
                </c:pt>
                <c:pt idx="3">
                  <c:v>5</c:v>
                </c:pt>
                <c:pt idx="4">
                  <c:v>1</c:v>
                </c:pt>
              </c:numCache>
            </c:numRef>
          </c:val>
          <c:extLst>
            <c:ext xmlns:c16="http://schemas.microsoft.com/office/drawing/2014/chart" uri="{C3380CC4-5D6E-409C-BE32-E72D297353CC}">
              <c16:uniqueId val="{00000000-8844-45FE-84E4-543B36AA9CFD}"/>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0000"/>
                    <a:lumOff val="10000"/>
                  </a:schemeClr>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458442694663169E-2"/>
          <c:y val="2.7016340699348065E-2"/>
          <c:w val="0.91598600174978129"/>
          <c:h val="0.76706925747184829"/>
        </c:manualLayout>
      </c:layout>
      <c:barChart>
        <c:barDir val="col"/>
        <c:grouping val="clustered"/>
        <c:varyColors val="0"/>
        <c:ser>
          <c:idx val="0"/>
          <c:order val="0"/>
          <c:tx>
            <c:strRef>
              <c:f>'Resultados por pregunta'!$A$96</c:f>
              <c:strCache>
                <c:ptCount val="1"/>
                <c:pt idx="0">
                  <c:v>9.       Cada miembro del equipo demuestra alineamiento con los valores de la empresa y un elevado nivel de integridad personal.</c:v>
                </c:pt>
              </c:strCache>
            </c:strRef>
          </c:tx>
          <c:spPr>
            <a:solidFill>
              <a:schemeClr val="tx1">
                <a:lumMod val="90000"/>
                <a:lumOff val="10000"/>
              </a:schemeClr>
            </a:solidFill>
            <a:ln w="9525" cap="flat" cmpd="sng" algn="ctr">
              <a:solidFill>
                <a:schemeClr val="accent1">
                  <a:shade val="95000"/>
                </a:schemeClr>
              </a:solidFill>
              <a:round/>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1-C9B2-4556-8A24-271F1165A1BD}"/>
                </c:ext>
              </c:extLst>
            </c:dLbl>
            <c:dLbl>
              <c:idx val="1"/>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0-C9B2-4556-8A24-271F1165A1B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pregunta'!$B$96:$F$96</c:f>
              <c:numCache>
                <c:formatCode>General</c:formatCode>
                <c:ptCount val="5"/>
                <c:pt idx="0">
                  <c:v>0</c:v>
                </c:pt>
                <c:pt idx="1">
                  <c:v>0</c:v>
                </c:pt>
                <c:pt idx="2">
                  <c:v>4</c:v>
                </c:pt>
                <c:pt idx="3">
                  <c:v>5</c:v>
                </c:pt>
                <c:pt idx="4">
                  <c:v>2</c:v>
                </c:pt>
              </c:numCache>
            </c:numRef>
          </c:val>
          <c:extLst>
            <c:ext xmlns:c16="http://schemas.microsoft.com/office/drawing/2014/chart" uri="{C3380CC4-5D6E-409C-BE32-E72D297353CC}">
              <c16:uniqueId val="{00000000-E9D5-4936-A3FD-D44A7BEC1623}"/>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accent5">
                    <a:lumMod val="50000"/>
                  </a:schemeClr>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pregunta'!$A$110</c:f>
              <c:strCache>
                <c:ptCount val="1"/>
                <c:pt idx="0">
                  <c:v>1.        Los roles dentro del equipo están claramente definidos y acordados. </c:v>
                </c:pt>
              </c:strCache>
            </c:strRef>
          </c:tx>
          <c:spPr>
            <a:solidFill>
              <a:schemeClr val="accent2"/>
            </a:soli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pregunta'!$B$110:$F$110</c:f>
              <c:numCache>
                <c:formatCode>General</c:formatCode>
                <c:ptCount val="5"/>
                <c:pt idx="0">
                  <c:v>0</c:v>
                </c:pt>
                <c:pt idx="1">
                  <c:v>0</c:v>
                </c:pt>
                <c:pt idx="2">
                  <c:v>1</c:v>
                </c:pt>
                <c:pt idx="3">
                  <c:v>8</c:v>
                </c:pt>
                <c:pt idx="4">
                  <c:v>2</c:v>
                </c:pt>
              </c:numCache>
            </c:numRef>
          </c:val>
          <c:extLst>
            <c:ext xmlns:c16="http://schemas.microsoft.com/office/drawing/2014/chart" uri="{C3380CC4-5D6E-409C-BE32-E72D297353CC}">
              <c16:uniqueId val="{00000000-54A2-4E98-9EC3-5FC2D43A9466}"/>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0000"/>
                    <a:lumOff val="10000"/>
                  </a:schemeClr>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'Resultados por pregunta'!$A$122</c:f>
              <c:strCache>
                <c:ptCount val="1"/>
                <c:pt idx="0">
                  <c:v>2.       Las interdependencias entre miembros están claramente definidas y funcionan cabalmente.  </c:v>
                </c:pt>
              </c:strCache>
            </c:strRef>
          </c:tx>
          <c:spPr>
            <a:solidFill>
              <a:schemeClr val="accent2"/>
            </a:soli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'Resultados por pregunta'!$B$2:$F$2</c:f>
              <c:strCache>
                <c:ptCount val="5"/>
                <c:pt idx="0">
                  <c:v>1
Para nada</c:v>
                </c:pt>
                <c:pt idx="1">
                  <c:v>2
Escasamente</c:v>
                </c:pt>
                <c:pt idx="2">
                  <c:v>3
Medianamente</c:v>
                </c:pt>
                <c:pt idx="3">
                  <c:v>4
En gran medida</c:v>
                </c:pt>
                <c:pt idx="4">
                  <c:v>5
Totalmente</c:v>
                </c:pt>
              </c:strCache>
            </c:strRef>
          </c:cat>
          <c:val>
            <c:numRef>
              <c:f>'Resultados por pregunta'!$B$122:$F$122</c:f>
              <c:numCache>
                <c:formatCode>General</c:formatCode>
                <c:ptCount val="5"/>
                <c:pt idx="0">
                  <c:v>0</c:v>
                </c:pt>
                <c:pt idx="1">
                  <c:v>1</c:v>
                </c:pt>
                <c:pt idx="2">
                  <c:v>2</c:v>
                </c:pt>
                <c:pt idx="3">
                  <c:v>7</c:v>
                </c:pt>
                <c:pt idx="4">
                  <c:v>1</c:v>
                </c:pt>
              </c:numCache>
            </c:numRef>
          </c:val>
          <c:extLst>
            <c:ext xmlns:c16="http://schemas.microsoft.com/office/drawing/2014/chart" uri="{C3380CC4-5D6E-409C-BE32-E72D297353CC}">
              <c16:uniqueId val="{00000000-587C-465F-B6B1-5C66F22D6554}"/>
            </c:ext>
          </c:extLst>
        </c:ser>
        <c:dLbls>
          <c:dLblPos val="inEnd"/>
          <c:showLegendKey val="0"/>
          <c:showVal val="1"/>
          <c:showCatName val="0"/>
          <c:showSerName val="0"/>
          <c:showPercent val="0"/>
          <c:showBubbleSize val="0"/>
        </c:dLbls>
        <c:gapWidth val="100"/>
        <c:overlap val="-24"/>
        <c:axId val="477671976"/>
        <c:axId val="479531256"/>
      </c:barChart>
      <c:catAx>
        <c:axId val="477671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79531256"/>
        <c:crosses val="autoZero"/>
        <c:auto val="1"/>
        <c:lblAlgn val="ctr"/>
        <c:lblOffset val="100"/>
        <c:noMultiLvlLbl val="0"/>
      </c:catAx>
      <c:valAx>
        <c:axId val="479531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7767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0.52751</cdr:x>
      <cdr:y>0</cdr:y>
    </cdr:from>
    <cdr:to>
      <cdr:x>0.52751</cdr:x>
      <cdr:y>0.99842</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2279096" y="0"/>
          <a:ext cx="0" cy="2211523"/>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0.31885</cdr:x>
      <cdr:y>0</cdr:y>
    </cdr:from>
    <cdr:to>
      <cdr:x>0.54331</cdr:x>
      <cdr:y>0.11338</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1457775" y="-2209204"/>
          <a:ext cx="1026243" cy="24622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1000" b="1" dirty="0" err="1">
              <a:solidFill>
                <a:srgbClr val="FF0000"/>
              </a:solidFill>
            </a:rPr>
            <a:t>Promedio</a:t>
          </a:r>
          <a:r>
            <a:rPr lang="en-US" sz="1000" b="1" dirty="0">
              <a:solidFill>
                <a:srgbClr val="FF0000"/>
              </a:solidFill>
            </a:rPr>
            <a:t> =  3</a:t>
          </a:r>
        </a:p>
      </cdr:txBody>
    </cdr:sp>
  </cdr:relSizeAnchor>
</c:userShapes>
</file>

<file path=ppt/drawings/drawing10.xml><?xml version="1.0" encoding="utf-8"?>
<c:userShapes xmlns:c="http://schemas.openxmlformats.org/drawingml/2006/chart">
  <cdr:relSizeAnchor xmlns:cdr="http://schemas.openxmlformats.org/drawingml/2006/chartDrawing">
    <cdr:from>
      <cdr:x>0.55001</cdr:x>
      <cdr:y>0.25287</cdr:y>
    </cdr:from>
    <cdr:to>
      <cdr:x>0.55001</cdr:x>
      <cdr:y>0.86051</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2514630" y="628644"/>
          <a:ext cx="0" cy="1510609"/>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0.36945</cdr:x>
      <cdr:y>0.34531</cdr:y>
    </cdr:from>
    <cdr:to>
      <cdr:x>0.55594</cdr:x>
      <cdr:y>0.43282</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1689110" y="858449"/>
          <a:ext cx="852669"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a:solidFill>
                <a:srgbClr val="FF0000"/>
              </a:solidFill>
            </a:rPr>
            <a:t>Promedio =  3,2</a:t>
          </a:r>
        </a:p>
      </cdr:txBody>
    </cdr:sp>
  </cdr:relSizeAnchor>
</c:userShapes>
</file>

<file path=ppt/drawings/drawing11.xml><?xml version="1.0" encoding="utf-8"?>
<c:userShapes xmlns:c="http://schemas.openxmlformats.org/drawingml/2006/chart">
  <cdr:relSizeAnchor xmlns:cdr="http://schemas.openxmlformats.org/drawingml/2006/chartDrawing">
    <cdr:from>
      <cdr:x>0.66251</cdr:x>
      <cdr:y>0.21227</cdr:y>
    </cdr:from>
    <cdr:to>
      <cdr:x>0.66251</cdr:x>
      <cdr:y>0.81991</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2755021" y="339502"/>
          <a:ext cx="0" cy="971871"/>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0.52986</cdr:x>
      <cdr:y>0.3125</cdr:y>
    </cdr:from>
    <cdr:to>
      <cdr:x>0.71636</cdr:x>
      <cdr:y>0.40767</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2422535" y="714383"/>
          <a:ext cx="852669"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a:solidFill>
                <a:srgbClr val="FF0000"/>
              </a:solidFill>
            </a:rPr>
            <a:t>Promedio =  3,8</a:t>
          </a:r>
        </a:p>
      </cdr:txBody>
    </cdr:sp>
  </cdr:relSizeAnchor>
</c:userShapes>
</file>

<file path=ppt/drawings/drawing12.xml><?xml version="1.0" encoding="utf-8"?>
<c:userShapes xmlns:c="http://schemas.openxmlformats.org/drawingml/2006/chart">
  <cdr:relSizeAnchor xmlns:cdr="http://schemas.openxmlformats.org/drawingml/2006/chartDrawing">
    <cdr:from>
      <cdr:x>0.59875</cdr:x>
      <cdr:y>0.30308</cdr:y>
    </cdr:from>
    <cdr:to>
      <cdr:x>0.60082</cdr:x>
      <cdr:y>0.80586</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2592292" y="646331"/>
          <a:ext cx="8962" cy="1072207"/>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0.54525</cdr:x>
      <cdr:y>0.15745</cdr:y>
    </cdr:from>
    <cdr:to>
      <cdr:x>0.73174</cdr:x>
      <cdr:y>0.25261</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2360663" y="335761"/>
          <a:ext cx="807408" cy="202955"/>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dirty="0" err="1">
              <a:solidFill>
                <a:srgbClr val="FF0000"/>
              </a:solidFill>
            </a:rPr>
            <a:t>Promedio</a:t>
          </a:r>
          <a:r>
            <a:rPr lang="en-US" sz="800" b="1" dirty="0">
              <a:solidFill>
                <a:srgbClr val="FF0000"/>
              </a:solidFill>
            </a:rPr>
            <a:t> =  3,5</a:t>
          </a:r>
        </a:p>
      </cdr:txBody>
    </cdr:sp>
  </cdr:relSizeAnchor>
</c:userShapes>
</file>

<file path=ppt/drawings/drawing13.xml><?xml version="1.0" encoding="utf-8"?>
<c:userShapes xmlns:c="http://schemas.openxmlformats.org/drawingml/2006/chart">
  <cdr:relSizeAnchor xmlns:cdr="http://schemas.openxmlformats.org/drawingml/2006/chartDrawing">
    <cdr:from>
      <cdr:x>0.65833</cdr:x>
      <cdr:y>0.3375</cdr:y>
    </cdr:from>
    <cdr:to>
      <cdr:x>0.65834</cdr:x>
      <cdr:y>0.87153</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3009900" y="771525"/>
          <a:ext cx="30" cy="1220785"/>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0.5257</cdr:x>
      <cdr:y>0.33334</cdr:y>
    </cdr:from>
    <cdr:to>
      <cdr:x>0.71219</cdr:x>
      <cdr:y>0.42851</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2403485" y="762008"/>
          <a:ext cx="852669"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a:solidFill>
                <a:srgbClr val="FF0000"/>
              </a:solidFill>
            </a:rPr>
            <a:t>Promedio =  3,8</a:t>
          </a:r>
        </a:p>
      </cdr:txBody>
    </cdr:sp>
  </cdr:relSizeAnchor>
</c:userShapes>
</file>

<file path=ppt/drawings/drawing14.xml><?xml version="1.0" encoding="utf-8"?>
<c:userShapes xmlns:c="http://schemas.openxmlformats.org/drawingml/2006/chart">
  <cdr:relSizeAnchor xmlns:cdr="http://schemas.openxmlformats.org/drawingml/2006/chartDrawing">
    <cdr:from>
      <cdr:x>0.60417</cdr:x>
      <cdr:y>0.22988</cdr:y>
    </cdr:from>
    <cdr:to>
      <cdr:x>0.60417</cdr:x>
      <cdr:y>0.83752</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2762280" y="571494"/>
          <a:ext cx="0" cy="1510609"/>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0.59587</cdr:x>
      <cdr:y>0.19259</cdr:y>
    </cdr:from>
    <cdr:to>
      <cdr:x>0.78237</cdr:x>
      <cdr:y>0.2801</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2724304" y="478780"/>
          <a:ext cx="852678" cy="217552"/>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dirty="0" err="1">
              <a:solidFill>
                <a:srgbClr val="FF0000"/>
              </a:solidFill>
            </a:rPr>
            <a:t>Promedio</a:t>
          </a:r>
          <a:r>
            <a:rPr lang="en-US" sz="800" b="1" dirty="0">
              <a:solidFill>
                <a:srgbClr val="FF0000"/>
              </a:solidFill>
            </a:rPr>
            <a:t> =  3,5</a:t>
          </a:r>
        </a:p>
      </cdr:txBody>
    </cdr:sp>
  </cdr:relSizeAnchor>
</c:userShapes>
</file>

<file path=ppt/drawings/drawing2.xml><?xml version="1.0" encoding="utf-8"?>
<c:userShapes xmlns:c="http://schemas.openxmlformats.org/drawingml/2006/chart">
  <cdr:relSizeAnchor xmlns:cdr="http://schemas.openxmlformats.org/drawingml/2006/chartDrawing">
    <cdr:from>
      <cdr:x>0.56875</cdr:x>
      <cdr:y>0</cdr:y>
    </cdr:from>
    <cdr:to>
      <cdr:x>0.56875</cdr:x>
      <cdr:y>1</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2498224" y="0"/>
          <a:ext cx="0" cy="2118431"/>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0.65931</cdr:x>
      <cdr:y>0.14592</cdr:y>
    </cdr:from>
    <cdr:to>
      <cdr:x>0.65931</cdr:x>
      <cdr:y>0.75356</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2642515" y="258519"/>
          <a:ext cx="0" cy="1076526"/>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0.52304</cdr:x>
      <cdr:y>0.05711</cdr:y>
    </cdr:from>
    <cdr:to>
      <cdr:x>0.70953</cdr:x>
      <cdr:y>0.14922</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2096356" y="101179"/>
          <a:ext cx="747452" cy="16318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dirty="0" err="1">
              <a:solidFill>
                <a:srgbClr val="FF0000"/>
              </a:solidFill>
            </a:rPr>
            <a:t>Promedio</a:t>
          </a:r>
          <a:r>
            <a:rPr lang="en-US" sz="800" b="1" dirty="0">
              <a:solidFill>
                <a:srgbClr val="FF0000"/>
              </a:solidFill>
            </a:rPr>
            <a:t> =  3,8</a:t>
          </a:r>
        </a:p>
      </cdr:txBody>
    </cdr:sp>
  </cdr:relSizeAnchor>
</c:userShapes>
</file>

<file path=ppt/drawings/drawing4.xml><?xml version="1.0" encoding="utf-8"?>
<c:userShapes xmlns:c="http://schemas.openxmlformats.org/drawingml/2006/chart">
  <cdr:relSizeAnchor xmlns:cdr="http://schemas.openxmlformats.org/drawingml/2006/chartDrawing">
    <cdr:from>
      <cdr:x>0.43082</cdr:x>
      <cdr:y>0.13263</cdr:y>
    </cdr:from>
    <cdr:to>
      <cdr:x>0.43082</cdr:x>
      <cdr:y>0.82713</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1979712" y="288032"/>
          <a:ext cx="0" cy="1508251"/>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0.25072</cdr:x>
      <cdr:y>0.05092</cdr:y>
    </cdr:from>
    <cdr:to>
      <cdr:x>0.43721</cdr:x>
      <cdr:y>0.1511</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1152128" y="110590"/>
          <a:ext cx="856963" cy="21756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dirty="0" err="1">
              <a:solidFill>
                <a:srgbClr val="FF0000"/>
              </a:solidFill>
            </a:rPr>
            <a:t>Promedio</a:t>
          </a:r>
          <a:r>
            <a:rPr lang="en-US" sz="800" b="1" dirty="0">
              <a:solidFill>
                <a:srgbClr val="FF0000"/>
              </a:solidFill>
            </a:rPr>
            <a:t> =  2,5</a:t>
          </a:r>
        </a:p>
      </cdr:txBody>
    </cdr:sp>
  </cdr:relSizeAnchor>
</c:userShapes>
</file>

<file path=ppt/drawings/drawing5.xml><?xml version="1.0" encoding="utf-8"?>
<c:userShapes xmlns:c="http://schemas.openxmlformats.org/drawingml/2006/chart">
  <cdr:relSizeAnchor xmlns:cdr="http://schemas.openxmlformats.org/drawingml/2006/chartDrawing">
    <cdr:from>
      <cdr:x>0.39584</cdr:x>
      <cdr:y>0.2827</cdr:y>
    </cdr:from>
    <cdr:to>
      <cdr:x>0.39584</cdr:x>
      <cdr:y>0.89034</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1809780" y="667803"/>
          <a:ext cx="0" cy="1435367"/>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0.3882</cdr:x>
      <cdr:y>0.27151</cdr:y>
    </cdr:from>
    <cdr:to>
      <cdr:x>0.57469</cdr:x>
      <cdr:y>0.36361</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1774835" y="641358"/>
          <a:ext cx="852669" cy="217560"/>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a:solidFill>
                <a:srgbClr val="FF0000"/>
              </a:solidFill>
            </a:rPr>
            <a:t>Promedio =  2,3</a:t>
          </a:r>
        </a:p>
      </cdr:txBody>
    </cdr:sp>
  </cdr:relSizeAnchor>
</c:userShapes>
</file>

<file path=ppt/drawings/drawing6.xml><?xml version="1.0" encoding="utf-8"?>
<c:userShapes xmlns:c="http://schemas.openxmlformats.org/drawingml/2006/chart">
  <cdr:relSizeAnchor xmlns:cdr="http://schemas.openxmlformats.org/drawingml/2006/chartDrawing">
    <cdr:from>
      <cdr:x>0.61482</cdr:x>
      <cdr:y>0.18634</cdr:y>
    </cdr:from>
    <cdr:to>
      <cdr:x>0.61482</cdr:x>
      <cdr:y>0.79397</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2810963" y="404664"/>
          <a:ext cx="0" cy="1319611"/>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cdr:x>
      <cdr:y>0.07215</cdr:y>
    </cdr:from>
    <cdr:to>
      <cdr:x>0.6865</cdr:x>
      <cdr:y>0.17233</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2286000" y="156682"/>
          <a:ext cx="852678" cy="21756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dirty="0" err="1">
              <a:solidFill>
                <a:srgbClr val="FF0000"/>
              </a:solidFill>
            </a:rPr>
            <a:t>Promedio</a:t>
          </a:r>
          <a:r>
            <a:rPr lang="en-US" sz="800" b="1" dirty="0">
              <a:solidFill>
                <a:srgbClr val="FF0000"/>
              </a:solidFill>
            </a:rPr>
            <a:t> =  3,6</a:t>
          </a:r>
        </a:p>
      </cdr:txBody>
    </cdr:sp>
  </cdr:relSizeAnchor>
</c:userShapes>
</file>

<file path=ppt/drawings/drawing7.xml><?xml version="1.0" encoding="utf-8"?>
<c:userShapes xmlns:c="http://schemas.openxmlformats.org/drawingml/2006/chart">
  <cdr:relSizeAnchor xmlns:cdr="http://schemas.openxmlformats.org/drawingml/2006/chartDrawing">
    <cdr:from>
      <cdr:x>0.65626</cdr:x>
      <cdr:y>0.12944</cdr:y>
    </cdr:from>
    <cdr:to>
      <cdr:x>0.65626</cdr:x>
      <cdr:y>0.90244</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3496942" y="354028"/>
          <a:ext cx="0" cy="2114147"/>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cdr:x>
      <cdr:y>0.04832</cdr:y>
    </cdr:from>
    <cdr:to>
      <cdr:x>0.6953</cdr:x>
      <cdr:y>0.13272</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2664296" y="132155"/>
          <a:ext cx="1040670" cy="230832"/>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900" b="1" dirty="0" err="1">
              <a:solidFill>
                <a:srgbClr val="FF0000"/>
              </a:solidFill>
            </a:rPr>
            <a:t>Promedio</a:t>
          </a:r>
          <a:r>
            <a:rPr lang="en-US" sz="900" b="1" dirty="0">
              <a:solidFill>
                <a:srgbClr val="FF0000"/>
              </a:solidFill>
            </a:rPr>
            <a:t> =  3,8</a:t>
          </a:r>
        </a:p>
      </cdr:txBody>
    </cdr:sp>
  </cdr:relSizeAnchor>
</c:userShapes>
</file>

<file path=ppt/drawings/drawing8.xml><?xml version="1.0" encoding="utf-8"?>
<c:userShapes xmlns:c="http://schemas.openxmlformats.org/drawingml/2006/chart">
  <cdr:relSizeAnchor xmlns:cdr="http://schemas.openxmlformats.org/drawingml/2006/chartDrawing">
    <cdr:from>
      <cdr:x>0.72084</cdr:x>
      <cdr:y>0.09792</cdr:y>
    </cdr:from>
    <cdr:to>
      <cdr:x>0.72084</cdr:x>
      <cdr:y>0.87372</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3166279" y="212651"/>
          <a:ext cx="0" cy="1684807"/>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0.58567</cdr:x>
      <cdr:y>0.02903</cdr:y>
    </cdr:from>
    <cdr:to>
      <cdr:x>0.77217</cdr:x>
      <cdr:y>0.12921</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2572562" y="63054"/>
          <a:ext cx="819198" cy="217561"/>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dirty="0" err="1">
              <a:solidFill>
                <a:srgbClr val="FF0000"/>
              </a:solidFill>
            </a:rPr>
            <a:t>Promedio</a:t>
          </a:r>
          <a:r>
            <a:rPr lang="en-US" sz="800" b="1" dirty="0">
              <a:solidFill>
                <a:srgbClr val="FF0000"/>
              </a:solidFill>
            </a:rPr>
            <a:t> =  4,1</a:t>
          </a:r>
        </a:p>
      </cdr:txBody>
    </cdr:sp>
  </cdr:relSizeAnchor>
</c:userShapes>
</file>

<file path=ppt/drawings/drawing9.xml><?xml version="1.0" encoding="utf-8"?>
<c:userShapes xmlns:c="http://schemas.openxmlformats.org/drawingml/2006/chart">
  <cdr:relSizeAnchor xmlns:cdr="http://schemas.openxmlformats.org/drawingml/2006/chartDrawing">
    <cdr:from>
      <cdr:x>0.64376</cdr:x>
      <cdr:y>0.24088</cdr:y>
    </cdr:from>
    <cdr:to>
      <cdr:x>0.64376</cdr:x>
      <cdr:y>0.84852</cdr:y>
    </cdr:to>
    <cdr:cxnSp macro="">
      <cdr:nvCxnSpPr>
        <cdr:cNvPr id="5" name="Straight Connector 4">
          <a:extLst xmlns:a="http://schemas.openxmlformats.org/drawingml/2006/main">
            <a:ext uri="{FF2B5EF4-FFF2-40B4-BE49-F238E27FC236}">
              <a16:creationId xmlns:a16="http://schemas.microsoft.com/office/drawing/2014/main" id="{DBC7C480-554E-4A41-A9F5-3CE2456FB379}"/>
            </a:ext>
          </a:extLst>
        </cdr:cNvPr>
        <cdr:cNvCxnSpPr/>
      </cdr:nvCxnSpPr>
      <cdr:spPr>
        <a:xfrm xmlns:a="http://schemas.openxmlformats.org/drawingml/2006/main">
          <a:off x="2943255" y="614886"/>
          <a:ext cx="0" cy="1551123"/>
        </a:xfrm>
        <a:prstGeom xmlns:a="http://schemas.openxmlformats.org/drawingml/2006/main" prst="line">
          <a:avLst/>
        </a:prstGeom>
        <a:ln xmlns:a="http://schemas.openxmlformats.org/drawingml/2006/main" w="19050">
          <a:solidFill>
            <a:srgbClr val="FF0000"/>
          </a:solidFill>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0.42856</cdr:x>
      <cdr:y>0.24499</cdr:y>
    </cdr:from>
    <cdr:to>
      <cdr:x>0.61506</cdr:x>
      <cdr:y>0.33022</cdr:y>
    </cdr:to>
    <cdr:sp macro="" textlink="">
      <cdr:nvSpPr>
        <cdr:cNvPr id="3" name="TextBox 2">
          <a:extLst xmlns:a="http://schemas.openxmlformats.org/drawingml/2006/main">
            <a:ext uri="{FF2B5EF4-FFF2-40B4-BE49-F238E27FC236}">
              <a16:creationId xmlns:a16="http://schemas.microsoft.com/office/drawing/2014/main" id="{20603121-098C-4CE0-A8F5-29CF21312E9C}"/>
            </a:ext>
          </a:extLst>
        </cdr:cNvPr>
        <cdr:cNvSpPr txBox="1"/>
      </cdr:nvSpPr>
      <cdr:spPr>
        <a:xfrm xmlns:a="http://schemas.openxmlformats.org/drawingml/2006/main">
          <a:off x="1959378" y="625397"/>
          <a:ext cx="852678" cy="21756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US" sz="800" b="1" dirty="0" err="1">
              <a:solidFill>
                <a:srgbClr val="FF0000"/>
              </a:solidFill>
            </a:rPr>
            <a:t>Promedio</a:t>
          </a:r>
          <a:r>
            <a:rPr lang="en-US" sz="800" b="1" dirty="0">
              <a:solidFill>
                <a:srgbClr val="FF0000"/>
              </a:solidFill>
            </a:rPr>
            <a:t> =  3,7</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2982430" cy="486188"/>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n-GB"/>
          </a:p>
        </p:txBody>
      </p:sp>
      <p:sp>
        <p:nvSpPr>
          <p:cNvPr id="56323" name="Rectangle 3"/>
          <p:cNvSpPr>
            <a:spLocks noGrp="1" noChangeArrowheads="1"/>
          </p:cNvSpPr>
          <p:nvPr>
            <p:ph type="dt" sz="quarter" idx="1"/>
          </p:nvPr>
        </p:nvSpPr>
        <p:spPr bwMode="auto">
          <a:xfrm>
            <a:off x="3898221" y="0"/>
            <a:ext cx="2982430" cy="486188"/>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endParaRPr lang="en-GB"/>
          </a:p>
        </p:txBody>
      </p:sp>
      <p:sp>
        <p:nvSpPr>
          <p:cNvPr id="56324" name="Rectangle 4"/>
          <p:cNvSpPr>
            <a:spLocks noGrp="1" noChangeArrowheads="1"/>
          </p:cNvSpPr>
          <p:nvPr>
            <p:ph type="ftr" sz="quarter" idx="2"/>
          </p:nvPr>
        </p:nvSpPr>
        <p:spPr bwMode="auto">
          <a:xfrm>
            <a:off x="0" y="9222380"/>
            <a:ext cx="2982430" cy="486188"/>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n-GB"/>
          </a:p>
        </p:txBody>
      </p:sp>
      <p:sp>
        <p:nvSpPr>
          <p:cNvPr id="56325" name="Rectangle 5"/>
          <p:cNvSpPr>
            <a:spLocks noGrp="1" noChangeArrowheads="1"/>
          </p:cNvSpPr>
          <p:nvPr>
            <p:ph type="sldNum" sz="quarter" idx="3"/>
          </p:nvPr>
        </p:nvSpPr>
        <p:spPr bwMode="auto">
          <a:xfrm>
            <a:off x="3898221" y="9222380"/>
            <a:ext cx="2982430" cy="486188"/>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fld id="{2E92FEAE-D295-4BEA-B7A3-85895F9561C3}" type="slidenum">
              <a:rPr lang="en-GB"/>
              <a:pPr>
                <a:defRPr/>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82430" cy="486188"/>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s-ES"/>
          </a:p>
        </p:txBody>
      </p:sp>
      <p:sp>
        <p:nvSpPr>
          <p:cNvPr id="9219" name="Rectangle 3"/>
          <p:cNvSpPr>
            <a:spLocks noGrp="1" noChangeArrowheads="1"/>
          </p:cNvSpPr>
          <p:nvPr>
            <p:ph type="dt" idx="1"/>
          </p:nvPr>
        </p:nvSpPr>
        <p:spPr bwMode="auto">
          <a:xfrm>
            <a:off x="3898221" y="0"/>
            <a:ext cx="2982430" cy="486188"/>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endParaRPr lang="es-ES"/>
          </a:p>
        </p:txBody>
      </p:sp>
      <p:sp>
        <p:nvSpPr>
          <p:cNvPr id="71684" name="Rectangle 4"/>
          <p:cNvSpPr>
            <a:spLocks noGrp="1" noRot="1" noChangeAspect="1" noChangeArrowheads="1" noTextEdit="1"/>
          </p:cNvSpPr>
          <p:nvPr>
            <p:ph type="sldImg" idx="2"/>
          </p:nvPr>
        </p:nvSpPr>
        <p:spPr bwMode="auto">
          <a:xfrm>
            <a:off x="207963" y="730250"/>
            <a:ext cx="6465887" cy="363855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7717" y="4612276"/>
            <a:ext cx="5506381" cy="4369180"/>
          </a:xfrm>
          <a:prstGeom prst="rect">
            <a:avLst/>
          </a:prstGeom>
          <a:noFill/>
          <a:ln w="9525">
            <a:noFill/>
            <a:miter lim="800000"/>
            <a:headEnd/>
            <a:tailEnd/>
          </a:ln>
          <a:effectLst/>
        </p:spPr>
        <p:txBody>
          <a:bodyPr vert="horz" wrap="square" lIns="94229" tIns="47114" rIns="94229" bIns="47114" numCol="1" anchor="t" anchorCtr="0" compatLnSpc="1">
            <a:prstTxWarp prst="textNoShape">
              <a:avLst/>
            </a:prstTxWarp>
          </a:bodyPr>
          <a:lstStyle/>
          <a:p>
            <a:pPr lvl="0"/>
            <a:r>
              <a:rPr lang="es-ES" noProof="0"/>
              <a:t>Click to edit Master text styles</a:t>
            </a:r>
          </a:p>
          <a:p>
            <a:pPr lvl="1"/>
            <a:r>
              <a:rPr lang="es-ES" noProof="0"/>
              <a:t>Second level</a:t>
            </a:r>
          </a:p>
          <a:p>
            <a:pPr lvl="2"/>
            <a:r>
              <a:rPr lang="es-ES" noProof="0"/>
              <a:t>Third level</a:t>
            </a:r>
          </a:p>
          <a:p>
            <a:pPr lvl="3"/>
            <a:r>
              <a:rPr lang="es-ES" noProof="0"/>
              <a:t>Fourth level</a:t>
            </a:r>
          </a:p>
          <a:p>
            <a:pPr lvl="4"/>
            <a:r>
              <a:rPr lang="es-ES" noProof="0"/>
              <a:t>Fifth level</a:t>
            </a:r>
          </a:p>
        </p:txBody>
      </p:sp>
      <p:sp>
        <p:nvSpPr>
          <p:cNvPr id="9222" name="Rectangle 6"/>
          <p:cNvSpPr>
            <a:spLocks noGrp="1" noChangeArrowheads="1"/>
          </p:cNvSpPr>
          <p:nvPr>
            <p:ph type="ftr" sz="quarter" idx="4"/>
          </p:nvPr>
        </p:nvSpPr>
        <p:spPr bwMode="auto">
          <a:xfrm>
            <a:off x="0" y="9222380"/>
            <a:ext cx="2982430" cy="486188"/>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defTabSz="942975" eaLnBrk="1" hangingPunct="1">
              <a:spcBef>
                <a:spcPct val="0"/>
              </a:spcBef>
              <a:defRPr sz="1200" b="0">
                <a:solidFill>
                  <a:schemeClr val="tx1"/>
                </a:solidFill>
                <a:latin typeface="Arial" pitchFamily="34" charset="0"/>
                <a:cs typeface="Arial" pitchFamily="34" charset="0"/>
              </a:defRPr>
            </a:lvl1pPr>
          </a:lstStyle>
          <a:p>
            <a:pPr>
              <a:defRPr/>
            </a:pPr>
            <a:endParaRPr lang="es-ES"/>
          </a:p>
        </p:txBody>
      </p:sp>
      <p:sp>
        <p:nvSpPr>
          <p:cNvPr id="9223" name="Rectangle 7"/>
          <p:cNvSpPr>
            <a:spLocks noGrp="1" noChangeArrowheads="1"/>
          </p:cNvSpPr>
          <p:nvPr>
            <p:ph type="sldNum" sz="quarter" idx="5"/>
          </p:nvPr>
        </p:nvSpPr>
        <p:spPr bwMode="auto">
          <a:xfrm>
            <a:off x="3898221" y="9222380"/>
            <a:ext cx="2982430" cy="486188"/>
          </a:xfrm>
          <a:prstGeom prst="rect">
            <a:avLst/>
          </a:prstGeom>
          <a:noFill/>
          <a:ln w="9525">
            <a:noFill/>
            <a:miter lim="800000"/>
            <a:headEnd/>
            <a:tailEnd/>
          </a:ln>
          <a:effectLst/>
        </p:spPr>
        <p:txBody>
          <a:bodyPr vert="horz" wrap="square" lIns="94229" tIns="47114" rIns="94229" bIns="47114" numCol="1" anchor="b" anchorCtr="0" compatLnSpc="1">
            <a:prstTxWarp prst="textNoShape">
              <a:avLst/>
            </a:prstTxWarp>
          </a:bodyPr>
          <a:lstStyle>
            <a:lvl1pPr algn="r" defTabSz="942975" eaLnBrk="1" hangingPunct="1">
              <a:spcBef>
                <a:spcPct val="0"/>
              </a:spcBef>
              <a:defRPr sz="1200" b="0">
                <a:solidFill>
                  <a:schemeClr val="tx1"/>
                </a:solidFill>
                <a:latin typeface="Arial" pitchFamily="34" charset="0"/>
                <a:cs typeface="Arial" pitchFamily="34" charset="0"/>
              </a:defRPr>
            </a:lvl1pPr>
          </a:lstStyle>
          <a:p>
            <a:pPr>
              <a:defRPr/>
            </a:pPr>
            <a:fld id="{FEE7485B-443D-4AE2-A89F-BEFF6A936AB6}" type="slidenum">
              <a:rPr lang="es-ES"/>
              <a:pPr>
                <a:defRPr/>
              </a:pPr>
              <a:t>‹#›</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963" y="730250"/>
            <a:ext cx="6465887" cy="3638550"/>
          </a:xfrm>
        </p:spPr>
      </p:sp>
      <p:sp>
        <p:nvSpPr>
          <p:cNvPr id="3" name="Notes Placeholder 2"/>
          <p:cNvSpPr>
            <a:spLocks noGrp="1"/>
          </p:cNvSpPr>
          <p:nvPr>
            <p:ph type="body" idx="1"/>
          </p:nvPr>
        </p:nvSpPr>
        <p:spPr/>
        <p:txBody>
          <a:bodyPr>
            <a:normAutofit/>
          </a:bodyPr>
          <a:lstStyle/>
          <a:p>
            <a:r>
              <a:rPr lang="es-AR" dirty="0"/>
              <a:t>Mi </a:t>
            </a:r>
            <a:r>
              <a:rPr lang="es-AR" dirty="0" err="1"/>
              <a:t>check</a:t>
            </a:r>
            <a:r>
              <a:rPr lang="es-AR" dirty="0"/>
              <a:t> in:</a:t>
            </a:r>
          </a:p>
          <a:p>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3</a:t>
            </a:fld>
            <a:endParaRPr lang="es-ES"/>
          </a:p>
        </p:txBody>
      </p:sp>
    </p:spTree>
    <p:extLst>
      <p:ext uri="{BB962C8B-B14F-4D97-AF65-F5344CB8AC3E}">
        <p14:creationId xmlns:p14="http://schemas.microsoft.com/office/powerpoint/2010/main" val="2750269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07963" y="730250"/>
            <a:ext cx="6465887" cy="3638550"/>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16</a:t>
            </a:fld>
            <a:endParaRPr lang="de-DE"/>
          </a:p>
        </p:txBody>
      </p:sp>
    </p:spTree>
    <p:extLst>
      <p:ext uri="{BB962C8B-B14F-4D97-AF65-F5344CB8AC3E}">
        <p14:creationId xmlns:p14="http://schemas.microsoft.com/office/powerpoint/2010/main" val="3331886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1977147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fld id="{E5DBE521-730B-4FD8-8D00-9328CF0A3C91}" type="slidenum">
              <a:rPr lang="es-AR" smtClean="0"/>
              <a:pPr/>
              <a:t>20</a:t>
            </a:fld>
            <a:endParaRPr lang="es-AR"/>
          </a:p>
        </p:txBody>
      </p:sp>
    </p:spTree>
    <p:extLst>
      <p:ext uri="{BB962C8B-B14F-4D97-AF65-F5344CB8AC3E}">
        <p14:creationId xmlns:p14="http://schemas.microsoft.com/office/powerpoint/2010/main" val="3435750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[VER CON MAX B PRIMERO]</a:t>
            </a:r>
            <a:endParaRPr lang="en-US" dirty="0"/>
          </a:p>
        </p:txBody>
      </p:sp>
      <p:sp>
        <p:nvSpPr>
          <p:cNvPr id="4" name="Slide Number Placeholder 3"/>
          <p:cNvSpPr>
            <a:spLocks noGrp="1"/>
          </p:cNvSpPr>
          <p:nvPr>
            <p:ph type="sldNum" sz="quarter" idx="10"/>
          </p:nvPr>
        </p:nvSpPr>
        <p:spPr/>
        <p:txBody>
          <a:bodyPr/>
          <a:lstStyle/>
          <a:p>
            <a:fld id="{E5DBE521-730B-4FD8-8D00-9328CF0A3C91}" type="slidenum">
              <a:rPr lang="es-AR" smtClean="0"/>
              <a:pPr/>
              <a:t>26</a:t>
            </a:fld>
            <a:endParaRPr lang="es-AR"/>
          </a:p>
        </p:txBody>
      </p:sp>
    </p:spTree>
    <p:extLst>
      <p:ext uri="{BB962C8B-B14F-4D97-AF65-F5344CB8AC3E}">
        <p14:creationId xmlns:p14="http://schemas.microsoft.com/office/powerpoint/2010/main" val="3123148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baseline="0" dirty="0"/>
          </a:p>
        </p:txBody>
      </p:sp>
      <p:sp>
        <p:nvSpPr>
          <p:cNvPr id="4" name="3 Marcador de número de diapositiva"/>
          <p:cNvSpPr>
            <a:spLocks noGrp="1"/>
          </p:cNvSpPr>
          <p:nvPr>
            <p:ph type="sldNum" sz="quarter" idx="10"/>
          </p:nvPr>
        </p:nvSpPr>
        <p:spPr/>
        <p:txBody>
          <a:bodyPr/>
          <a:lstStyle/>
          <a:p>
            <a:fld id="{81BB86E5-3C2E-488D-A570-E8E2E89B7788}" type="slidenum">
              <a:rPr lang="en-US" smtClean="0"/>
              <a:pPr/>
              <a:t>36</a:t>
            </a:fld>
            <a:endParaRPr lang="en-US"/>
          </a:p>
        </p:txBody>
      </p:sp>
    </p:spTree>
    <p:extLst>
      <p:ext uri="{BB962C8B-B14F-4D97-AF65-F5344CB8AC3E}">
        <p14:creationId xmlns:p14="http://schemas.microsoft.com/office/powerpoint/2010/main" val="170066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989308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txBox="1">
            <a:spLocks noGrp="1" noChangeArrowheads="1"/>
          </p:cNvSpPr>
          <p:nvPr/>
        </p:nvSpPr>
        <p:spPr bwMode="auto">
          <a:xfrm>
            <a:off x="3897513" y="9223212"/>
            <a:ext cx="2982742" cy="485869"/>
          </a:xfrm>
          <a:prstGeom prst="rect">
            <a:avLst/>
          </a:prstGeom>
          <a:noFill/>
          <a:ln w="9525">
            <a:noFill/>
            <a:miter lim="800000"/>
            <a:headEnd/>
            <a:tailEnd/>
          </a:ln>
        </p:spPr>
        <p:txBody>
          <a:bodyPr anchor="b"/>
          <a:lstStyle/>
          <a:p>
            <a:pPr algn="r"/>
            <a:fld id="{24CA2F2F-768F-4D4B-B914-61C1A5C17AEC}" type="slidenum">
              <a:rPr lang="es-ES" sz="1200"/>
              <a:pPr algn="r"/>
              <a:t>38</a:t>
            </a:fld>
            <a:endParaRPr lang="es-ES" sz="1200"/>
          </a:p>
        </p:txBody>
      </p:sp>
      <p:sp>
        <p:nvSpPr>
          <p:cNvPr id="108547" name="Rectangle 7"/>
          <p:cNvSpPr txBox="1">
            <a:spLocks noGrp="1" noChangeArrowheads="1"/>
          </p:cNvSpPr>
          <p:nvPr/>
        </p:nvSpPr>
        <p:spPr bwMode="auto">
          <a:xfrm>
            <a:off x="3897513" y="9223212"/>
            <a:ext cx="2982742" cy="485869"/>
          </a:xfrm>
          <a:prstGeom prst="rect">
            <a:avLst/>
          </a:prstGeom>
          <a:noFill/>
          <a:ln w="9525">
            <a:noFill/>
            <a:miter lim="800000"/>
            <a:headEnd/>
            <a:tailEnd/>
          </a:ln>
        </p:spPr>
        <p:txBody>
          <a:bodyPr lIns="93177" tIns="46589" rIns="93177" bIns="46589" anchor="b"/>
          <a:lstStyle/>
          <a:p>
            <a:pPr algn="r" defTabSz="931863"/>
            <a:fld id="{A5B81FF3-C04C-449B-B178-409BF656F913}" type="slidenum">
              <a:rPr lang="en-US" sz="1200"/>
              <a:pPr algn="r" defTabSz="931863"/>
              <a:t>38</a:t>
            </a:fld>
            <a:endParaRPr lang="en-US" sz="1200"/>
          </a:p>
        </p:txBody>
      </p:sp>
      <p:sp>
        <p:nvSpPr>
          <p:cNvPr id="108548" name="Folienbildplatzhalter 1"/>
          <p:cNvSpPr>
            <a:spLocks noGrp="1" noRot="1" noChangeAspect="1" noTextEdit="1"/>
          </p:cNvSpPr>
          <p:nvPr>
            <p:ph type="sldImg"/>
          </p:nvPr>
        </p:nvSpPr>
        <p:spPr>
          <a:xfrm>
            <a:off x="209550" y="730250"/>
            <a:ext cx="6465888" cy="3638550"/>
          </a:xfrm>
          <a:ln/>
        </p:spPr>
      </p:sp>
      <p:sp>
        <p:nvSpPr>
          <p:cNvPr id="108549" name="Notizenplatzhalter 2"/>
          <p:cNvSpPr>
            <a:spLocks noGrp="1"/>
          </p:cNvSpPr>
          <p:nvPr>
            <p:ph type="body" idx="1"/>
          </p:nvPr>
        </p:nvSpPr>
        <p:spPr>
          <a:xfrm>
            <a:off x="688805" y="4613264"/>
            <a:ext cx="5504204" cy="4369502"/>
          </a:xfrm>
          <a:noFill/>
          <a:ln/>
        </p:spPr>
        <p:txBody>
          <a:bodyPr lIns="93169" tIns="46585" rIns="93169" bIns="46585"/>
          <a:lstStyle/>
          <a:p>
            <a:pPr eaLnBrk="1" hangingPunct="1"/>
            <a:endParaRPr lang="en-GB" dirty="0"/>
          </a:p>
        </p:txBody>
      </p:sp>
      <p:sp>
        <p:nvSpPr>
          <p:cNvPr id="108550" name="Foliennummernplatzhalter 3"/>
          <p:cNvSpPr txBox="1">
            <a:spLocks noGrp="1"/>
          </p:cNvSpPr>
          <p:nvPr/>
        </p:nvSpPr>
        <p:spPr bwMode="auto">
          <a:xfrm>
            <a:off x="3897513" y="9223212"/>
            <a:ext cx="2982742" cy="485869"/>
          </a:xfrm>
          <a:prstGeom prst="rect">
            <a:avLst/>
          </a:prstGeom>
          <a:noFill/>
          <a:ln w="9525">
            <a:noFill/>
            <a:miter lim="800000"/>
            <a:headEnd/>
            <a:tailEnd/>
          </a:ln>
        </p:spPr>
        <p:txBody>
          <a:bodyPr lIns="93169" tIns="46585" rIns="93169" bIns="46585" anchor="b"/>
          <a:lstStyle/>
          <a:p>
            <a:pPr algn="r" defTabSz="931863"/>
            <a:fld id="{67FE54AA-A08F-4FDD-8E43-0277262A4059}" type="slidenum">
              <a:rPr lang="de-DE" sz="1200"/>
              <a:pPr algn="r" defTabSz="931863"/>
              <a:t>38</a:t>
            </a:fld>
            <a:endParaRPr lang="de-DE" sz="1200"/>
          </a:p>
        </p:txBody>
      </p:sp>
    </p:spTree>
    <p:extLst>
      <p:ext uri="{BB962C8B-B14F-4D97-AF65-F5344CB8AC3E}">
        <p14:creationId xmlns:p14="http://schemas.microsoft.com/office/powerpoint/2010/main" val="3617569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963" y="730250"/>
            <a:ext cx="6465887" cy="3638550"/>
          </a:xfrm>
        </p:spPr>
      </p:sp>
      <p:sp>
        <p:nvSpPr>
          <p:cNvPr id="3" name="Notes Placeholder 2"/>
          <p:cNvSpPr>
            <a:spLocks noGrp="1"/>
          </p:cNvSpPr>
          <p:nvPr>
            <p:ph type="body" idx="1"/>
          </p:nvPr>
        </p:nvSpPr>
        <p:spPr/>
        <p:txBody>
          <a:bodyPr>
            <a:normAutofit/>
          </a:bodyPr>
          <a:lstStyle/>
          <a:p>
            <a:endParaRPr lang="es-MX"/>
          </a:p>
        </p:txBody>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39</a:t>
            </a:fld>
            <a:endParaRPr lang="es-ES"/>
          </a:p>
        </p:txBody>
      </p:sp>
      <p:graphicFrame>
        <p:nvGraphicFramePr>
          <p:cNvPr id="5" name="Group 3"/>
          <p:cNvGraphicFramePr>
            <a:graphicFrameLocks/>
          </p:cNvGraphicFramePr>
          <p:nvPr/>
        </p:nvGraphicFramePr>
        <p:xfrm>
          <a:off x="934457" y="4678482"/>
          <a:ext cx="5162232" cy="4401000"/>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351392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1348205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2128838" y="1028700"/>
            <a:ext cx="9134476" cy="5138738"/>
          </a:xfrm>
          <a:ln/>
        </p:spPr>
      </p:sp>
      <p:sp>
        <p:nvSpPr>
          <p:cNvPr id="144387" name="Rectangle 3"/>
          <p:cNvSpPr>
            <a:spLocks noGrp="1" noChangeArrowheads="1"/>
          </p:cNvSpPr>
          <p:nvPr>
            <p:ph type="body" idx="1"/>
          </p:nvPr>
        </p:nvSpPr>
        <p:spPr>
          <a:xfrm>
            <a:off x="486335" y="6507293"/>
            <a:ext cx="3904340" cy="6165494"/>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s-AR"/>
          </a:p>
        </p:txBody>
      </p:sp>
    </p:spTree>
    <p:extLst>
      <p:ext uri="{BB962C8B-B14F-4D97-AF65-F5344CB8AC3E}">
        <p14:creationId xmlns:p14="http://schemas.microsoft.com/office/powerpoint/2010/main" val="415274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2" name="Rectangle 2"/>
          <p:cNvSpPr>
            <a:spLocks noGrp="1" noRot="1" noChangeAspect="1" noChangeArrowheads="1" noTextEdit="1"/>
          </p:cNvSpPr>
          <p:nvPr>
            <p:ph type="sldImg"/>
          </p:nvPr>
        </p:nvSpPr>
        <p:spPr>
          <a:xfrm>
            <a:off x="207963" y="730250"/>
            <a:ext cx="6465887" cy="3638550"/>
          </a:xfrm>
          <a:ln/>
        </p:spPr>
      </p:sp>
      <p:graphicFrame>
        <p:nvGraphicFramePr>
          <p:cNvPr id="4" name="Group 3"/>
          <p:cNvGraphicFramePr>
            <a:graphicFrameLocks/>
          </p:cNvGraphicFramePr>
          <p:nvPr/>
        </p:nvGraphicFramePr>
        <p:xfrm>
          <a:off x="934457" y="4678482"/>
          <a:ext cx="5162232" cy="4401000"/>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 name="Slide Number Placeholder 4"/>
          <p:cNvSpPr>
            <a:spLocks noGrp="1"/>
          </p:cNvSpPr>
          <p:nvPr>
            <p:ph type="sldNum" sz="quarter" idx="10"/>
          </p:nvPr>
        </p:nvSpPr>
        <p:spPr/>
        <p:txBody>
          <a:bodyPr/>
          <a:lstStyle/>
          <a:p>
            <a:pPr>
              <a:defRPr/>
            </a:pPr>
            <a:fld id="{29F9966C-E2CB-44E6-82EB-B0D80EB3BD54}" type="slidenum">
              <a:rPr lang="es-ES" smtClean="0"/>
              <a:pPr>
                <a:defRPr/>
              </a:pPr>
              <a:t>6</a:t>
            </a:fld>
            <a:endParaRPr lang="es-ES"/>
          </a:p>
        </p:txBody>
      </p:sp>
    </p:spTree>
    <p:extLst>
      <p:ext uri="{BB962C8B-B14F-4D97-AF65-F5344CB8AC3E}">
        <p14:creationId xmlns:p14="http://schemas.microsoft.com/office/powerpoint/2010/main" val="3431516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2128838" y="1028700"/>
            <a:ext cx="9134476" cy="5138738"/>
          </a:xfrm>
          <a:ln/>
        </p:spPr>
      </p:sp>
      <p:sp>
        <p:nvSpPr>
          <p:cNvPr id="144387" name="Rectangle 3"/>
          <p:cNvSpPr>
            <a:spLocks noGrp="1" noChangeArrowheads="1"/>
          </p:cNvSpPr>
          <p:nvPr>
            <p:ph type="body" idx="1"/>
          </p:nvPr>
        </p:nvSpPr>
        <p:spPr>
          <a:xfrm>
            <a:off x="486335" y="6507293"/>
            <a:ext cx="3904340" cy="6165494"/>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s-AR"/>
          </a:p>
        </p:txBody>
      </p:sp>
    </p:spTree>
    <p:extLst>
      <p:ext uri="{BB962C8B-B14F-4D97-AF65-F5344CB8AC3E}">
        <p14:creationId xmlns:p14="http://schemas.microsoft.com/office/powerpoint/2010/main" val="1598270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2128838" y="1028700"/>
            <a:ext cx="9134476" cy="5138738"/>
          </a:xfrm>
          <a:ln/>
        </p:spPr>
      </p:sp>
      <p:sp>
        <p:nvSpPr>
          <p:cNvPr id="144387" name="Rectangle 3"/>
          <p:cNvSpPr>
            <a:spLocks noGrp="1" noChangeArrowheads="1"/>
          </p:cNvSpPr>
          <p:nvPr>
            <p:ph type="body" idx="1"/>
          </p:nvPr>
        </p:nvSpPr>
        <p:spPr>
          <a:xfrm>
            <a:off x="486335" y="6507293"/>
            <a:ext cx="3904340" cy="6165494"/>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s-AR"/>
          </a:p>
        </p:txBody>
      </p:sp>
    </p:spTree>
    <p:extLst>
      <p:ext uri="{BB962C8B-B14F-4D97-AF65-F5344CB8AC3E}">
        <p14:creationId xmlns:p14="http://schemas.microsoft.com/office/powerpoint/2010/main" val="1211818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Rot="1" noChangeAspect="1" noChangeArrowheads="1" noTextEdit="1"/>
          </p:cNvSpPr>
          <p:nvPr>
            <p:ph type="sldImg"/>
          </p:nvPr>
        </p:nvSpPr>
        <p:spPr>
          <a:xfrm>
            <a:off x="-2409825" y="755650"/>
            <a:ext cx="10093325" cy="5678488"/>
          </a:xfrm>
          <a:ln/>
        </p:spPr>
      </p:sp>
      <p:graphicFrame>
        <p:nvGraphicFramePr>
          <p:cNvPr id="1721347" name="Group 3"/>
          <p:cNvGraphicFramePr>
            <a:graphicFrameLocks noGrp="1"/>
          </p:cNvGraphicFramePr>
          <p:nvPr>
            <p:ph type="body" idx="1"/>
          </p:nvPr>
        </p:nvGraphicFramePr>
        <p:xfrm>
          <a:off x="661374" y="6535819"/>
          <a:ext cx="3903092" cy="6394935"/>
        </p:xfrm>
        <a:graphic>
          <a:graphicData uri="http://schemas.openxmlformats.org/drawingml/2006/table">
            <a:tbl>
              <a:tblPr/>
              <a:tblGrid>
                <a:gridCol w="3903092">
                  <a:extLst>
                    <a:ext uri="{9D8B030D-6E8A-4147-A177-3AD203B41FA5}">
                      <a16:colId xmlns:a16="http://schemas.microsoft.com/office/drawing/2014/main" val="20000"/>
                    </a:ext>
                  </a:extLst>
                </a:gridCol>
              </a:tblGrid>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25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728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3400" b="0" i="0" u="none" strike="noStrike" cap="none" normalizeH="0" baseline="0">
                        <a:ln>
                          <a:noFill/>
                        </a:ln>
                        <a:solidFill>
                          <a:schemeClr val="tx1"/>
                        </a:solidFill>
                        <a:effectLst/>
                        <a:latin typeface="Arial" charset="0"/>
                        <a:cs typeface="Arial" charset="0"/>
                      </a:endParaRPr>
                    </a:p>
                  </a:txBody>
                  <a:tcPr marL="47500" marR="47500" marT="88208" marB="88208"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28491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Rectangle 7"/>
          <p:cNvSpPr txBox="1">
            <a:spLocks noGrp="1" noChangeArrowheads="1"/>
          </p:cNvSpPr>
          <p:nvPr/>
        </p:nvSpPr>
        <p:spPr bwMode="auto">
          <a:xfrm>
            <a:off x="2762594" y="13013448"/>
            <a:ext cx="2113591" cy="686047"/>
          </a:xfrm>
          <a:prstGeom prst="rect">
            <a:avLst/>
          </a:prstGeom>
          <a:noFill/>
          <a:ln w="9525">
            <a:noFill/>
            <a:miter lim="800000"/>
            <a:headEnd/>
            <a:tailEnd/>
          </a:ln>
        </p:spPr>
        <p:txBody>
          <a:bodyPr lIns="94229" tIns="47114" rIns="94229" bIns="47114" anchor="b"/>
          <a:lstStyle/>
          <a:p>
            <a:pPr algn="r" defTabSz="942975" eaLnBrk="1" hangingPunct="1">
              <a:spcBef>
                <a:spcPct val="0"/>
              </a:spcBef>
            </a:pPr>
            <a:fld id="{1C4D3418-7B26-48B4-8101-6256001AFFBF}" type="slidenum">
              <a:rPr lang="es-ES" sz="1200" b="0">
                <a:solidFill>
                  <a:schemeClr val="tx1"/>
                </a:solidFill>
              </a:rPr>
              <a:pPr algn="r" defTabSz="942975" eaLnBrk="1" hangingPunct="1">
                <a:spcBef>
                  <a:spcPct val="0"/>
                </a:spcBef>
              </a:pPr>
              <a:t>58</a:t>
            </a:fld>
            <a:endParaRPr lang="es-ES" sz="1200" b="0">
              <a:solidFill>
                <a:schemeClr val="tx1"/>
              </a:solidFill>
            </a:endParaRPr>
          </a:p>
        </p:txBody>
      </p:sp>
      <p:sp>
        <p:nvSpPr>
          <p:cNvPr id="1141763" name="Rectangle 7"/>
          <p:cNvSpPr txBox="1">
            <a:spLocks noGrp="1" noChangeArrowheads="1"/>
          </p:cNvSpPr>
          <p:nvPr/>
        </p:nvSpPr>
        <p:spPr bwMode="auto">
          <a:xfrm>
            <a:off x="2762594" y="13013448"/>
            <a:ext cx="2113591" cy="686047"/>
          </a:xfrm>
          <a:prstGeom prst="rect">
            <a:avLst/>
          </a:prstGeom>
          <a:noFill/>
          <a:ln w="9525">
            <a:noFill/>
            <a:miter lim="800000"/>
            <a:headEnd/>
            <a:tailEnd/>
          </a:ln>
        </p:spPr>
        <p:txBody>
          <a:bodyPr lIns="93662" tIns="46831" rIns="93662" bIns="46831"/>
          <a:lstStyle/>
          <a:p>
            <a:pPr algn="r" defTabSz="936625" eaLnBrk="1" hangingPunct="1"/>
            <a:fld id="{537D002C-5653-4C13-A492-053A0427A310}" type="slidenum">
              <a:rPr lang="en-US" sz="1400">
                <a:solidFill>
                  <a:schemeClr val="bg1"/>
                </a:solidFill>
              </a:rPr>
              <a:pPr algn="r" defTabSz="936625" eaLnBrk="1" hangingPunct="1"/>
              <a:t>58</a:t>
            </a:fld>
            <a:endParaRPr lang="en-US" sz="1400">
              <a:solidFill>
                <a:schemeClr val="bg1"/>
              </a:solidFill>
            </a:endParaRPr>
          </a:p>
        </p:txBody>
      </p:sp>
      <p:sp>
        <p:nvSpPr>
          <p:cNvPr id="1141764" name="Rectangle 2"/>
          <p:cNvSpPr>
            <a:spLocks noGrp="1" noRot="1" noChangeAspect="1" noChangeArrowheads="1" noTextEdit="1"/>
          </p:cNvSpPr>
          <p:nvPr>
            <p:ph type="sldImg"/>
          </p:nvPr>
        </p:nvSpPr>
        <p:spPr>
          <a:xfrm>
            <a:off x="-7980363" y="1766888"/>
            <a:ext cx="20804188" cy="11703050"/>
          </a:xfrm>
          <a:ln/>
        </p:spPr>
      </p:sp>
      <p:sp>
        <p:nvSpPr>
          <p:cNvPr id="1141765" name="Rectangle 3"/>
          <p:cNvSpPr>
            <a:spLocks noGrp="1" noChangeArrowheads="1"/>
          </p:cNvSpPr>
          <p:nvPr>
            <p:ph type="body" idx="1"/>
          </p:nvPr>
        </p:nvSpPr>
        <p:spPr>
          <a:xfrm>
            <a:off x="391712" y="493098"/>
            <a:ext cx="4340158" cy="184666"/>
          </a:xfrm>
          <a:noFill/>
          <a:ln/>
        </p:spPr>
        <p:txBody>
          <a:bodyPr lIns="0" tIns="0" rIns="0" bIns="0">
            <a:spAutoFit/>
          </a:bodyPr>
          <a:lstStyle/>
          <a:p>
            <a:pPr eaLnBrk="1" hangingPunct="1"/>
            <a:endParaRPr lang="fr-FR">
              <a:latin typeface="Arial" charset="0"/>
            </a:endParaRPr>
          </a:p>
        </p:txBody>
      </p:sp>
    </p:spTree>
    <p:extLst>
      <p:ext uri="{BB962C8B-B14F-4D97-AF65-F5344CB8AC3E}">
        <p14:creationId xmlns:p14="http://schemas.microsoft.com/office/powerpoint/2010/main" val="3728615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07963" y="730250"/>
            <a:ext cx="6465887" cy="3638550"/>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59</a:t>
            </a:fld>
            <a:endParaRPr lang="de-DE"/>
          </a:p>
        </p:txBody>
      </p:sp>
    </p:spTree>
    <p:extLst>
      <p:ext uri="{BB962C8B-B14F-4D97-AF65-F5344CB8AC3E}">
        <p14:creationId xmlns:p14="http://schemas.microsoft.com/office/powerpoint/2010/main" val="2804029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3040523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8" name="Rectangle 2"/>
          <p:cNvSpPr>
            <a:spLocks noGrp="1" noRot="1" noChangeAspect="1" noChangeArrowheads="1" noTextEdit="1"/>
          </p:cNvSpPr>
          <p:nvPr>
            <p:ph type="sldImg"/>
          </p:nvPr>
        </p:nvSpPr>
        <p:spPr>
          <a:ln/>
        </p:spPr>
      </p:sp>
      <p:sp>
        <p:nvSpPr>
          <p:cNvPr id="1053699"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987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165894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627531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AR">
              <a:latin typeface="Arial" charset="0"/>
            </a:endParaRPr>
          </a:p>
        </p:txBody>
      </p:sp>
    </p:spTree>
    <p:extLst>
      <p:ext uri="{BB962C8B-B14F-4D97-AF65-F5344CB8AC3E}">
        <p14:creationId xmlns:p14="http://schemas.microsoft.com/office/powerpoint/2010/main" val="1212947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1872521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07963" y="730250"/>
            <a:ext cx="6465887" cy="3638550"/>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963" y="730250"/>
            <a:ext cx="6465887" cy="3638550"/>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69</a:t>
            </a:fld>
            <a:endParaRPr lang="es-E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07963" y="730250"/>
            <a:ext cx="6465887" cy="3638550"/>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963" y="730250"/>
            <a:ext cx="6465887" cy="3638550"/>
          </a:xfrm>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71</a:t>
            </a:fld>
            <a:endParaRPr lang="es-E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963" y="730250"/>
            <a:ext cx="6465887" cy="3638550"/>
          </a:xfrm>
        </p:spPr>
      </p:sp>
      <p:sp>
        <p:nvSpPr>
          <p:cNvPr id="3" name="Notes Placeholder 2"/>
          <p:cNvSpPr>
            <a:spLocks noGrp="1"/>
          </p:cNvSpPr>
          <p:nvPr>
            <p:ph type="body" idx="1"/>
          </p:nvPr>
        </p:nvSpPr>
        <p:spPr/>
        <p:txBody>
          <a:bodyPr>
            <a:normAutofit/>
          </a:bodyPr>
          <a:lstStyle/>
          <a:p>
            <a:r>
              <a:rPr lang="es-AR" dirty="0"/>
              <a:t>Ejercicio:</a:t>
            </a:r>
            <a:r>
              <a:rPr lang="es-AR" baseline="0" dirty="0"/>
              <a:t> Leer ejemplos de Observaciones y Juicios y pedir a participantes que identifican cuál es cuál</a:t>
            </a:r>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72</a:t>
            </a:fld>
            <a:endParaRPr lang="es-E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13F6F7FC-71B3-46FD-BDA9-E47C27011D7D}" type="slidenum">
              <a:rPr lang="es-ES">
                <a:solidFill>
                  <a:prstClr val="black"/>
                </a:solidFill>
              </a:rPr>
              <a:pPr/>
              <a:t>73</a:t>
            </a:fld>
            <a:endParaRPr lang="es-ES">
              <a:solidFill>
                <a:prstClr val="black"/>
              </a:solidFill>
            </a:endParaRPr>
          </a:p>
        </p:txBody>
      </p:sp>
      <p:sp>
        <p:nvSpPr>
          <p:cNvPr id="118788" name="Rectangle 2"/>
          <p:cNvSpPr>
            <a:spLocks noGrp="1" noRot="1" noChangeAspect="1" noChangeArrowheads="1" noTextEdit="1"/>
          </p:cNvSpPr>
          <p:nvPr>
            <p:ph type="sldImg"/>
          </p:nvPr>
        </p:nvSpPr>
        <p:spPr>
          <a:xfrm>
            <a:off x="-34925" y="412750"/>
            <a:ext cx="6996113" cy="3935413"/>
          </a:xfrm>
          <a:ln/>
        </p:spPr>
      </p:sp>
      <p:graphicFrame>
        <p:nvGraphicFramePr>
          <p:cNvPr id="6" name="Group 3"/>
          <p:cNvGraphicFramePr>
            <a:graphicFrameLocks/>
          </p:cNvGraphicFramePr>
          <p:nvPr/>
        </p:nvGraphicFramePr>
        <p:xfrm>
          <a:off x="934457" y="4751310"/>
          <a:ext cx="5162232" cy="4401000"/>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Rectangle 7"/>
          <p:cNvSpPr txBox="1">
            <a:spLocks noGrp="1" noChangeArrowheads="1"/>
          </p:cNvSpPr>
          <p:nvPr/>
        </p:nvSpPr>
        <p:spPr bwMode="auto">
          <a:xfrm>
            <a:off x="3898223" y="9222381"/>
            <a:ext cx="2982429" cy="486188"/>
          </a:xfrm>
          <a:prstGeom prst="rect">
            <a:avLst/>
          </a:prstGeom>
          <a:noFill/>
          <a:ln w="9525">
            <a:noFill/>
            <a:miter lim="800000"/>
            <a:headEnd/>
            <a:tailEnd/>
          </a:ln>
        </p:spPr>
        <p:txBody>
          <a:bodyPr lIns="94229" tIns="47114" rIns="94229" bIns="47114" anchor="b"/>
          <a:lstStyle/>
          <a:p>
            <a:pPr algn="r" defTabSz="942975" eaLnBrk="1" hangingPunct="1">
              <a:spcBef>
                <a:spcPct val="0"/>
              </a:spcBef>
            </a:pPr>
            <a:fld id="{BC13B1B2-DB7B-4BB9-B65E-31850A8791B5}" type="slidenum">
              <a:rPr lang="es-ES" sz="1200" b="0">
                <a:solidFill>
                  <a:schemeClr val="tx1"/>
                </a:solidFill>
              </a:rPr>
              <a:pPr algn="r" defTabSz="942975" eaLnBrk="1" hangingPunct="1">
                <a:spcBef>
                  <a:spcPct val="0"/>
                </a:spcBef>
              </a:pPr>
              <a:t>74</a:t>
            </a:fld>
            <a:endParaRPr lang="es-ES" sz="1200" b="0">
              <a:solidFill>
                <a:schemeClr val="tx1"/>
              </a:solidFill>
            </a:endParaRPr>
          </a:p>
        </p:txBody>
      </p:sp>
      <p:sp>
        <p:nvSpPr>
          <p:cNvPr id="1356803" name="Rectangle 2"/>
          <p:cNvSpPr>
            <a:spLocks noGrp="1" noRot="1" noChangeAspect="1" noChangeArrowheads="1" noTextEdit="1"/>
          </p:cNvSpPr>
          <p:nvPr>
            <p:ph type="sldImg"/>
          </p:nvPr>
        </p:nvSpPr>
        <p:spPr>
          <a:xfrm>
            <a:off x="207963" y="730250"/>
            <a:ext cx="6465887" cy="3638550"/>
          </a:xfrm>
          <a:ln/>
        </p:spPr>
      </p:sp>
      <p:sp>
        <p:nvSpPr>
          <p:cNvPr id="1356804" name="Rectangle 3"/>
          <p:cNvSpPr>
            <a:spLocks noGrp="1" noChangeArrowheads="1"/>
          </p:cNvSpPr>
          <p:nvPr>
            <p:ph type="body" idx="1"/>
          </p:nvPr>
        </p:nvSpPr>
        <p:spPr>
          <a:xfrm>
            <a:off x="686555" y="4612277"/>
            <a:ext cx="5508709" cy="4369180"/>
          </a:xfrm>
          <a:noFill/>
          <a:ln/>
        </p:spPr>
        <p:txBody>
          <a:bodyPr/>
          <a:lstStyle/>
          <a:p>
            <a:pPr eaLnBrk="1" hangingPunct="1"/>
            <a:r>
              <a:rPr lang="en-US" dirty="0" err="1">
                <a:latin typeface="Arial" charset="0"/>
              </a:rPr>
              <a:t>Yo</a:t>
            </a:r>
            <a:endParaRPr lang="en-US" dirty="0">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963" y="730250"/>
            <a:ext cx="6465887" cy="3638550"/>
          </a:xfrm>
        </p:spPr>
      </p:sp>
      <p:sp>
        <p:nvSpPr>
          <p:cNvPr id="3" name="Notes Placeholder 2"/>
          <p:cNvSpPr>
            <a:spLocks noGrp="1"/>
          </p:cNvSpPr>
          <p:nvPr>
            <p:ph type="body" idx="1"/>
          </p:nvPr>
        </p:nvSpPr>
        <p:spPr/>
        <p:txBody>
          <a:bodyPr>
            <a:normAutofit/>
          </a:bodyPr>
          <a:lstStyle/>
          <a:p>
            <a:endParaRPr lang="es-AR" dirty="0"/>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75</a:t>
            </a:fld>
            <a:endParaRPr lang="es-E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D9E11B73-3913-4FC3-BE08-EB261CE09D2C}" type="slidenum">
              <a:rPr lang="es-ES" smtClean="0"/>
              <a:pPr/>
              <a:t>76</a:t>
            </a:fld>
            <a:endParaRPr lang="es-ES"/>
          </a:p>
        </p:txBody>
      </p:sp>
      <p:sp>
        <p:nvSpPr>
          <p:cNvPr id="107523" name="Rectangle 7"/>
          <p:cNvSpPr txBox="1">
            <a:spLocks noGrp="1" noChangeArrowheads="1"/>
          </p:cNvSpPr>
          <p:nvPr/>
        </p:nvSpPr>
        <p:spPr bwMode="auto">
          <a:xfrm>
            <a:off x="6501068" y="9343202"/>
            <a:ext cx="185948" cy="200055"/>
          </a:xfrm>
          <a:prstGeom prst="rect">
            <a:avLst/>
          </a:prstGeom>
          <a:noFill/>
          <a:ln w="9525">
            <a:noFill/>
            <a:miter lim="800000"/>
            <a:headEnd/>
            <a:tailEnd/>
          </a:ln>
        </p:spPr>
        <p:txBody>
          <a:bodyPr wrap="none" lIns="0" tIns="0" rIns="0" bIns="0" anchor="b">
            <a:spAutoFit/>
          </a:bodyPr>
          <a:lstStyle/>
          <a:p>
            <a:pPr algn="r" defTabSz="931863"/>
            <a:fld id="{59ACD52A-9720-4AF8-ADA3-24A34624B77E}" type="slidenum">
              <a:rPr lang="en-US" sz="1300">
                <a:solidFill>
                  <a:srgbClr val="000000"/>
                </a:solidFill>
              </a:rPr>
              <a:pPr algn="r" defTabSz="931863"/>
              <a:t>76</a:t>
            </a:fld>
            <a:endParaRPr lang="en-US" sz="1300">
              <a:solidFill>
                <a:srgbClr val="000000"/>
              </a:solidFill>
            </a:endParaRPr>
          </a:p>
        </p:txBody>
      </p:sp>
      <p:sp>
        <p:nvSpPr>
          <p:cNvPr id="107524" name="Rectangle 2"/>
          <p:cNvSpPr>
            <a:spLocks noGrp="1" noRot="1" noChangeAspect="1" noChangeArrowheads="1" noTextEdit="1"/>
          </p:cNvSpPr>
          <p:nvPr>
            <p:ph type="sldImg"/>
          </p:nvPr>
        </p:nvSpPr>
        <p:spPr>
          <a:xfrm>
            <a:off x="-3952875" y="1254125"/>
            <a:ext cx="14741525" cy="8293100"/>
          </a:xfrm>
          <a:ln/>
        </p:spPr>
      </p:sp>
      <p:sp>
        <p:nvSpPr>
          <p:cNvPr id="107525" name="Rectangle 3"/>
          <p:cNvSpPr>
            <a:spLocks noGrp="1" noChangeArrowheads="1"/>
          </p:cNvSpPr>
          <p:nvPr>
            <p:ph type="body" idx="1"/>
          </p:nvPr>
        </p:nvSpPr>
        <p:spPr>
          <a:xfrm>
            <a:off x="553226" y="348234"/>
            <a:ext cx="6122881" cy="184666"/>
          </a:xfrm>
          <a:noFill/>
          <a:ln/>
        </p:spPr>
        <p:txBody>
          <a:bodyPr lIns="0" tIns="0" rIns="0" bIns="0">
            <a:spAutoFit/>
          </a:bodyPr>
          <a:lstStyle/>
          <a:p>
            <a:pPr eaLnBrk="1" hangingPunct="1"/>
            <a:endParaRPr lang="es-MX"/>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1 Marcador de imagen de diapositiva"/>
          <p:cNvSpPr>
            <a:spLocks noGrp="1" noRot="1" noChangeAspect="1" noTextEdit="1"/>
          </p:cNvSpPr>
          <p:nvPr>
            <p:ph type="sldImg"/>
          </p:nvPr>
        </p:nvSpPr>
        <p:spPr>
          <a:xfrm>
            <a:off x="207963" y="730250"/>
            <a:ext cx="6465887" cy="3638550"/>
          </a:xfrm>
          <a:ln/>
        </p:spPr>
      </p:sp>
      <p:sp>
        <p:nvSpPr>
          <p:cNvPr id="467971" name="2 Marcador de notas"/>
          <p:cNvSpPr>
            <a:spLocks noGrp="1"/>
          </p:cNvSpPr>
          <p:nvPr>
            <p:ph type="body" idx="1"/>
          </p:nvPr>
        </p:nvSpPr>
        <p:spPr>
          <a:noFill/>
          <a:ln/>
        </p:spPr>
        <p:txBody>
          <a:bodyPr lIns="87444" tIns="43722" rIns="87444" bIns="43722"/>
          <a:lstStyle/>
          <a:p>
            <a:r>
              <a:rPr lang="es-MX">
                <a:latin typeface="Arial" pitchFamily="34" charset="0"/>
                <a:cs typeface="Arial" pitchFamily="34" charset="0"/>
              </a:rPr>
              <a:t>La col izquierda tóxica aparece. El foco está en lo que estoy pensando que no digo y que puede ser ofensivo.</a:t>
            </a:r>
            <a:endParaRPr lang="es-AR">
              <a:latin typeface="Arial" pitchFamily="34" charset="0"/>
              <a:cs typeface="Arial" pitchFamily="34" charset="0"/>
            </a:endParaRPr>
          </a:p>
        </p:txBody>
      </p:sp>
      <p:sp>
        <p:nvSpPr>
          <p:cNvPr id="4" name="3 Marcador de número de diapositiva"/>
          <p:cNvSpPr txBox="1">
            <a:spLocks noGrp="1"/>
          </p:cNvSpPr>
          <p:nvPr/>
        </p:nvSpPr>
        <p:spPr bwMode="auto">
          <a:xfrm>
            <a:off x="3897313" y="9224870"/>
            <a:ext cx="2982912" cy="484210"/>
          </a:xfrm>
          <a:prstGeom prst="rect">
            <a:avLst/>
          </a:prstGeom>
          <a:noFill/>
          <a:ln>
            <a:miter lim="800000"/>
            <a:headEnd/>
            <a:tailEnd/>
          </a:ln>
        </p:spPr>
        <p:txBody>
          <a:bodyPr lIns="87444" tIns="43722" rIns="87444" bIns="43722" anchor="b"/>
          <a:lstStyle/>
          <a:p>
            <a:pPr algn="r">
              <a:defRPr/>
            </a:pPr>
            <a:fld id="{1FD889A4-2926-4E4B-987E-767CAF42E094}" type="slidenum">
              <a:rPr lang="en-US" sz="1100">
                <a:cs typeface="+mn-cs"/>
              </a:rPr>
              <a:pPr algn="r">
                <a:defRPr/>
              </a:pPr>
              <a:t>77</a:t>
            </a:fld>
            <a:endParaRPr lang="en-US" sz="1100" dirty="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AR" dirty="0"/>
              <a:t>¿Ejercicio de Embotellamiento?</a:t>
            </a:r>
          </a:p>
        </p:txBody>
      </p:sp>
      <p:sp>
        <p:nvSpPr>
          <p:cNvPr id="4" name="Slide Number Placeholder 3"/>
          <p:cNvSpPr>
            <a:spLocks noGrp="1"/>
          </p:cNvSpPr>
          <p:nvPr>
            <p:ph type="sldNum" sz="quarter" idx="10"/>
          </p:nvPr>
        </p:nvSpPr>
        <p:spPr/>
        <p:txBody>
          <a:bodyPr/>
          <a:lstStyle/>
          <a:p>
            <a:pPr>
              <a:defRPr/>
            </a:pPr>
            <a:fld id="{6C7D0953-C1AE-4AE5-9413-92193F6FE1D9}" type="slidenum">
              <a:rPr lang="es-ES" smtClean="0"/>
              <a:pPr>
                <a:defRPr/>
              </a:pPr>
              <a:t>8</a:t>
            </a:fld>
            <a:endParaRPr lang="es-ES"/>
          </a:p>
        </p:txBody>
      </p:sp>
    </p:spTree>
    <p:extLst>
      <p:ext uri="{BB962C8B-B14F-4D97-AF65-F5344CB8AC3E}">
        <p14:creationId xmlns:p14="http://schemas.microsoft.com/office/powerpoint/2010/main" val="1992415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txBox="1">
            <a:spLocks noGrp="1" noChangeArrowheads="1"/>
          </p:cNvSpPr>
          <p:nvPr/>
        </p:nvSpPr>
        <p:spPr bwMode="auto">
          <a:xfrm>
            <a:off x="3897515" y="9223212"/>
            <a:ext cx="2982742" cy="485869"/>
          </a:xfrm>
          <a:prstGeom prst="rect">
            <a:avLst/>
          </a:prstGeom>
          <a:noFill/>
          <a:ln w="9525">
            <a:noFill/>
            <a:miter lim="800000"/>
            <a:headEnd/>
            <a:tailEnd/>
          </a:ln>
        </p:spPr>
        <p:txBody>
          <a:bodyPr lIns="91427" tIns="45713" rIns="91427" bIns="45713" anchor="b"/>
          <a:lstStyle/>
          <a:p>
            <a:pPr algn="r"/>
            <a:fld id="{7C8094D1-4822-4135-AD31-33ADAEC82FD5}" type="slidenum">
              <a:rPr lang="es-ES" sz="1200" smtClean="0">
                <a:solidFill>
                  <a:prstClr val="black"/>
                </a:solidFill>
              </a:rPr>
              <a:pPr algn="r"/>
              <a:t>78</a:t>
            </a:fld>
            <a:endParaRPr lang="es-ES" sz="1200" dirty="0">
              <a:solidFill>
                <a:prstClr val="black"/>
              </a:solidFill>
            </a:endParaRPr>
          </a:p>
        </p:txBody>
      </p:sp>
      <p:sp>
        <p:nvSpPr>
          <p:cNvPr id="230403" name="Rectangle 2"/>
          <p:cNvSpPr>
            <a:spLocks noGrp="1" noRot="1" noChangeAspect="1" noChangeArrowheads="1" noTextEdit="1"/>
          </p:cNvSpPr>
          <p:nvPr>
            <p:ph type="sldImg"/>
          </p:nvPr>
        </p:nvSpPr>
        <p:spPr>
          <a:xfrm>
            <a:off x="207963" y="730250"/>
            <a:ext cx="6465887" cy="3638550"/>
          </a:xfrm>
          <a:ln/>
        </p:spPr>
      </p:sp>
      <p:sp>
        <p:nvSpPr>
          <p:cNvPr id="230404" name="Rectangle 3"/>
          <p:cNvSpPr>
            <a:spLocks noGrp="1" noChangeArrowheads="1"/>
          </p:cNvSpPr>
          <p:nvPr>
            <p:ph type="body" idx="1"/>
          </p:nvPr>
        </p:nvSpPr>
        <p:spPr>
          <a:xfrm>
            <a:off x="688805" y="4613265"/>
            <a:ext cx="5504204" cy="4369502"/>
          </a:xfrm>
          <a:noFill/>
          <a:ln/>
        </p:spPr>
        <p:txBody>
          <a:bodyPr/>
          <a:lstStyle/>
          <a:p>
            <a:pPr eaLnBrk="1" hangingPunct="1"/>
            <a:r>
              <a:rPr lang="en-US"/>
              <a:t>CAMBIAR IMAGEN?? (Xq se repite la misma para Pasión).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1 Marcador de imagen de diapositiva"/>
          <p:cNvSpPr>
            <a:spLocks noGrp="1" noRot="1" noChangeAspect="1" noTextEdit="1"/>
          </p:cNvSpPr>
          <p:nvPr>
            <p:ph type="sldImg"/>
          </p:nvPr>
        </p:nvSpPr>
        <p:spPr>
          <a:xfrm>
            <a:off x="207963" y="730250"/>
            <a:ext cx="6465887" cy="3638550"/>
          </a:xfrm>
          <a:ln/>
        </p:spPr>
      </p:sp>
      <p:sp>
        <p:nvSpPr>
          <p:cNvPr id="114691" name="2 Marcador de notas"/>
          <p:cNvSpPr>
            <a:spLocks noGrp="1"/>
          </p:cNvSpPr>
          <p:nvPr>
            <p:ph type="body" idx="1"/>
          </p:nvPr>
        </p:nvSpPr>
        <p:spPr>
          <a:noFill/>
          <a:ln/>
        </p:spPr>
        <p:txBody>
          <a:bodyPr lIns="87444" tIns="43722" rIns="87444" bIns="43722"/>
          <a:lstStyle/>
          <a:p>
            <a:r>
              <a:rPr lang="es-MX">
                <a:latin typeface="Arial" pitchFamily="34" charset="0"/>
                <a:cs typeface="Arial" pitchFamily="34" charset="0"/>
              </a:rPr>
              <a:t>Si no lo digo, es una bomba de tiempo.</a:t>
            </a:r>
            <a:endParaRPr lang="es-AR">
              <a:latin typeface="Arial" pitchFamily="34" charset="0"/>
              <a:cs typeface="Arial" pitchFamily="34" charset="0"/>
            </a:endParaRPr>
          </a:p>
        </p:txBody>
      </p:sp>
      <p:sp>
        <p:nvSpPr>
          <p:cNvPr id="505860" name="3 Marcador de número de diapositiva"/>
          <p:cNvSpPr txBox="1">
            <a:spLocks noGrp="1"/>
          </p:cNvSpPr>
          <p:nvPr/>
        </p:nvSpPr>
        <p:spPr bwMode="auto">
          <a:xfrm>
            <a:off x="3897338" y="9224738"/>
            <a:ext cx="2982868" cy="484451"/>
          </a:xfrm>
          <a:prstGeom prst="rect">
            <a:avLst/>
          </a:prstGeom>
          <a:noFill/>
          <a:ln>
            <a:miter lim="800000"/>
            <a:headEnd/>
            <a:tailEnd/>
          </a:ln>
        </p:spPr>
        <p:txBody>
          <a:bodyPr lIns="87444" tIns="43722" rIns="87444" bIns="43722" anchor="b"/>
          <a:lstStyle/>
          <a:p>
            <a:pPr algn="r">
              <a:defRPr/>
            </a:pPr>
            <a:fld id="{91D34178-BEDD-4F0E-80E4-E89245975C8B}" type="slidenum">
              <a:rPr lang="en-US" sz="1100">
                <a:cs typeface="+mn-cs"/>
              </a:rPr>
              <a:pPr algn="r">
                <a:defRPr/>
              </a:pPr>
              <a:t>79</a:t>
            </a:fld>
            <a:endParaRPr lang="en-US" sz="1100" dirty="0">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txBox="1">
            <a:spLocks noGrp="1" noChangeArrowheads="1"/>
          </p:cNvSpPr>
          <p:nvPr/>
        </p:nvSpPr>
        <p:spPr bwMode="auto">
          <a:xfrm>
            <a:off x="3897515" y="9223212"/>
            <a:ext cx="2982742" cy="485869"/>
          </a:xfrm>
          <a:prstGeom prst="rect">
            <a:avLst/>
          </a:prstGeom>
          <a:noFill/>
          <a:ln w="9525">
            <a:noFill/>
            <a:miter lim="800000"/>
            <a:headEnd/>
            <a:tailEnd/>
          </a:ln>
        </p:spPr>
        <p:txBody>
          <a:bodyPr lIns="91427" tIns="45713" rIns="91427" bIns="45713" anchor="b"/>
          <a:lstStyle/>
          <a:p>
            <a:pPr algn="r"/>
            <a:fld id="{16354B0F-4A9F-400F-B517-1249AB318E3A}" type="slidenum">
              <a:rPr lang="es-ES" sz="1200" smtClean="0">
                <a:solidFill>
                  <a:prstClr val="black"/>
                </a:solidFill>
              </a:rPr>
              <a:pPr algn="r"/>
              <a:t>80</a:t>
            </a:fld>
            <a:endParaRPr lang="es-ES" sz="1200" dirty="0">
              <a:solidFill>
                <a:prstClr val="black"/>
              </a:solidFill>
            </a:endParaRPr>
          </a:p>
        </p:txBody>
      </p:sp>
      <p:sp>
        <p:nvSpPr>
          <p:cNvPr id="232451" name="Rectangle 7"/>
          <p:cNvSpPr txBox="1">
            <a:spLocks noGrp="1" noChangeArrowheads="1"/>
          </p:cNvSpPr>
          <p:nvPr/>
        </p:nvSpPr>
        <p:spPr bwMode="auto">
          <a:xfrm>
            <a:off x="3897515" y="9223212"/>
            <a:ext cx="2982742" cy="485869"/>
          </a:xfrm>
          <a:prstGeom prst="rect">
            <a:avLst/>
          </a:prstGeom>
          <a:noFill/>
          <a:ln w="9525">
            <a:noFill/>
            <a:miter lim="800000"/>
            <a:headEnd/>
            <a:tailEnd/>
          </a:ln>
        </p:spPr>
        <p:txBody>
          <a:bodyPr lIns="93164" tIns="46582" rIns="93164" bIns="46582" anchor="b"/>
          <a:lstStyle/>
          <a:p>
            <a:pPr algn="r" defTabSz="931726"/>
            <a:fld id="{938077F7-493C-4B7A-B6E7-F62F1D9C98A9}" type="slidenum">
              <a:rPr lang="es-ES" sz="1200" smtClean="0">
                <a:solidFill>
                  <a:prstClr val="black"/>
                </a:solidFill>
              </a:rPr>
              <a:pPr algn="r" defTabSz="931726"/>
              <a:t>80</a:t>
            </a:fld>
            <a:endParaRPr lang="es-ES" sz="1200" dirty="0">
              <a:solidFill>
                <a:prstClr val="black"/>
              </a:solidFill>
            </a:endParaRPr>
          </a:p>
        </p:txBody>
      </p:sp>
      <p:sp>
        <p:nvSpPr>
          <p:cNvPr id="232452" name="Rectangle 2"/>
          <p:cNvSpPr>
            <a:spLocks noGrp="1" noRot="1" noChangeAspect="1" noChangeArrowheads="1" noTextEdit="1"/>
          </p:cNvSpPr>
          <p:nvPr>
            <p:ph type="sldImg"/>
          </p:nvPr>
        </p:nvSpPr>
        <p:spPr>
          <a:xfrm>
            <a:off x="207963" y="730250"/>
            <a:ext cx="6465887" cy="3638550"/>
          </a:xfrm>
          <a:ln/>
        </p:spPr>
      </p:sp>
      <p:sp>
        <p:nvSpPr>
          <p:cNvPr id="232453" name="Rectangle 3"/>
          <p:cNvSpPr>
            <a:spLocks noGrp="1" noChangeArrowheads="1"/>
          </p:cNvSpPr>
          <p:nvPr>
            <p:ph type="body" idx="1"/>
          </p:nvPr>
        </p:nvSpPr>
        <p:spPr>
          <a:xfrm>
            <a:off x="688805" y="4613265"/>
            <a:ext cx="5504204" cy="4369502"/>
          </a:xfrm>
          <a:noFill/>
          <a:ln/>
        </p:spPr>
        <p:txBody>
          <a:bodyPr lIns="93164" tIns="46582" rIns="93164" bIns="46582"/>
          <a:lstStyle/>
          <a:p>
            <a:pPr eaLnBrk="1" hangingPunct="1"/>
            <a:r>
              <a:rPr lang="en-US"/>
              <a:t>#1 Killer of organizational effectiveness</a:t>
            </a:r>
          </a:p>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207963" y="730250"/>
            <a:ext cx="6465887" cy="3638550"/>
          </a:xfrm>
          <a:ln/>
        </p:spPr>
      </p:sp>
      <p:sp>
        <p:nvSpPr>
          <p:cNvPr id="116739" name="Rectangle 3"/>
          <p:cNvSpPr>
            <a:spLocks noGrp="1" noChangeArrowheads="1"/>
          </p:cNvSpPr>
          <p:nvPr>
            <p:ph type="body" idx="1"/>
          </p:nvPr>
        </p:nvSpPr>
        <p:spPr>
          <a:noFill/>
          <a:ln/>
        </p:spPr>
        <p:txBody>
          <a:bodyPr lIns="87444" tIns="43722" rIns="87444" bIns="43722"/>
          <a:lstStyle/>
          <a:p>
            <a:endParaRPr lang="es-AR">
              <a:latin typeface="Arial" pitchFamily="34" charset="0"/>
              <a:cs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1 Marcador de imagen de diapositiva"/>
          <p:cNvSpPr>
            <a:spLocks noGrp="1" noRot="1" noChangeAspect="1" noTextEdit="1"/>
          </p:cNvSpPr>
          <p:nvPr>
            <p:ph type="sldImg"/>
          </p:nvPr>
        </p:nvSpPr>
        <p:spPr>
          <a:xfrm>
            <a:off x="207963" y="730250"/>
            <a:ext cx="6465887" cy="3638550"/>
          </a:xfrm>
          <a:ln/>
        </p:spPr>
      </p:sp>
      <p:sp>
        <p:nvSpPr>
          <p:cNvPr id="117763" name="2 Marcador de notas"/>
          <p:cNvSpPr>
            <a:spLocks noGrp="1"/>
          </p:cNvSpPr>
          <p:nvPr>
            <p:ph type="body" idx="1"/>
          </p:nvPr>
        </p:nvSpPr>
        <p:spPr>
          <a:noFill/>
          <a:ln/>
        </p:spPr>
        <p:txBody>
          <a:bodyPr lIns="87444" tIns="43722" rIns="87444" bIns="43722"/>
          <a:lstStyle/>
          <a:p>
            <a:endParaRPr lang="es-AR">
              <a:latin typeface="Arial" pitchFamily="34" charset="0"/>
              <a:cs typeface="Arial" pitchFamily="34" charset="0"/>
            </a:endParaRPr>
          </a:p>
        </p:txBody>
      </p:sp>
      <p:sp>
        <p:nvSpPr>
          <p:cNvPr id="4" name="3 Marcador de número de diapositiva"/>
          <p:cNvSpPr txBox="1">
            <a:spLocks noGrp="1"/>
          </p:cNvSpPr>
          <p:nvPr/>
        </p:nvSpPr>
        <p:spPr bwMode="auto">
          <a:xfrm>
            <a:off x="3897338" y="9224738"/>
            <a:ext cx="2982868" cy="484451"/>
          </a:xfrm>
          <a:prstGeom prst="rect">
            <a:avLst/>
          </a:prstGeom>
          <a:noFill/>
          <a:ln>
            <a:miter lim="800000"/>
            <a:headEnd/>
            <a:tailEnd/>
          </a:ln>
        </p:spPr>
        <p:txBody>
          <a:bodyPr lIns="87444" tIns="43722" rIns="87444" bIns="43722" anchor="b"/>
          <a:lstStyle/>
          <a:p>
            <a:pPr algn="r">
              <a:defRPr/>
            </a:pPr>
            <a:fld id="{E4010AB3-2FE2-4142-967A-291DBA6AE88E}" type="slidenum">
              <a:rPr lang="en-US" sz="1100">
                <a:cs typeface="+mn-cs"/>
              </a:rPr>
              <a:pPr algn="r">
                <a:defRPr/>
              </a:pPr>
              <a:t>82</a:t>
            </a:fld>
            <a:endParaRPr lang="en-US" sz="1100" dirty="0">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1 Marcador de imagen de diapositiva"/>
          <p:cNvSpPr>
            <a:spLocks noGrp="1" noRot="1" noChangeAspect="1" noTextEdit="1"/>
          </p:cNvSpPr>
          <p:nvPr>
            <p:ph type="sldImg"/>
          </p:nvPr>
        </p:nvSpPr>
        <p:spPr>
          <a:xfrm>
            <a:off x="207963" y="730250"/>
            <a:ext cx="6465887" cy="3638550"/>
          </a:xfrm>
          <a:ln/>
        </p:spPr>
      </p:sp>
      <p:sp>
        <p:nvSpPr>
          <p:cNvPr id="118787" name="2 Marcador de notas"/>
          <p:cNvSpPr>
            <a:spLocks noGrp="1"/>
          </p:cNvSpPr>
          <p:nvPr>
            <p:ph type="body" idx="1"/>
          </p:nvPr>
        </p:nvSpPr>
        <p:spPr>
          <a:noFill/>
          <a:ln/>
        </p:spPr>
        <p:txBody>
          <a:bodyPr lIns="87444" tIns="43722" rIns="87444" bIns="43722"/>
          <a:lstStyle/>
          <a:p>
            <a:endParaRPr lang="es-AR">
              <a:latin typeface="Arial" pitchFamily="34" charset="0"/>
              <a:cs typeface="Arial" pitchFamily="34" charset="0"/>
            </a:endParaRPr>
          </a:p>
        </p:txBody>
      </p:sp>
      <p:sp>
        <p:nvSpPr>
          <p:cNvPr id="510980" name="3 Marcador de número de diapositiva"/>
          <p:cNvSpPr txBox="1">
            <a:spLocks noGrp="1"/>
          </p:cNvSpPr>
          <p:nvPr/>
        </p:nvSpPr>
        <p:spPr bwMode="auto">
          <a:xfrm>
            <a:off x="3897338" y="9224738"/>
            <a:ext cx="2982868" cy="484451"/>
          </a:xfrm>
          <a:prstGeom prst="rect">
            <a:avLst/>
          </a:prstGeom>
          <a:noFill/>
          <a:ln>
            <a:miter lim="800000"/>
            <a:headEnd/>
            <a:tailEnd/>
          </a:ln>
        </p:spPr>
        <p:txBody>
          <a:bodyPr lIns="87444" tIns="43722" rIns="87444" bIns="43722" anchor="b"/>
          <a:lstStyle/>
          <a:p>
            <a:pPr algn="r">
              <a:defRPr/>
            </a:pPr>
            <a:fld id="{6AAF9621-D4EC-4D9A-830B-3585011C2670}" type="slidenum">
              <a:rPr lang="en-US" sz="1100">
                <a:cs typeface="+mn-cs"/>
              </a:rPr>
              <a:pPr algn="r">
                <a:defRPr/>
              </a:pPr>
              <a:t>83</a:t>
            </a:fld>
            <a:endParaRPr lang="en-US" sz="1100" dirty="0">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207963" y="730250"/>
            <a:ext cx="6465887" cy="3638550"/>
          </a:xfrm>
          <a:ln/>
        </p:spPr>
      </p:sp>
      <p:sp>
        <p:nvSpPr>
          <p:cNvPr id="119811" name="Rectangle 3"/>
          <p:cNvSpPr>
            <a:spLocks noGrp="1" noChangeArrowheads="1"/>
          </p:cNvSpPr>
          <p:nvPr>
            <p:ph type="body" idx="1"/>
          </p:nvPr>
        </p:nvSpPr>
        <p:spPr>
          <a:noFill/>
          <a:ln/>
        </p:spPr>
        <p:txBody>
          <a:bodyPr/>
          <a:lstStyle/>
          <a:p>
            <a:endParaRPr lang="es-AR">
              <a:latin typeface="Arial" pitchFamily="34" charset="0"/>
              <a:cs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207963" y="730250"/>
            <a:ext cx="6465887" cy="3638550"/>
          </a:xfrm>
          <a:ln/>
        </p:spPr>
      </p:sp>
      <p:sp>
        <p:nvSpPr>
          <p:cNvPr id="120835" name="Rectangle 3"/>
          <p:cNvSpPr>
            <a:spLocks noGrp="1" noChangeArrowheads="1"/>
          </p:cNvSpPr>
          <p:nvPr>
            <p:ph type="body" idx="1"/>
          </p:nvPr>
        </p:nvSpPr>
        <p:spPr>
          <a:noFill/>
          <a:ln/>
        </p:spPr>
        <p:txBody>
          <a:bodyPr/>
          <a:lstStyle/>
          <a:p>
            <a:endParaRPr lang="es-AR">
              <a:latin typeface="Arial" pitchFamily="34" charset="0"/>
              <a:cs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963" y="730250"/>
            <a:ext cx="6465887" cy="3638550"/>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86</a:t>
            </a:fld>
            <a:endParaRPr lang="es-E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xfrm>
            <a:off x="207963" y="730250"/>
            <a:ext cx="6465887" cy="3638550"/>
          </a:xfrm>
          <a:ln/>
        </p:spPr>
      </p:sp>
      <p:sp>
        <p:nvSpPr>
          <p:cNvPr id="121859" name="Notes Placeholder 2"/>
          <p:cNvSpPr>
            <a:spLocks noGrp="1"/>
          </p:cNvSpPr>
          <p:nvPr>
            <p:ph type="body" idx="1"/>
          </p:nvPr>
        </p:nvSpPr>
        <p:spPr>
          <a:noFill/>
          <a:ln/>
        </p:spPr>
        <p:txBody>
          <a:bodyPr/>
          <a:lstStyle/>
          <a:p>
            <a:endParaRPr lang="es-AR">
              <a:latin typeface="Arial" pitchFamily="34" charset="0"/>
              <a:cs typeface="Arial" pitchFamily="34" charset="0"/>
            </a:endParaRPr>
          </a:p>
        </p:txBody>
      </p:sp>
      <p:sp>
        <p:nvSpPr>
          <p:cNvPr id="121860" name="Slide Number Placeholder 3"/>
          <p:cNvSpPr>
            <a:spLocks noGrp="1"/>
          </p:cNvSpPr>
          <p:nvPr>
            <p:ph type="sldNum" sz="quarter" idx="5"/>
          </p:nvPr>
        </p:nvSpPr>
        <p:spPr>
          <a:noFill/>
        </p:spPr>
        <p:txBody>
          <a:bodyPr/>
          <a:lstStyle/>
          <a:p>
            <a:pPr defTabSz="923925"/>
            <a:fld id="{12FCFA12-6445-4DA8-824F-478BF856F7B4}" type="slidenum">
              <a:rPr lang="es-ES" smtClean="0">
                <a:latin typeface="Arial" pitchFamily="34" charset="0"/>
                <a:cs typeface="Arial" pitchFamily="34" charset="0"/>
              </a:rPr>
              <a:pPr defTabSz="923925"/>
              <a:t>87</a:t>
            </a:fld>
            <a:endParaRPr lang="es-ES">
              <a:latin typeface="Arial" pitchFamily="34" charset="0"/>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1 Marcador de imagen de diapositiva"/>
          <p:cNvSpPr>
            <a:spLocks noGrp="1" noRot="1" noChangeAspect="1" noTextEdit="1"/>
          </p:cNvSpPr>
          <p:nvPr>
            <p:ph type="sldImg"/>
          </p:nvPr>
        </p:nvSpPr>
        <p:spPr>
          <a:ln/>
        </p:spPr>
      </p:sp>
      <p:sp>
        <p:nvSpPr>
          <p:cNvPr id="27651" name="2 Marcador de notas"/>
          <p:cNvSpPr>
            <a:spLocks noGrp="1"/>
          </p:cNvSpPr>
          <p:nvPr>
            <p:ph type="body" idx="1"/>
          </p:nvPr>
        </p:nvSpPr>
        <p:spPr>
          <a:ln/>
        </p:spPr>
        <p:txBody>
          <a:bodyPr/>
          <a:lstStyle/>
          <a:p>
            <a:pPr eaLnBrk="1" hangingPunct="1">
              <a:defRPr/>
            </a:pPr>
            <a:endParaRPr lang="es-AR" dirty="0">
              <a:latin typeface="Arial" charset="0"/>
            </a:endParaRPr>
          </a:p>
        </p:txBody>
      </p:sp>
      <p:sp>
        <p:nvSpPr>
          <p:cNvPr id="56324" name="3 Marcador de número de diapositiva"/>
          <p:cNvSpPr>
            <a:spLocks noGrp="1"/>
          </p:cNvSpPr>
          <p:nvPr>
            <p:ph type="sldNum" sz="quarter" idx="5"/>
          </p:nvPr>
        </p:nvSpPr>
        <p:spPr>
          <a:noFill/>
        </p:spPr>
        <p:txBody>
          <a:bodyPr/>
          <a:lstStyle/>
          <a:p>
            <a:fld id="{D1BAFE09-ED18-4F1A-9D30-D99515C53C70}" type="slidenum">
              <a:rPr lang="es-ES" smtClean="0"/>
              <a:pPr/>
              <a:t>10</a:t>
            </a:fld>
            <a:endParaRPr lang="es-ES"/>
          </a:p>
        </p:txBody>
      </p:sp>
    </p:spTree>
    <p:extLst>
      <p:ext uri="{BB962C8B-B14F-4D97-AF65-F5344CB8AC3E}">
        <p14:creationId xmlns:p14="http://schemas.microsoft.com/office/powerpoint/2010/main" val="42533102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07963" y="730250"/>
            <a:ext cx="6465887" cy="3638550"/>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88</a:t>
            </a:fld>
            <a:endParaRPr lang="de-DE"/>
          </a:p>
        </p:txBody>
      </p:sp>
    </p:spTree>
    <p:extLst>
      <p:ext uri="{BB962C8B-B14F-4D97-AF65-F5344CB8AC3E}">
        <p14:creationId xmlns:p14="http://schemas.microsoft.com/office/powerpoint/2010/main" val="3551786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207963" y="730250"/>
            <a:ext cx="6465887" cy="3638550"/>
          </a:xfrm>
          <a:ln/>
        </p:spPr>
      </p:sp>
      <p:sp>
        <p:nvSpPr>
          <p:cNvPr id="4" name="Slide Number Placeholder 3"/>
          <p:cNvSpPr>
            <a:spLocks noGrp="1"/>
          </p:cNvSpPr>
          <p:nvPr>
            <p:ph type="sldNum" sz="quarter" idx="10"/>
          </p:nvPr>
        </p:nvSpPr>
        <p:spPr/>
        <p:txBody>
          <a:bodyPr/>
          <a:lstStyle/>
          <a:p>
            <a:pPr>
              <a:defRPr/>
            </a:pPr>
            <a:fld id="{29F9966C-E2CB-44E6-82EB-B0D80EB3BD54}" type="slidenum">
              <a:rPr lang="es-ES" smtClean="0"/>
              <a:pPr>
                <a:defRPr/>
              </a:pPr>
              <a:t>89</a:t>
            </a:fld>
            <a:endParaRPr lang="es-ES"/>
          </a:p>
        </p:txBody>
      </p:sp>
      <p:graphicFrame>
        <p:nvGraphicFramePr>
          <p:cNvPr id="5" name="Group 3"/>
          <p:cNvGraphicFramePr>
            <a:graphicFrameLocks/>
          </p:cNvGraphicFramePr>
          <p:nvPr/>
        </p:nvGraphicFramePr>
        <p:xfrm>
          <a:off x="934457" y="4678482"/>
          <a:ext cx="5162232" cy="4401000"/>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7338" y="9223185"/>
            <a:ext cx="2982868" cy="486003"/>
          </a:xfrm>
          <a:prstGeom prst="rect">
            <a:avLst/>
          </a:prstGeom>
          <a:noFill/>
          <a:ln w="9525">
            <a:noFill/>
            <a:miter lim="800000"/>
            <a:headEnd/>
            <a:tailEnd/>
          </a:ln>
        </p:spPr>
        <p:txBody>
          <a:bodyPr lIns="90111" tIns="45055" rIns="90111" bIns="45055" anchor="b"/>
          <a:lstStyle/>
          <a:p>
            <a:pPr algn="r" defTabSz="901700"/>
            <a:fld id="{7607FAA1-4F72-4695-98FC-DF872245E20F}" type="slidenum">
              <a:rPr lang="en-US" sz="1100"/>
              <a:pPr algn="r" defTabSz="901700"/>
              <a:t>90</a:t>
            </a:fld>
            <a:endParaRPr lang="en-US" sz="1100"/>
          </a:p>
        </p:txBody>
      </p:sp>
      <p:sp>
        <p:nvSpPr>
          <p:cNvPr id="124931" name="Rectangle 2"/>
          <p:cNvSpPr>
            <a:spLocks noGrp="1" noRot="1" noChangeAspect="1" noChangeArrowheads="1" noTextEdit="1"/>
          </p:cNvSpPr>
          <p:nvPr>
            <p:ph type="sldImg"/>
          </p:nvPr>
        </p:nvSpPr>
        <p:spPr>
          <a:xfrm>
            <a:off x="207963" y="730250"/>
            <a:ext cx="6465887" cy="3638550"/>
          </a:xfrm>
          <a:ln/>
        </p:spPr>
      </p:sp>
      <p:sp>
        <p:nvSpPr>
          <p:cNvPr id="124932" name="Rectangle 3"/>
          <p:cNvSpPr>
            <a:spLocks noGrp="1" noChangeArrowheads="1"/>
          </p:cNvSpPr>
          <p:nvPr>
            <p:ph type="body" idx="1"/>
          </p:nvPr>
        </p:nvSpPr>
        <p:spPr>
          <a:xfrm>
            <a:off x="687862" y="4610040"/>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7338" y="9223185"/>
            <a:ext cx="2982868" cy="486003"/>
          </a:xfrm>
          <a:prstGeom prst="rect">
            <a:avLst/>
          </a:prstGeom>
          <a:noFill/>
          <a:ln w="9525">
            <a:noFill/>
            <a:miter lim="800000"/>
            <a:headEnd/>
            <a:tailEnd/>
          </a:ln>
        </p:spPr>
        <p:txBody>
          <a:bodyPr lIns="90111" tIns="45055" rIns="90111" bIns="45055" anchor="b"/>
          <a:lstStyle/>
          <a:p>
            <a:pPr algn="r" defTabSz="901700"/>
            <a:fld id="{7607FAA1-4F72-4695-98FC-DF872245E20F}" type="slidenum">
              <a:rPr lang="en-US" sz="1100"/>
              <a:pPr algn="r" defTabSz="901700"/>
              <a:t>91</a:t>
            </a:fld>
            <a:endParaRPr lang="en-US" sz="1100"/>
          </a:p>
        </p:txBody>
      </p:sp>
      <p:sp>
        <p:nvSpPr>
          <p:cNvPr id="124931" name="Rectangle 2"/>
          <p:cNvSpPr>
            <a:spLocks noGrp="1" noRot="1" noChangeAspect="1" noChangeArrowheads="1" noTextEdit="1"/>
          </p:cNvSpPr>
          <p:nvPr>
            <p:ph type="sldImg"/>
          </p:nvPr>
        </p:nvSpPr>
        <p:spPr>
          <a:xfrm>
            <a:off x="207963" y="730250"/>
            <a:ext cx="6465887" cy="3638550"/>
          </a:xfrm>
          <a:ln/>
        </p:spPr>
      </p:sp>
      <p:sp>
        <p:nvSpPr>
          <p:cNvPr id="124932" name="Rectangle 3"/>
          <p:cNvSpPr>
            <a:spLocks noGrp="1" noChangeArrowheads="1"/>
          </p:cNvSpPr>
          <p:nvPr>
            <p:ph type="body" idx="1"/>
          </p:nvPr>
        </p:nvSpPr>
        <p:spPr>
          <a:xfrm>
            <a:off x="687862" y="4610040"/>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txBox="1">
            <a:spLocks noGrp="1" noChangeArrowheads="1"/>
          </p:cNvSpPr>
          <p:nvPr/>
        </p:nvSpPr>
        <p:spPr bwMode="auto">
          <a:xfrm>
            <a:off x="3897338" y="9224738"/>
            <a:ext cx="2982868" cy="484451"/>
          </a:xfrm>
          <a:prstGeom prst="rect">
            <a:avLst/>
          </a:prstGeom>
          <a:noFill/>
          <a:ln w="9525">
            <a:noFill/>
            <a:miter lim="800000"/>
            <a:headEnd/>
            <a:tailEnd/>
          </a:ln>
        </p:spPr>
        <p:txBody>
          <a:bodyPr lIns="87444" tIns="43722" rIns="87444" bIns="43722" anchor="b"/>
          <a:lstStyle/>
          <a:p>
            <a:pPr algn="r"/>
            <a:fld id="{F926D34C-1383-48DF-9C3C-702CCE34FA6D}" type="slidenum">
              <a:rPr lang="en-US" sz="1100"/>
              <a:pPr algn="r"/>
              <a:t>92</a:t>
            </a:fld>
            <a:endParaRPr lang="en-US" sz="1100"/>
          </a:p>
        </p:txBody>
      </p:sp>
      <p:sp>
        <p:nvSpPr>
          <p:cNvPr id="126979" name="Rectangle 2"/>
          <p:cNvSpPr>
            <a:spLocks noGrp="1" noRot="1" noChangeAspect="1" noChangeArrowheads="1" noTextEdit="1"/>
          </p:cNvSpPr>
          <p:nvPr>
            <p:ph type="sldImg"/>
          </p:nvPr>
        </p:nvSpPr>
        <p:spPr>
          <a:xfrm>
            <a:off x="207963" y="730250"/>
            <a:ext cx="6465887" cy="3638550"/>
          </a:xfrm>
          <a:ln/>
        </p:spPr>
      </p:sp>
      <p:sp>
        <p:nvSpPr>
          <p:cNvPr id="126980" name="Rectangle 3"/>
          <p:cNvSpPr>
            <a:spLocks noGrp="1" noChangeArrowheads="1"/>
          </p:cNvSpPr>
          <p:nvPr>
            <p:ph type="body" idx="1"/>
          </p:nvPr>
        </p:nvSpPr>
        <p:spPr>
          <a:xfrm>
            <a:off x="687862" y="4610040"/>
            <a:ext cx="5506094" cy="4370917"/>
          </a:xfrm>
          <a:noFill/>
          <a:ln/>
        </p:spPr>
        <p:txBody>
          <a:bodyPr/>
          <a:lstStyle/>
          <a:p>
            <a:pPr eaLnBrk="1" hangingPunct="1"/>
            <a:r>
              <a:rPr lang="fr-FR">
                <a:latin typeface="Arial" pitchFamily="34" charset="0"/>
                <a:cs typeface="Arial" pitchFamily="34" charset="0"/>
              </a:rPr>
              <a:t>Pablo, fijate cuál de estas dos imágenes te gusta mas, o si preferís otra </a:t>
            </a:r>
            <a:r>
              <a:rPr lang="fr-FR">
                <a:latin typeface="Arial" pitchFamily="34" charset="0"/>
                <a:cs typeface="Arial" pitchFamily="34" charset="0"/>
                <a:sym typeface="Wingdings" pitchFamily="2" charset="2"/>
              </a:rPr>
              <a:t></a:t>
            </a:r>
            <a:endParaRPr lang="fr-FR">
              <a:latin typeface="Arial" pitchFamily="34" charset="0"/>
              <a:cs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7338" y="9224738"/>
            <a:ext cx="2982868" cy="484451"/>
          </a:xfrm>
          <a:prstGeom prst="rect">
            <a:avLst/>
          </a:prstGeom>
          <a:noFill/>
          <a:ln w="9525">
            <a:noFill/>
            <a:miter lim="800000"/>
            <a:headEnd/>
            <a:tailEnd/>
          </a:ln>
        </p:spPr>
        <p:txBody>
          <a:bodyPr lIns="87444" tIns="43722" rIns="87444" bIns="43722" anchor="b"/>
          <a:lstStyle/>
          <a:p>
            <a:pPr algn="r"/>
            <a:fld id="{DB32794B-74C5-409F-A93A-811EE5FDF769}" type="slidenum">
              <a:rPr lang="en-US" sz="1100"/>
              <a:pPr algn="r"/>
              <a:t>93</a:t>
            </a:fld>
            <a:endParaRPr lang="en-US" sz="1100"/>
          </a:p>
        </p:txBody>
      </p:sp>
      <p:sp>
        <p:nvSpPr>
          <p:cNvPr id="128003" name="Rectangle 2"/>
          <p:cNvSpPr>
            <a:spLocks noGrp="1" noRot="1" noChangeAspect="1" noChangeArrowheads="1" noTextEdit="1"/>
          </p:cNvSpPr>
          <p:nvPr>
            <p:ph type="sldImg"/>
          </p:nvPr>
        </p:nvSpPr>
        <p:spPr>
          <a:xfrm>
            <a:off x="207963" y="730250"/>
            <a:ext cx="6465887" cy="3638550"/>
          </a:xfrm>
          <a:ln/>
        </p:spPr>
      </p:sp>
      <p:sp>
        <p:nvSpPr>
          <p:cNvPr id="128004" name="Rectangle 3"/>
          <p:cNvSpPr>
            <a:spLocks noGrp="1" noChangeArrowheads="1"/>
          </p:cNvSpPr>
          <p:nvPr>
            <p:ph type="body" idx="1"/>
          </p:nvPr>
        </p:nvSpPr>
        <p:spPr>
          <a:xfrm>
            <a:off x="687862" y="4610040"/>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897338" y="9224738"/>
            <a:ext cx="2982868" cy="484451"/>
          </a:xfrm>
          <a:prstGeom prst="rect">
            <a:avLst/>
          </a:prstGeom>
          <a:noFill/>
          <a:ln w="9525">
            <a:noFill/>
            <a:miter lim="800000"/>
            <a:headEnd/>
            <a:tailEnd/>
          </a:ln>
        </p:spPr>
        <p:txBody>
          <a:bodyPr lIns="87444" tIns="43722" rIns="87444" bIns="43722" anchor="b"/>
          <a:lstStyle/>
          <a:p>
            <a:pPr algn="r"/>
            <a:fld id="{5AD1D657-343C-4C81-9A48-8C3677B325A5}" type="slidenum">
              <a:rPr lang="en-US" sz="1100"/>
              <a:pPr algn="r"/>
              <a:t>94</a:t>
            </a:fld>
            <a:endParaRPr lang="en-US" sz="1100"/>
          </a:p>
        </p:txBody>
      </p:sp>
      <p:sp>
        <p:nvSpPr>
          <p:cNvPr id="125955" name="Rectangle 2"/>
          <p:cNvSpPr>
            <a:spLocks noGrp="1" noRot="1" noChangeAspect="1" noChangeArrowheads="1" noTextEdit="1"/>
          </p:cNvSpPr>
          <p:nvPr>
            <p:ph type="sldImg"/>
          </p:nvPr>
        </p:nvSpPr>
        <p:spPr>
          <a:xfrm>
            <a:off x="207963" y="730250"/>
            <a:ext cx="6465887" cy="3638550"/>
          </a:xfrm>
          <a:ln/>
        </p:spPr>
      </p:sp>
      <p:sp>
        <p:nvSpPr>
          <p:cNvPr id="125956" name="Rectangle 3"/>
          <p:cNvSpPr>
            <a:spLocks noGrp="1" noChangeArrowheads="1"/>
          </p:cNvSpPr>
          <p:nvPr>
            <p:ph type="body" idx="1"/>
          </p:nvPr>
        </p:nvSpPr>
        <p:spPr>
          <a:xfrm>
            <a:off x="687862" y="4610040"/>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7338" y="9224738"/>
            <a:ext cx="2982868" cy="484451"/>
          </a:xfrm>
          <a:prstGeom prst="rect">
            <a:avLst/>
          </a:prstGeom>
          <a:noFill/>
          <a:ln w="9525">
            <a:noFill/>
            <a:miter lim="800000"/>
            <a:headEnd/>
            <a:tailEnd/>
          </a:ln>
        </p:spPr>
        <p:txBody>
          <a:bodyPr lIns="87444" tIns="43722" rIns="87444" bIns="43722" anchor="b"/>
          <a:lstStyle/>
          <a:p>
            <a:pPr algn="r"/>
            <a:fld id="{92BAE39D-23BF-479D-8236-9BF3340D1473}" type="slidenum">
              <a:rPr lang="en-US" sz="1100"/>
              <a:pPr algn="r"/>
              <a:t>95</a:t>
            </a:fld>
            <a:endParaRPr lang="en-US" sz="1100"/>
          </a:p>
        </p:txBody>
      </p:sp>
      <p:sp>
        <p:nvSpPr>
          <p:cNvPr id="129027" name="Rectangle 2"/>
          <p:cNvSpPr>
            <a:spLocks noGrp="1" noRot="1" noChangeAspect="1" noChangeArrowheads="1" noTextEdit="1"/>
          </p:cNvSpPr>
          <p:nvPr>
            <p:ph type="sldImg"/>
          </p:nvPr>
        </p:nvSpPr>
        <p:spPr>
          <a:xfrm>
            <a:off x="207963" y="730250"/>
            <a:ext cx="6465887" cy="3638550"/>
          </a:xfrm>
          <a:ln/>
        </p:spPr>
      </p:sp>
      <p:sp>
        <p:nvSpPr>
          <p:cNvPr id="129028" name="Rectangle 3"/>
          <p:cNvSpPr>
            <a:spLocks noGrp="1" noChangeArrowheads="1"/>
          </p:cNvSpPr>
          <p:nvPr>
            <p:ph type="body" idx="1"/>
          </p:nvPr>
        </p:nvSpPr>
        <p:spPr>
          <a:xfrm>
            <a:off x="687862" y="4610040"/>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7338" y="9224738"/>
            <a:ext cx="2982868" cy="484451"/>
          </a:xfrm>
          <a:prstGeom prst="rect">
            <a:avLst/>
          </a:prstGeom>
          <a:noFill/>
          <a:ln w="9525">
            <a:noFill/>
            <a:miter lim="800000"/>
            <a:headEnd/>
            <a:tailEnd/>
          </a:ln>
        </p:spPr>
        <p:txBody>
          <a:bodyPr lIns="87444" tIns="43722" rIns="87444" bIns="43722" anchor="b"/>
          <a:lstStyle/>
          <a:p>
            <a:pPr algn="r"/>
            <a:fld id="{92BAE39D-23BF-479D-8236-9BF3340D1473}" type="slidenum">
              <a:rPr lang="en-US" sz="1100"/>
              <a:pPr algn="r"/>
              <a:t>96</a:t>
            </a:fld>
            <a:endParaRPr lang="en-US" sz="1100"/>
          </a:p>
        </p:txBody>
      </p:sp>
      <p:sp>
        <p:nvSpPr>
          <p:cNvPr id="129027" name="Rectangle 2"/>
          <p:cNvSpPr>
            <a:spLocks noGrp="1" noRot="1" noChangeAspect="1" noChangeArrowheads="1" noTextEdit="1"/>
          </p:cNvSpPr>
          <p:nvPr>
            <p:ph type="sldImg"/>
          </p:nvPr>
        </p:nvSpPr>
        <p:spPr>
          <a:xfrm>
            <a:off x="207963" y="730250"/>
            <a:ext cx="6465887" cy="3638550"/>
          </a:xfrm>
          <a:ln/>
        </p:spPr>
      </p:sp>
      <p:sp>
        <p:nvSpPr>
          <p:cNvPr id="129028" name="Rectangle 3"/>
          <p:cNvSpPr>
            <a:spLocks noGrp="1" noChangeArrowheads="1"/>
          </p:cNvSpPr>
          <p:nvPr>
            <p:ph type="body" idx="1"/>
          </p:nvPr>
        </p:nvSpPr>
        <p:spPr>
          <a:xfrm>
            <a:off x="687862" y="4610040"/>
            <a:ext cx="5506094" cy="4370917"/>
          </a:xfrm>
          <a:noFill/>
          <a:ln/>
        </p:spPr>
        <p:txBody>
          <a:bodyPr/>
          <a:lstStyle/>
          <a:p>
            <a:pPr eaLnBrk="1" hangingPunct="1"/>
            <a:endParaRPr lang="fr-FR">
              <a:latin typeface="Arial" pitchFamily="34" charset="0"/>
              <a:cs typeface="Arial" pitchFamily="34" charset="0"/>
            </a:endParaRPr>
          </a:p>
        </p:txBody>
      </p:sp>
    </p:spTree>
    <p:extLst>
      <p:ext uri="{BB962C8B-B14F-4D97-AF65-F5344CB8AC3E}">
        <p14:creationId xmlns:p14="http://schemas.microsoft.com/office/powerpoint/2010/main" val="13966145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963" y="730250"/>
            <a:ext cx="6465887" cy="3638550"/>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97</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ln/>
        </p:spPr>
        <p:txBody>
          <a:bodyPr/>
          <a:lstStyle/>
          <a:p>
            <a:pPr eaLnBrk="1" hangingPunct="1">
              <a:defRPr/>
            </a:pPr>
            <a:endParaRPr lang="es-AR" dirty="0">
              <a:cs typeface="Arial" pitchFamily="34" charset="0"/>
            </a:endParaRPr>
          </a:p>
        </p:txBody>
      </p:sp>
      <p:sp>
        <p:nvSpPr>
          <p:cNvPr id="58372" name="3 Marcador de número de diapositiva"/>
          <p:cNvSpPr>
            <a:spLocks noGrp="1"/>
          </p:cNvSpPr>
          <p:nvPr>
            <p:ph type="sldNum" sz="quarter" idx="5"/>
          </p:nvPr>
        </p:nvSpPr>
        <p:spPr>
          <a:noFill/>
        </p:spPr>
        <p:txBody>
          <a:bodyPr/>
          <a:lstStyle/>
          <a:p>
            <a:fld id="{011BED81-D5B4-48B2-963C-5378E209AA31}" type="slidenum">
              <a:rPr lang="es-ES" smtClean="0"/>
              <a:pPr/>
              <a:t>11</a:t>
            </a:fld>
            <a:endParaRPr lang="es-ES"/>
          </a:p>
        </p:txBody>
      </p:sp>
    </p:spTree>
    <p:extLst>
      <p:ext uri="{BB962C8B-B14F-4D97-AF65-F5344CB8AC3E}">
        <p14:creationId xmlns:p14="http://schemas.microsoft.com/office/powerpoint/2010/main" val="5147647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897338" y="9224738"/>
            <a:ext cx="2982868" cy="484451"/>
          </a:xfrm>
          <a:prstGeom prst="rect">
            <a:avLst/>
          </a:prstGeom>
          <a:noFill/>
          <a:ln w="9525">
            <a:noFill/>
            <a:miter lim="800000"/>
            <a:headEnd/>
            <a:tailEnd/>
          </a:ln>
        </p:spPr>
        <p:txBody>
          <a:bodyPr lIns="87444" tIns="43722" rIns="87444" bIns="43722" anchor="b"/>
          <a:lstStyle/>
          <a:p>
            <a:pPr algn="r"/>
            <a:fld id="{2126F6F4-2984-4393-A262-A2C48DAD2EA7}" type="slidenum">
              <a:rPr lang="en-US" sz="1100"/>
              <a:pPr algn="r"/>
              <a:t>100</a:t>
            </a:fld>
            <a:endParaRPr lang="en-US" sz="1100"/>
          </a:p>
        </p:txBody>
      </p:sp>
      <p:sp>
        <p:nvSpPr>
          <p:cNvPr id="130051" name="Rectangle 2"/>
          <p:cNvSpPr>
            <a:spLocks noGrp="1" noRot="1" noChangeAspect="1" noChangeArrowheads="1" noTextEdit="1"/>
          </p:cNvSpPr>
          <p:nvPr>
            <p:ph type="sldImg"/>
          </p:nvPr>
        </p:nvSpPr>
        <p:spPr>
          <a:xfrm>
            <a:off x="207963" y="730250"/>
            <a:ext cx="6465887" cy="3638550"/>
          </a:xfrm>
          <a:ln/>
        </p:spPr>
      </p:sp>
      <p:sp>
        <p:nvSpPr>
          <p:cNvPr id="130052" name="Rectangle 3"/>
          <p:cNvSpPr>
            <a:spLocks noGrp="1" noChangeArrowheads="1"/>
          </p:cNvSpPr>
          <p:nvPr>
            <p:ph type="body" idx="1"/>
          </p:nvPr>
        </p:nvSpPr>
        <p:spPr>
          <a:xfrm>
            <a:off x="687862" y="4610040"/>
            <a:ext cx="5506094" cy="4370917"/>
          </a:xfrm>
          <a:noFill/>
          <a:ln/>
        </p:spPr>
        <p:txBody>
          <a:bodyPr/>
          <a:lstStyle/>
          <a:p>
            <a:pPr eaLnBrk="1" hangingPunct="1"/>
            <a:endParaRPr lang="fr-FR">
              <a:latin typeface="Arial" pitchFamily="34" charset="0"/>
              <a:cs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207963" y="730250"/>
            <a:ext cx="6465887" cy="3638550"/>
          </a:xfrm>
          <a:ln/>
        </p:spPr>
      </p:sp>
      <p:sp>
        <p:nvSpPr>
          <p:cNvPr id="232451" name="Rectangle 3"/>
          <p:cNvSpPr>
            <a:spLocks noGrp="1" noChangeArrowheads="1"/>
          </p:cNvSpPr>
          <p:nvPr>
            <p:ph type="body" idx="1"/>
          </p:nvPr>
        </p:nvSpPr>
        <p:spPr>
          <a:noFill/>
          <a:ln/>
        </p:spPr>
        <p:txBody>
          <a:bodyPr/>
          <a:lstStyle/>
          <a:p>
            <a:endParaRPr lang="es-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07963" y="730250"/>
            <a:ext cx="6465887" cy="3638550"/>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4147416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C3A1ACC2-51D4-438E-B99C-C3647F29EE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D4B75D6-9CD2-4F1A-81E8-E1921B4F5147}" type="slidenum">
              <a:rPr lang="es-ES" altLang="en-US" smtClean="0"/>
              <a:pPr/>
              <a:t>104</a:t>
            </a:fld>
            <a:endParaRPr lang="es-ES" altLang="en-US"/>
          </a:p>
        </p:txBody>
      </p:sp>
      <p:sp>
        <p:nvSpPr>
          <p:cNvPr id="141315" name="Rectangle 2">
            <a:extLst>
              <a:ext uri="{FF2B5EF4-FFF2-40B4-BE49-F238E27FC236}">
                <a16:creationId xmlns:a16="http://schemas.microsoft.com/office/drawing/2014/main" id="{25FFDB15-F04D-451F-B25C-DCFBE1F0EC75}"/>
              </a:ext>
            </a:extLst>
          </p:cNvPr>
          <p:cNvSpPr>
            <a:spLocks noGrp="1" noRot="1" noChangeAspect="1" noChangeArrowheads="1" noTextEdit="1"/>
          </p:cNvSpPr>
          <p:nvPr>
            <p:ph type="sldImg"/>
          </p:nvPr>
        </p:nvSpPr>
        <p:spPr bwMode="auto">
          <a:xfrm>
            <a:off x="-2614613" y="914400"/>
            <a:ext cx="10117138"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50532" name="Group 4">
            <a:extLst>
              <a:ext uri="{FF2B5EF4-FFF2-40B4-BE49-F238E27FC236}">
                <a16:creationId xmlns:a16="http://schemas.microsoft.com/office/drawing/2014/main" id="{D1062A8B-555F-4289-89A7-142C7A9E7402}"/>
              </a:ext>
            </a:extLst>
          </p:cNvPr>
          <p:cNvGraphicFramePr>
            <a:graphicFrameLocks noGrp="1"/>
          </p:cNvGraphicFramePr>
          <p:nvPr/>
        </p:nvGraphicFramePr>
        <p:xfrm>
          <a:off x="561391" y="7051765"/>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41340" name="Notes Placeholder 4">
            <a:extLst>
              <a:ext uri="{FF2B5EF4-FFF2-40B4-BE49-F238E27FC236}">
                <a16:creationId xmlns:a16="http://schemas.microsoft.com/office/drawing/2014/main" id="{172BEB23-B8A6-49C7-9282-528B673BBC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Dividir la audiencia en 2 para trabajar los 2 casos.</a:t>
            </a:r>
          </a:p>
          <a:p>
            <a:r>
              <a:rPr lang="es-AR" altLang="en-US"/>
              <a:t>El feedback no debería entenderse como un proceso institucionalizado que sólo ocurre una vez por año. </a:t>
            </a:r>
          </a:p>
          <a:p>
            <a:r>
              <a:rPr lang="es-AR" altLang="en-US"/>
              <a:t>Son casos de feedback operativo. Situaciones comunes en las sesiones de coaching.</a:t>
            </a:r>
          </a:p>
        </p:txBody>
      </p:sp>
    </p:spTree>
    <p:extLst>
      <p:ext uri="{BB962C8B-B14F-4D97-AF65-F5344CB8AC3E}">
        <p14:creationId xmlns:p14="http://schemas.microsoft.com/office/powerpoint/2010/main" val="1883331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FC421C19-5D1A-4866-AB81-651E1CB20E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7AE354F-63B8-463E-AFA5-86ACB9F4315F}" type="slidenum">
              <a:rPr lang="es-ES" altLang="en-US" smtClean="0"/>
              <a:pPr/>
              <a:t>105</a:t>
            </a:fld>
            <a:endParaRPr lang="es-ES" altLang="en-US"/>
          </a:p>
        </p:txBody>
      </p:sp>
      <p:sp>
        <p:nvSpPr>
          <p:cNvPr id="143363" name="Rectangle 2">
            <a:extLst>
              <a:ext uri="{FF2B5EF4-FFF2-40B4-BE49-F238E27FC236}">
                <a16:creationId xmlns:a16="http://schemas.microsoft.com/office/drawing/2014/main" id="{8DF39E3D-4E25-4813-8F72-4EF1514CF186}"/>
              </a:ext>
            </a:extLst>
          </p:cNvPr>
          <p:cNvSpPr>
            <a:spLocks noGrp="1" noRot="1" noChangeAspect="1" noChangeArrowheads="1" noTextEdit="1"/>
          </p:cNvSpPr>
          <p:nvPr>
            <p:ph type="sldImg"/>
          </p:nvPr>
        </p:nvSpPr>
        <p:spPr bwMode="auto">
          <a:xfrm>
            <a:off x="-2614613" y="914400"/>
            <a:ext cx="10117138"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50532" name="Group 4">
            <a:extLst>
              <a:ext uri="{FF2B5EF4-FFF2-40B4-BE49-F238E27FC236}">
                <a16:creationId xmlns:a16="http://schemas.microsoft.com/office/drawing/2014/main" id="{D1062A8B-555F-4289-89A7-142C7A9E7402}"/>
              </a:ext>
            </a:extLst>
          </p:cNvPr>
          <p:cNvGraphicFramePr>
            <a:graphicFrameLocks noGrp="1"/>
          </p:cNvGraphicFramePr>
          <p:nvPr/>
        </p:nvGraphicFramePr>
        <p:xfrm>
          <a:off x="561391" y="7051765"/>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43388" name="Notes Placeholder 4">
            <a:extLst>
              <a:ext uri="{FF2B5EF4-FFF2-40B4-BE49-F238E27FC236}">
                <a16:creationId xmlns:a16="http://schemas.microsoft.com/office/drawing/2014/main" id="{092E5E0E-1EA8-4490-B7DC-59A00CF42CD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Dividir la audiencia en 2 : Grupos A (DAR feedback) y Grupos B (RECIBIR feedback)</a:t>
            </a:r>
          </a:p>
        </p:txBody>
      </p:sp>
    </p:spTree>
    <p:extLst>
      <p:ext uri="{BB962C8B-B14F-4D97-AF65-F5344CB8AC3E}">
        <p14:creationId xmlns:p14="http://schemas.microsoft.com/office/powerpoint/2010/main" val="545892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F9FAF8F0-B94B-4C65-A23A-D2D1B51E3DC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A1B8F2CD-86B3-4C44-93E5-B08E052F43E6}" type="slidenum">
              <a:rPr lang="es-ES" altLang="en-US" smtClean="0"/>
              <a:pPr/>
              <a:t>106</a:t>
            </a:fld>
            <a:endParaRPr lang="es-ES" altLang="en-US"/>
          </a:p>
        </p:txBody>
      </p:sp>
      <p:sp>
        <p:nvSpPr>
          <p:cNvPr id="147459" name="Rectangle 2">
            <a:extLst>
              <a:ext uri="{FF2B5EF4-FFF2-40B4-BE49-F238E27FC236}">
                <a16:creationId xmlns:a16="http://schemas.microsoft.com/office/drawing/2014/main" id="{A0CFFD35-384D-40E5-BE07-D2135660CEEA}"/>
              </a:ext>
            </a:extLst>
          </p:cNvPr>
          <p:cNvSpPr>
            <a:spLocks noGrp="1" noRot="1" noChangeAspect="1" noChangeArrowheads="1" noTextEdit="1"/>
          </p:cNvSpPr>
          <p:nvPr>
            <p:ph type="sldImg"/>
          </p:nvPr>
        </p:nvSpPr>
        <p:spPr bwMode="auto">
          <a:xfrm>
            <a:off x="-2624138" y="914400"/>
            <a:ext cx="10115551"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46436" name="Group 4">
            <a:extLst>
              <a:ext uri="{FF2B5EF4-FFF2-40B4-BE49-F238E27FC236}">
                <a16:creationId xmlns:a16="http://schemas.microsoft.com/office/drawing/2014/main" id="{53BDE514-BCEE-478A-A1ED-2F45B9804D1C}"/>
              </a:ext>
            </a:extLst>
          </p:cNvPr>
          <p:cNvGraphicFramePr>
            <a:graphicFrameLocks noGrp="1"/>
          </p:cNvGraphicFramePr>
          <p:nvPr/>
        </p:nvGraphicFramePr>
        <p:xfrm>
          <a:off x="561391" y="7051765"/>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47484" name="Notes Placeholder 4">
            <a:extLst>
              <a:ext uri="{FF2B5EF4-FFF2-40B4-BE49-F238E27FC236}">
                <a16:creationId xmlns:a16="http://schemas.microsoft.com/office/drawing/2014/main" id="{1ED35D2C-1CD9-428D-A647-BA151EED9C5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Conversación de conversaciones. Es muy compleja. </a:t>
            </a:r>
          </a:p>
        </p:txBody>
      </p:sp>
    </p:spTree>
    <p:extLst>
      <p:ext uri="{BB962C8B-B14F-4D97-AF65-F5344CB8AC3E}">
        <p14:creationId xmlns:p14="http://schemas.microsoft.com/office/powerpoint/2010/main" val="5676474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A6F8E765-215F-4E42-9DEA-73A00820A2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A357C89-2E97-486C-8C80-CE2498E10D22}" type="slidenum">
              <a:rPr lang="es-ES" altLang="en-US" smtClean="0"/>
              <a:pPr/>
              <a:t>107</a:t>
            </a:fld>
            <a:endParaRPr lang="es-ES" altLang="en-US"/>
          </a:p>
        </p:txBody>
      </p:sp>
      <p:sp>
        <p:nvSpPr>
          <p:cNvPr id="150531" name="Rectangle 2">
            <a:extLst>
              <a:ext uri="{FF2B5EF4-FFF2-40B4-BE49-F238E27FC236}">
                <a16:creationId xmlns:a16="http://schemas.microsoft.com/office/drawing/2014/main" id="{2DC04A1A-83E3-45B1-8178-5E264AC242DD}"/>
              </a:ext>
            </a:extLst>
          </p:cNvPr>
          <p:cNvSpPr>
            <a:spLocks noGrp="1" noRot="1" noChangeAspect="1" noChangeArrowheads="1" noTextEdit="1"/>
          </p:cNvSpPr>
          <p:nvPr>
            <p:ph type="sldImg"/>
          </p:nvPr>
        </p:nvSpPr>
        <p:spPr bwMode="auto">
          <a:xfrm>
            <a:off x="-2614613" y="914400"/>
            <a:ext cx="10117138"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50532" name="Group 4">
            <a:extLst>
              <a:ext uri="{FF2B5EF4-FFF2-40B4-BE49-F238E27FC236}">
                <a16:creationId xmlns:a16="http://schemas.microsoft.com/office/drawing/2014/main" id="{A3D9ABD8-E27E-4A0B-8BEF-743BAB4AE955}"/>
              </a:ext>
            </a:extLst>
          </p:cNvPr>
          <p:cNvGraphicFramePr>
            <a:graphicFrameLocks noGrp="1"/>
          </p:cNvGraphicFramePr>
          <p:nvPr/>
        </p:nvGraphicFramePr>
        <p:xfrm>
          <a:off x="561391" y="7051765"/>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0556" name="Notes Placeholder 4">
            <a:extLst>
              <a:ext uri="{FF2B5EF4-FFF2-40B4-BE49-F238E27FC236}">
                <a16:creationId xmlns:a16="http://schemas.microsoft.com/office/drawing/2014/main" id="{570B5D5D-77F0-422E-B25C-53F1D4A0A8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Tiempos del ejercicio: explicación 5’; trabajo en parejas: 20’; rescate: 15’ = Total 40’.</a:t>
            </a:r>
          </a:p>
          <a:p>
            <a:r>
              <a:rPr lang="es-AR" altLang="en-US"/>
              <a:t>Hacer en un solo sentido – sin cambio de roles. Luego en slide 16 se hará en un solo sentido el ejercicio de contratación con la pareja invertida.</a:t>
            </a:r>
          </a:p>
          <a:p>
            <a:r>
              <a:rPr lang="es-AR" altLang="en-US"/>
              <a:t>Ilustrar con un role play del ejercicio entre Vito y Horacio, o con un alumno.</a:t>
            </a:r>
          </a:p>
          <a:p>
            <a:r>
              <a:rPr lang="es-AR" altLang="en-US"/>
              <a:t>Hacer referencia al Role Play Directo, anticipando. </a:t>
            </a:r>
          </a:p>
          <a:p>
            <a:endParaRPr lang="es-AR" altLang="en-US"/>
          </a:p>
        </p:txBody>
      </p:sp>
    </p:spTree>
    <p:extLst>
      <p:ext uri="{BB962C8B-B14F-4D97-AF65-F5344CB8AC3E}">
        <p14:creationId xmlns:p14="http://schemas.microsoft.com/office/powerpoint/2010/main" val="3088439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xfrm>
            <a:off x="207963" y="730250"/>
            <a:ext cx="6465887" cy="3638550"/>
          </a:xfrm>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D" altLang="es-ES">
              <a:latin typeface="Arial" pitchFamily="34" charset="0"/>
              <a:cs typeface="Arial" pitchFamily="34" charset="0"/>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700">
                <a:solidFill>
                  <a:schemeClr val="tx1"/>
                </a:solidFill>
                <a:latin typeface="Arial" pitchFamily="34" charset="0"/>
                <a:cs typeface="Arial" pitchFamily="34" charset="0"/>
              </a:defRPr>
            </a:lvl1pPr>
            <a:lvl2pPr marL="770365" indent="-296294" eaLnBrk="0" hangingPunct="0">
              <a:defRPr sz="1700">
                <a:solidFill>
                  <a:schemeClr val="tx1"/>
                </a:solidFill>
                <a:latin typeface="Arial" pitchFamily="34" charset="0"/>
                <a:cs typeface="Arial" pitchFamily="34" charset="0"/>
              </a:defRPr>
            </a:lvl2pPr>
            <a:lvl3pPr marL="1185177" indent="-237035" eaLnBrk="0" hangingPunct="0">
              <a:defRPr sz="1700">
                <a:solidFill>
                  <a:schemeClr val="tx1"/>
                </a:solidFill>
                <a:latin typeface="Arial" pitchFamily="34" charset="0"/>
                <a:cs typeface="Arial" pitchFamily="34" charset="0"/>
              </a:defRPr>
            </a:lvl3pPr>
            <a:lvl4pPr marL="1659247" indent="-237035" eaLnBrk="0" hangingPunct="0">
              <a:defRPr sz="1700">
                <a:solidFill>
                  <a:schemeClr val="tx1"/>
                </a:solidFill>
                <a:latin typeface="Arial" pitchFamily="34" charset="0"/>
                <a:cs typeface="Arial" pitchFamily="34" charset="0"/>
              </a:defRPr>
            </a:lvl4pPr>
            <a:lvl5pPr marL="2133318" indent="-237035" eaLnBrk="0" hangingPunct="0">
              <a:defRPr sz="1700">
                <a:solidFill>
                  <a:schemeClr val="tx1"/>
                </a:solidFill>
                <a:latin typeface="Arial" pitchFamily="34" charset="0"/>
                <a:cs typeface="Arial" pitchFamily="34" charset="0"/>
              </a:defRPr>
            </a:lvl5pPr>
            <a:lvl6pPr marL="2607389" indent="-237035" eaLnBrk="0" fontAlgn="base" hangingPunct="0">
              <a:spcBef>
                <a:spcPct val="0"/>
              </a:spcBef>
              <a:spcAft>
                <a:spcPct val="0"/>
              </a:spcAft>
              <a:defRPr sz="1700">
                <a:solidFill>
                  <a:schemeClr val="tx1"/>
                </a:solidFill>
                <a:latin typeface="Arial" pitchFamily="34" charset="0"/>
                <a:cs typeface="Arial" pitchFamily="34" charset="0"/>
              </a:defRPr>
            </a:lvl6pPr>
            <a:lvl7pPr marL="3081459" indent="-237035" eaLnBrk="0" fontAlgn="base" hangingPunct="0">
              <a:spcBef>
                <a:spcPct val="0"/>
              </a:spcBef>
              <a:spcAft>
                <a:spcPct val="0"/>
              </a:spcAft>
              <a:defRPr sz="1700">
                <a:solidFill>
                  <a:schemeClr val="tx1"/>
                </a:solidFill>
                <a:latin typeface="Arial" pitchFamily="34" charset="0"/>
                <a:cs typeface="Arial" pitchFamily="34" charset="0"/>
              </a:defRPr>
            </a:lvl7pPr>
            <a:lvl8pPr marL="3555530" indent="-237035" eaLnBrk="0" fontAlgn="base" hangingPunct="0">
              <a:spcBef>
                <a:spcPct val="0"/>
              </a:spcBef>
              <a:spcAft>
                <a:spcPct val="0"/>
              </a:spcAft>
              <a:defRPr sz="1700">
                <a:solidFill>
                  <a:schemeClr val="tx1"/>
                </a:solidFill>
                <a:latin typeface="Arial" pitchFamily="34" charset="0"/>
                <a:cs typeface="Arial" pitchFamily="34" charset="0"/>
              </a:defRPr>
            </a:lvl8pPr>
            <a:lvl9pPr marL="4029601" indent="-237035" eaLnBrk="0" fontAlgn="base" hangingPunct="0">
              <a:spcBef>
                <a:spcPct val="0"/>
              </a:spcBef>
              <a:spcAft>
                <a:spcPct val="0"/>
              </a:spcAft>
              <a:defRPr sz="1700">
                <a:solidFill>
                  <a:schemeClr val="tx1"/>
                </a:solidFill>
                <a:latin typeface="Arial" pitchFamily="34" charset="0"/>
                <a:cs typeface="Arial" pitchFamily="34" charset="0"/>
              </a:defRPr>
            </a:lvl9pPr>
          </a:lstStyle>
          <a:p>
            <a:pPr eaLnBrk="1" hangingPunct="1"/>
            <a:fld id="{45702002-5393-44BF-B09F-142708F1ACFE}" type="slidenum">
              <a:rPr lang="de-DE" altLang="es-ES" sz="1200" smtClean="0"/>
              <a:pPr eaLnBrk="1" hangingPunct="1"/>
              <a:t>110</a:t>
            </a:fld>
            <a:endParaRPr lang="de-DE" altLang="es-ES" sz="12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r>
              <a:rPr lang="es-AR" dirty="0">
                <a:latin typeface="Arial" charset="0"/>
              </a:rPr>
              <a:t>Ejemplo</a:t>
            </a:r>
            <a:r>
              <a:rPr lang="es-AR" baseline="0" dirty="0">
                <a:latin typeface="Arial" charset="0"/>
              </a:rPr>
              <a:t> típico: 3 chicos en el auto…quién va del lado de la ventanilla.</a:t>
            </a:r>
            <a:endParaRPr lang="es-AR" dirty="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noFill/>
          <a:ln/>
        </p:spPr>
        <p:txBody>
          <a:bodyPr/>
          <a:lstStyle/>
          <a:p>
            <a:pPr eaLnBrk="1" hangingPunct="1"/>
            <a:endParaRPr lang="es-AR" dirty="0">
              <a:cs typeface="Arial" pitchFamily="34" charset="0"/>
            </a:endParaRPr>
          </a:p>
        </p:txBody>
      </p:sp>
      <p:sp>
        <p:nvSpPr>
          <p:cNvPr id="60420" name="3 Marcador de número de diapositiva"/>
          <p:cNvSpPr>
            <a:spLocks noGrp="1"/>
          </p:cNvSpPr>
          <p:nvPr>
            <p:ph type="sldNum" sz="quarter" idx="5"/>
          </p:nvPr>
        </p:nvSpPr>
        <p:spPr>
          <a:noFill/>
        </p:spPr>
        <p:txBody>
          <a:bodyPr/>
          <a:lstStyle/>
          <a:p>
            <a:fld id="{B32E3F36-00BA-485C-AE96-A97CC1A90153}" type="slidenum">
              <a:rPr lang="es-ES" smtClean="0"/>
              <a:pPr/>
              <a:t>12</a:t>
            </a:fld>
            <a:endParaRPr lang="es-ES"/>
          </a:p>
        </p:txBody>
      </p:sp>
    </p:spTree>
    <p:extLst>
      <p:ext uri="{BB962C8B-B14F-4D97-AF65-F5344CB8AC3E}">
        <p14:creationId xmlns:p14="http://schemas.microsoft.com/office/powerpoint/2010/main" val="38839469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There are three factors in any conflict (all three are necessary for conflict to exist): </a:t>
            </a:r>
            <a:endParaRPr lang="es-ES" b="1" dirty="0"/>
          </a:p>
          <a:p>
            <a:pPr lvl="0"/>
            <a:r>
              <a:rPr lang="en-US" u="sng" dirty="0"/>
              <a:t>Factual disagreement</a:t>
            </a:r>
            <a:r>
              <a:rPr lang="en-US" dirty="0"/>
              <a:t>: Difference of opinions that may or may not have consequences on the action. </a:t>
            </a:r>
            <a:endParaRPr lang="es-ES" dirty="0"/>
          </a:p>
          <a:p>
            <a:pPr lvl="0"/>
            <a:r>
              <a:rPr lang="en-US" dirty="0"/>
              <a:t>If speakers have the power to decide something that will determine future action, this is an </a:t>
            </a:r>
            <a:r>
              <a:rPr lang="en-US" i="1" u="sng" dirty="0"/>
              <a:t>operational conflict</a:t>
            </a:r>
            <a:r>
              <a:rPr lang="en-US" dirty="0"/>
              <a:t>.</a:t>
            </a:r>
            <a:endParaRPr lang="es-ES" dirty="0"/>
          </a:p>
          <a:p>
            <a:pPr lvl="0"/>
            <a:r>
              <a:rPr lang="en-US" dirty="0"/>
              <a:t>If speakers don’t have that power and their decision will only affect the relationship between them, each person’s self-esteem, and their individual emotions, then these are </a:t>
            </a:r>
            <a:r>
              <a:rPr lang="en-US" i="1" u="sng" dirty="0"/>
              <a:t>personal conflicts</a:t>
            </a:r>
            <a:r>
              <a:rPr lang="en-US" dirty="0"/>
              <a:t>.</a:t>
            </a:r>
            <a:endParaRPr lang="es-ES" dirty="0"/>
          </a:p>
          <a:p>
            <a:pPr lvl="0"/>
            <a:r>
              <a:rPr lang="en-US" dirty="0"/>
              <a:t>All conflicts are personal, but only some of them are operational.</a:t>
            </a:r>
            <a:endParaRPr lang="es-ES" dirty="0"/>
          </a:p>
          <a:p>
            <a:r>
              <a:rPr lang="en-US" dirty="0"/>
              <a:t>A difference in opinion is always based on a difference in desires, needs or values. In an operational conflict, the discrepancy is over a material decision (for example, vacations at the beach or in the mountains). With personal conflicts, the difference concerns an abstract value – who is right – and there is no operational consequence (for example, people watching a soccer match).</a:t>
            </a:r>
            <a:endParaRPr lang="es-ES" dirty="0"/>
          </a:p>
          <a:p>
            <a:pPr lvl="0"/>
            <a:r>
              <a:rPr lang="en-US" u="sng" dirty="0"/>
              <a:t>Scarcity or limitation</a:t>
            </a:r>
            <a:r>
              <a:rPr lang="en-US" dirty="0"/>
              <a:t>: This is when there’s a lack of something that prevents people from independently getting what they desire. In the case of operational conflicts, there is a scarcity of material resources; with personal conflicts there is a scarcity of “being right” and “position”. (Factors related to identity, self-esteem and relative power are at stake. The intent is to prevail over the other party and attain a feeling of power and self-esteem.)</a:t>
            </a:r>
            <a:endParaRPr lang="es-ES" dirty="0"/>
          </a:p>
          <a:p>
            <a:r>
              <a:rPr lang="en-US" u="sng" dirty="0"/>
              <a:t>Kids example</a:t>
            </a:r>
            <a:r>
              <a:rPr lang="en-US" dirty="0"/>
              <a:t>. It’s useful to watch arguments between two kids (or adults that behave like children). If two brothers are fighting for a candy, the personal experience of any parent shows that if we intervene by saying “Don’t fight, there’s more candy in the kitchen”, one of the brothers will complain: “But I want </a:t>
            </a:r>
            <a:r>
              <a:rPr lang="en-US" i="1" dirty="0"/>
              <a:t>that</a:t>
            </a:r>
            <a:r>
              <a:rPr lang="en-US" dirty="0"/>
              <a:t> candy”. By focusing on that candy in particular, the rivals will reinvent the necessary scarcity to continue with the conflict. The deep desire isn’t to eat the candy, but to prevail over the other party and have the corresponding feeling of power and self-esteem. The candy is just an excuse to see “who gets it their own way”.</a:t>
            </a:r>
            <a:endParaRPr lang="es-ES" dirty="0"/>
          </a:p>
          <a:p>
            <a:r>
              <a:rPr lang="en-US" dirty="0"/>
              <a:t>Taking into account that we are talking about two different things, there are many analogies in the organizational world where adults “invent constraints” so as to initiate a battle of egos.</a:t>
            </a:r>
            <a:endParaRPr lang="es-ES" dirty="0"/>
          </a:p>
          <a:p>
            <a:r>
              <a:rPr lang="en-US" dirty="0"/>
              <a:t> </a:t>
            </a:r>
            <a:endParaRPr lang="es-ES" dirty="0"/>
          </a:p>
          <a:p>
            <a:pPr lvl="0"/>
            <a:r>
              <a:rPr lang="en-US" u="sng" dirty="0"/>
              <a:t>Lack of clarity over property rights</a:t>
            </a:r>
            <a:r>
              <a:rPr lang="en-US" dirty="0"/>
              <a:t> (be it by ownership or authority): Disagreement over the allocation mechanism when different people have different positions about the use of a scarce resource. </a:t>
            </a:r>
            <a:endParaRPr lang="es-ES" dirty="0"/>
          </a:p>
          <a:p>
            <a:endParaRPr lang="es-ES" dirty="0"/>
          </a:p>
        </p:txBody>
      </p:sp>
      <p:sp>
        <p:nvSpPr>
          <p:cNvPr id="4" name="3 Marcador de número de diapositiva"/>
          <p:cNvSpPr>
            <a:spLocks noGrp="1"/>
          </p:cNvSpPr>
          <p:nvPr>
            <p:ph type="sldNum" sz="quarter" idx="10"/>
          </p:nvPr>
        </p:nvSpPr>
        <p:spPr/>
        <p:txBody>
          <a:bodyPr/>
          <a:lstStyle/>
          <a:p>
            <a:fld id="{50C0B4B8-0919-47B9-AB5B-7439E6D0F6FF}" type="slidenum">
              <a:rPr lang="es-ES" smtClean="0"/>
              <a:pPr/>
              <a:t>114</a:t>
            </a:fld>
            <a:endParaRPr lang="es-ES"/>
          </a:p>
        </p:txBody>
      </p:sp>
    </p:spTree>
    <p:extLst>
      <p:ext uri="{BB962C8B-B14F-4D97-AF65-F5344CB8AC3E}">
        <p14:creationId xmlns:p14="http://schemas.microsoft.com/office/powerpoint/2010/main" val="10306291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90" name="Rectangle 2"/>
          <p:cNvSpPr>
            <a:spLocks noGrp="1" noRot="1" noChangeAspect="1" noChangeArrowheads="1" noTextEdit="1"/>
          </p:cNvSpPr>
          <p:nvPr>
            <p:ph type="sldImg"/>
          </p:nvPr>
        </p:nvSpPr>
        <p:spPr>
          <a:ln/>
        </p:spPr>
      </p:sp>
      <p:sp>
        <p:nvSpPr>
          <p:cNvPr id="882691"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dirty="0">
                <a:latin typeface="Arial" charset="0"/>
              </a:rPr>
              <a:t>Identificar una lista de temas controversiales</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latin typeface="Arial" charset="0"/>
              </a:rPr>
              <a:t>Hacer el ejercicio</a:t>
            </a:r>
          </a:p>
          <a:p>
            <a:endParaRPr lang="es-AR" dirty="0">
              <a:latin typeface="Arial" charset="0"/>
            </a:endParaRPr>
          </a:p>
        </p:txBody>
      </p:sp>
    </p:spTree>
    <p:extLst>
      <p:ext uri="{BB962C8B-B14F-4D97-AF65-F5344CB8AC3E}">
        <p14:creationId xmlns:p14="http://schemas.microsoft.com/office/powerpoint/2010/main" val="1065597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7"/>
          <p:cNvSpPr txBox="1">
            <a:spLocks noGrp="1" noChangeArrowheads="1"/>
          </p:cNvSpPr>
          <p:nvPr/>
        </p:nvSpPr>
        <p:spPr bwMode="auto">
          <a:xfrm>
            <a:off x="3898221" y="9222381"/>
            <a:ext cx="2982430" cy="486188"/>
          </a:xfrm>
          <a:prstGeom prst="rect">
            <a:avLst/>
          </a:prstGeom>
          <a:noFill/>
          <a:ln w="9525">
            <a:noFill/>
            <a:miter lim="800000"/>
            <a:headEnd/>
            <a:tailEnd/>
          </a:ln>
        </p:spPr>
        <p:txBody>
          <a:bodyPr lIns="90827" tIns="45413" rIns="90827" bIns="45413" anchor="b"/>
          <a:lstStyle/>
          <a:p>
            <a:pPr algn="r" defTabSz="908934" eaLnBrk="1" hangingPunct="1">
              <a:spcBef>
                <a:spcPct val="0"/>
              </a:spcBef>
            </a:pPr>
            <a:fld id="{1FA9E11B-6990-415B-B6EA-0F5C4E76B9F8}" type="slidenum">
              <a:rPr lang="es-ES" sz="1200"/>
              <a:pPr algn="r" defTabSz="908934" eaLnBrk="1" hangingPunct="1">
                <a:spcBef>
                  <a:spcPct val="0"/>
                </a:spcBef>
              </a:pPr>
              <a:t>118</a:t>
            </a:fld>
            <a:endParaRPr lang="es-ES" sz="1200" dirty="0"/>
          </a:p>
        </p:txBody>
      </p:sp>
      <p:sp>
        <p:nvSpPr>
          <p:cNvPr id="1354755" name="Rectangle 2"/>
          <p:cNvSpPr>
            <a:spLocks noGrp="1" noRot="1" noChangeAspect="1" noChangeArrowheads="1" noTextEdit="1"/>
          </p:cNvSpPr>
          <p:nvPr>
            <p:ph type="sldImg"/>
          </p:nvPr>
        </p:nvSpPr>
        <p:spPr>
          <a:ln/>
        </p:spPr>
      </p:sp>
      <p:sp>
        <p:nvSpPr>
          <p:cNvPr id="1354756" name="Rectangle 3"/>
          <p:cNvSpPr>
            <a:spLocks noGrp="1" noChangeArrowheads="1"/>
          </p:cNvSpPr>
          <p:nvPr>
            <p:ph type="body" idx="1"/>
          </p:nvPr>
        </p:nvSpPr>
        <p:spPr>
          <a:xfrm>
            <a:off x="686553" y="4612277"/>
            <a:ext cx="5508709" cy="4369180"/>
          </a:xfrm>
          <a:noFill/>
          <a:ln/>
        </p:spPr>
        <p:txBody>
          <a:bodyPr/>
          <a:lstStyle/>
          <a:p>
            <a:r>
              <a:rPr lang="en-US" sz="1200" dirty="0" err="1"/>
              <a:t>Listar</a:t>
            </a:r>
            <a:r>
              <a:rPr lang="en-US" sz="1200" dirty="0"/>
              <a:t> </a:t>
            </a:r>
            <a:r>
              <a:rPr lang="en-US" sz="1200" dirty="0" err="1"/>
              <a:t>previamente</a:t>
            </a:r>
            <a:r>
              <a:rPr lang="en-US" sz="1200" dirty="0"/>
              <a:t> </a:t>
            </a:r>
            <a:r>
              <a:rPr lang="en-US" sz="1200" dirty="0" err="1"/>
              <a:t>temas</a:t>
            </a:r>
            <a:r>
              <a:rPr lang="en-US" sz="1200" dirty="0"/>
              <a:t> </a:t>
            </a:r>
            <a:r>
              <a:rPr lang="en-US" sz="1200" dirty="0" err="1"/>
              <a:t>controversiales</a:t>
            </a:r>
            <a:r>
              <a:rPr lang="en-US" sz="1200" dirty="0"/>
              <a:t>:</a:t>
            </a:r>
          </a:p>
          <a:p>
            <a:r>
              <a:rPr lang="en-US" sz="1200" dirty="0"/>
              <a:t>i) De </a:t>
            </a:r>
            <a:r>
              <a:rPr lang="en-US" sz="1200" dirty="0" err="1"/>
              <a:t>trabajo</a:t>
            </a:r>
            <a:r>
              <a:rPr lang="en-US" sz="1200" dirty="0"/>
              <a:t>; ii) </a:t>
            </a:r>
            <a:r>
              <a:rPr lang="en-US" sz="1200" dirty="0" err="1"/>
              <a:t>Ajenos</a:t>
            </a:r>
            <a:r>
              <a:rPr lang="en-US" sz="1200" dirty="0"/>
              <a:t> al </a:t>
            </a:r>
            <a:r>
              <a:rPr lang="en-US" sz="1200" dirty="0" err="1"/>
              <a:t>trabajo</a:t>
            </a:r>
            <a:endParaRPr lang="en-US" sz="1200" dirty="0"/>
          </a:p>
          <a:p>
            <a:r>
              <a:rPr lang="en-US" sz="1200" dirty="0" err="1"/>
              <a:t>Aclarar</a:t>
            </a:r>
            <a:r>
              <a:rPr lang="en-US" sz="1200" dirty="0"/>
              <a:t> </a:t>
            </a:r>
            <a:r>
              <a:rPr lang="en-US" sz="1200" dirty="0" err="1"/>
              <a:t>objetivos</a:t>
            </a:r>
            <a:r>
              <a:rPr lang="en-US" sz="1200" dirty="0"/>
              <a:t>:</a:t>
            </a:r>
          </a:p>
          <a:p>
            <a:pPr marL="457200" indent="-457200">
              <a:buAutoNum type="alphaLcParenR"/>
            </a:pPr>
            <a:r>
              <a:rPr lang="en-US" sz="1200" dirty="0" err="1"/>
              <a:t>Práctica</a:t>
            </a:r>
            <a:r>
              <a:rPr lang="en-US" sz="1200" dirty="0"/>
              <a:t> de </a:t>
            </a:r>
            <a:r>
              <a:rPr lang="en-US" sz="1200" dirty="0" err="1"/>
              <a:t>Actitudes</a:t>
            </a:r>
            <a:r>
              <a:rPr lang="en-US" sz="1200" dirty="0"/>
              <a:t> / </a:t>
            </a:r>
            <a:r>
              <a:rPr lang="en-US" sz="1200" dirty="0" err="1"/>
              <a:t>Habilidades</a:t>
            </a:r>
            <a:endParaRPr lang="en-US" sz="1200" dirty="0"/>
          </a:p>
          <a:p>
            <a:pPr marL="457200" indent="-457200">
              <a:buAutoNum type="alphaLcParenR"/>
            </a:pPr>
            <a:r>
              <a:rPr lang="en-US" sz="1200" dirty="0"/>
              <a:t>No Resolver, </a:t>
            </a:r>
            <a:r>
              <a:rPr lang="en-US" sz="1200" dirty="0" err="1"/>
              <a:t>sí</a:t>
            </a:r>
            <a:r>
              <a:rPr lang="en-US" sz="1200" dirty="0"/>
              <a:t> </a:t>
            </a:r>
            <a:r>
              <a:rPr lang="en-US" sz="1200" dirty="0" err="1"/>
              <a:t>entenderse</a:t>
            </a:r>
            <a:r>
              <a:rPr lang="en-US" sz="1200" dirty="0"/>
              <a:t> </a:t>
            </a:r>
            <a:r>
              <a:rPr lang="en-US" sz="1200" dirty="0" err="1"/>
              <a:t>mutuamente</a:t>
            </a:r>
            <a:endParaRPr lang="en-US" sz="1200" dirty="0"/>
          </a:p>
          <a:p>
            <a:pPr marL="457200" indent="-457200">
              <a:buAutoNum type="alphaLcParenR"/>
            </a:pPr>
            <a:r>
              <a:rPr lang="en-US" sz="1200" dirty="0"/>
              <a:t>IMPORTANTE: </a:t>
            </a:r>
            <a:r>
              <a:rPr lang="en-US" sz="1200" dirty="0" err="1"/>
              <a:t>Cumplir</a:t>
            </a:r>
            <a:r>
              <a:rPr lang="en-US" sz="1200" dirty="0"/>
              <a:t> </a:t>
            </a:r>
            <a:r>
              <a:rPr lang="en-US" sz="1200" dirty="0" err="1"/>
              <a:t>las</a:t>
            </a:r>
            <a:r>
              <a:rPr lang="en-US" sz="1200" dirty="0"/>
              <a:t> </a:t>
            </a:r>
            <a:r>
              <a:rPr lang="en-US" sz="1200" dirty="0" err="1"/>
              <a:t>consignas</a:t>
            </a:r>
            <a:r>
              <a:rPr lang="en-US" sz="1200" dirty="0"/>
              <a:t>.</a:t>
            </a:r>
          </a:p>
          <a:p>
            <a:pPr eaLnBrk="1" hangingPunct="1"/>
            <a:endParaRPr lang="en-US" dirty="0">
              <a:latin typeface="Arial" charset="0"/>
            </a:endParaRPr>
          </a:p>
        </p:txBody>
      </p:sp>
      <p:sp>
        <p:nvSpPr>
          <p:cNvPr id="5" name="Slide Number Placeholder 4"/>
          <p:cNvSpPr>
            <a:spLocks noGrp="1"/>
          </p:cNvSpPr>
          <p:nvPr>
            <p:ph type="sldNum" sz="quarter" idx="10"/>
          </p:nvPr>
        </p:nvSpPr>
        <p:spPr/>
        <p:txBody>
          <a:bodyPr/>
          <a:lstStyle/>
          <a:p>
            <a:pPr>
              <a:defRPr/>
            </a:pPr>
            <a:fld id="{29F9966C-E2CB-44E6-82EB-B0D80EB3BD54}" type="slidenum">
              <a:rPr lang="es-ES" smtClean="0"/>
              <a:pPr>
                <a:defRPr/>
              </a:pPr>
              <a:t>118</a:t>
            </a:fld>
            <a:endParaRPr lang="es-ES"/>
          </a:p>
        </p:txBody>
      </p:sp>
      <p:graphicFrame>
        <p:nvGraphicFramePr>
          <p:cNvPr id="6" name="Group 3"/>
          <p:cNvGraphicFramePr>
            <a:graphicFrameLocks/>
          </p:cNvGraphicFramePr>
          <p:nvPr/>
        </p:nvGraphicFramePr>
        <p:xfrm>
          <a:off x="934459" y="4678483"/>
          <a:ext cx="5162232" cy="4400997"/>
        </p:xfrm>
        <a:graphic>
          <a:graphicData uri="http://schemas.openxmlformats.org/drawingml/2006/table">
            <a:tbl>
              <a:tblPr/>
              <a:tblGrid>
                <a:gridCol w="5162232">
                  <a:extLst>
                    <a:ext uri="{9D8B030D-6E8A-4147-A177-3AD203B41FA5}">
                      <a16:colId xmlns:a16="http://schemas.microsoft.com/office/drawing/2014/main" val="20000"/>
                    </a:ext>
                  </a:extLst>
                </a:gridCol>
              </a:tblGrid>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941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400" b="0" i="0" u="none" strike="noStrike" cap="none" normalizeH="0" baseline="0" dirty="0">
                        <a:ln>
                          <a:noFill/>
                        </a:ln>
                        <a:solidFill>
                          <a:schemeClr val="tx1"/>
                        </a:solidFill>
                        <a:effectLst/>
                        <a:latin typeface="Arial" charset="0"/>
                        <a:cs typeface="Arial" charset="0"/>
                      </a:endParaRPr>
                    </a:p>
                  </a:txBody>
                  <a:tcPr marL="62838" marR="62838" marT="59533" marB="59533"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AR">
              <a:latin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9933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TE GUSTA?</a:t>
            </a:r>
          </a:p>
        </p:txBody>
      </p:sp>
      <p:sp>
        <p:nvSpPr>
          <p:cNvPr id="99332"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B5C36B-25DE-40DA-818E-4E08502450E9}" type="slidenum">
              <a:rPr lang="en-US" smtClean="0">
                <a:cs typeface="Arial" charset="0"/>
              </a:rPr>
              <a:pPr fontAlgn="base">
                <a:spcBef>
                  <a:spcPct val="0"/>
                </a:spcBef>
                <a:spcAft>
                  <a:spcPct val="0"/>
                </a:spcAft>
                <a:defRPr/>
              </a:pPr>
              <a:t>123</a:t>
            </a:fld>
            <a:endParaRPr lang="en-US">
              <a:cs typeface="Arial" charset="0"/>
            </a:endParaRPr>
          </a:p>
        </p:txBody>
      </p:sp>
    </p:spTree>
    <p:extLst>
      <p:ext uri="{BB962C8B-B14F-4D97-AF65-F5344CB8AC3E}">
        <p14:creationId xmlns:p14="http://schemas.microsoft.com/office/powerpoint/2010/main" val="18288921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02B4D4-1F6A-4416-B20E-26F52654AD29}" type="slidenum">
              <a:rPr lang="de-DE" smtClean="0">
                <a:cs typeface="Arial" charset="0"/>
              </a:rPr>
              <a:pPr fontAlgn="base">
                <a:spcBef>
                  <a:spcPct val="0"/>
                </a:spcBef>
                <a:spcAft>
                  <a:spcPct val="0"/>
                </a:spcAft>
                <a:defRPr/>
              </a:pPr>
              <a:t>124</a:t>
            </a:fld>
            <a:endParaRPr lang="de-DE">
              <a:cs typeface="Arial" charset="0"/>
            </a:endParaRPr>
          </a:p>
        </p:txBody>
      </p:sp>
      <p:sp>
        <p:nvSpPr>
          <p:cNvPr id="101379" name="Rectangle 7"/>
          <p:cNvSpPr txBox="1">
            <a:spLocks noGrp="1" noChangeArrowheads="1"/>
          </p:cNvSpPr>
          <p:nvPr/>
        </p:nvSpPr>
        <p:spPr bwMode="auto">
          <a:xfrm>
            <a:off x="3898103" y="9225201"/>
            <a:ext cx="2982119" cy="483853"/>
          </a:xfrm>
          <a:prstGeom prst="rect">
            <a:avLst/>
          </a:prstGeom>
          <a:noFill/>
          <a:ln w="9525">
            <a:noFill/>
            <a:miter lim="800000"/>
            <a:headEnd/>
            <a:tailEnd/>
          </a:ln>
        </p:spPr>
        <p:txBody>
          <a:bodyPr lIns="100228" tIns="50114" rIns="100228" bIns="50114" anchor="b"/>
          <a:lstStyle/>
          <a:p>
            <a:pPr algn="r" defTabSz="1002462"/>
            <a:fld id="{E4E9AB76-2AA0-4B62-A900-1A017A199204}" type="slidenum">
              <a:rPr lang="de-DE" sz="1300">
                <a:latin typeface="Calibri" pitchFamily="34" charset="0"/>
              </a:rPr>
              <a:pPr algn="r" defTabSz="1002462"/>
              <a:t>124</a:t>
            </a:fld>
            <a:endParaRPr lang="de-DE" sz="1300" dirty="0">
              <a:latin typeface="Calibri" pitchFamily="34" charset="0"/>
            </a:endParaRPr>
          </a:p>
        </p:txBody>
      </p:sp>
      <p:sp>
        <p:nvSpPr>
          <p:cNvPr id="101380" name="Rectangle 2"/>
          <p:cNvSpPr>
            <a:spLocks noGrp="1" noRot="1" noChangeAspect="1" noChangeArrowheads="1" noTextEdit="1"/>
          </p:cNvSpPr>
          <p:nvPr>
            <p:ph type="sldImg"/>
          </p:nvPr>
        </p:nvSpPr>
        <p:spPr bwMode="auto">
          <a:xfrm>
            <a:off x="206375" y="730250"/>
            <a:ext cx="6472238" cy="3641725"/>
          </a:xfrm>
          <a:noFill/>
          <a:ln>
            <a:solidFill>
              <a:srgbClr val="000000"/>
            </a:solidFill>
            <a:miter lim="800000"/>
            <a:headEnd/>
            <a:tailEnd/>
          </a:ln>
        </p:spPr>
      </p:sp>
      <p:sp>
        <p:nvSpPr>
          <p:cNvPr id="101381" name="Rectangle 3"/>
          <p:cNvSpPr>
            <a:spLocks noGrp="1" noChangeArrowheads="1"/>
          </p:cNvSpPr>
          <p:nvPr>
            <p:ph type="body" idx="1"/>
          </p:nvPr>
        </p:nvSpPr>
        <p:spPr bwMode="auto">
          <a:noFill/>
        </p:spPr>
        <p:txBody>
          <a:bodyPr wrap="square" lIns="100228" tIns="50114" rIns="100228" bIns="50114" numCol="1" anchor="t" anchorCtr="0" compatLnSpc="1">
            <a:prstTxWarp prst="textNoShape">
              <a:avLst/>
            </a:prstTxWarp>
          </a:bodyPr>
          <a:lstStyle/>
          <a:p>
            <a:pPr eaLnBrk="1" hangingPunct="1">
              <a:spcBef>
                <a:spcPct val="0"/>
              </a:spcBef>
            </a:pPr>
            <a:endParaRPr lang="es-ES"/>
          </a:p>
        </p:txBody>
      </p:sp>
    </p:spTree>
    <p:extLst>
      <p:ext uri="{BB962C8B-B14F-4D97-AF65-F5344CB8AC3E}">
        <p14:creationId xmlns:p14="http://schemas.microsoft.com/office/powerpoint/2010/main" val="22787859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Rot="1" noChangeAspect="1" noChangeArrowheads="1" noTextEdit="1"/>
          </p:cNvSpPr>
          <p:nvPr>
            <p:ph type="sldImg"/>
          </p:nvPr>
        </p:nvSpPr>
        <p:spPr>
          <a:ln/>
        </p:spPr>
      </p:sp>
      <p:sp>
        <p:nvSpPr>
          <p:cNvPr id="4" name="2 Marcador de notas"/>
          <p:cNvSpPr>
            <a:spLocks noGrp="1"/>
          </p:cNvSpPr>
          <p:nvPr>
            <p:ph type="body" idx="1"/>
          </p:nvPr>
        </p:nvSpPr>
        <p:spPr/>
        <p:txBody>
          <a:bodyPr>
            <a:noAutofit/>
          </a:bodyPr>
          <a:lstStyle/>
          <a:p>
            <a:r>
              <a:rPr lang="en-US" sz="2400" dirty="0"/>
              <a:t>………………………………………………………………………………………………………………………………………………………………………………………………………………………………………………………………………………………………………………………………………………………………………………………………………………………………………………………………………………………………………………………………………………………………</a:t>
            </a:r>
          </a:p>
        </p:txBody>
      </p:sp>
      <p:sp>
        <p:nvSpPr>
          <p:cNvPr id="5" name="Slide Number Placeholder 3"/>
          <p:cNvSpPr>
            <a:spLocks noGrp="1"/>
          </p:cNvSpPr>
          <p:nvPr>
            <p:ph type="sldNum" sz="quarter" idx="5"/>
          </p:nvPr>
        </p:nvSpPr>
        <p:spPr>
          <a:xfrm>
            <a:off x="3897902" y="9224240"/>
            <a:ext cx="2982418" cy="484895"/>
          </a:xfrm>
        </p:spPr>
        <p:txBody>
          <a:bodyPr/>
          <a:lstStyle/>
          <a:p>
            <a:fld id="{249B8DF2-7E2A-4F91-A387-F93A7A207E5E}" type="slidenum">
              <a:rPr lang="en-US" smtClean="0"/>
              <a:pPr/>
              <a:t>125</a:t>
            </a:fld>
            <a:endParaRPr lang="en-US" dirty="0"/>
          </a:p>
        </p:txBody>
      </p:sp>
    </p:spTree>
    <p:extLst>
      <p:ext uri="{BB962C8B-B14F-4D97-AF65-F5344CB8AC3E}">
        <p14:creationId xmlns:p14="http://schemas.microsoft.com/office/powerpoint/2010/main" val="1057206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xfrm>
            <a:off x="207963" y="730250"/>
            <a:ext cx="6465887" cy="3638550"/>
          </a:xfrm>
          <a:ln/>
        </p:spPr>
      </p:sp>
      <p:sp>
        <p:nvSpPr>
          <p:cNvPr id="123907" name="Notes Placeholder 2"/>
          <p:cNvSpPr>
            <a:spLocks noGrp="1"/>
          </p:cNvSpPr>
          <p:nvPr>
            <p:ph type="body" idx="1"/>
          </p:nvPr>
        </p:nvSpPr>
        <p:spPr>
          <a:noFill/>
          <a:ln/>
        </p:spPr>
        <p:txBody>
          <a:bodyPr/>
          <a:lstStyle/>
          <a:p>
            <a:endParaRPr lang="en-US">
              <a:latin typeface="Arial" pitchFamily="34" charset="0"/>
              <a:cs typeface="Arial" pitchFamily="34" charset="0"/>
            </a:endParaRPr>
          </a:p>
        </p:txBody>
      </p:sp>
      <p:sp>
        <p:nvSpPr>
          <p:cNvPr id="123908" name="Slide Number Placeholder 3"/>
          <p:cNvSpPr>
            <a:spLocks noGrp="1"/>
          </p:cNvSpPr>
          <p:nvPr>
            <p:ph type="sldNum" sz="quarter" idx="5"/>
          </p:nvPr>
        </p:nvSpPr>
        <p:spPr>
          <a:noFill/>
        </p:spPr>
        <p:txBody>
          <a:bodyPr/>
          <a:lstStyle/>
          <a:p>
            <a:fld id="{F7839604-4BF0-4B04-9853-518F93450921}" type="slidenum">
              <a:rPr lang="de-DE" smtClean="0"/>
              <a:pPr/>
              <a:t>128</a:t>
            </a:fld>
            <a:endParaRPr lang="de-DE"/>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62" name="Rectangle 2"/>
          <p:cNvSpPr>
            <a:spLocks noGrp="1" noRot="1" noChangeAspect="1" noChangeArrowheads="1" noTextEdit="1"/>
          </p:cNvSpPr>
          <p:nvPr>
            <p:ph type="sldImg"/>
          </p:nvPr>
        </p:nvSpPr>
        <p:spPr>
          <a:ln/>
        </p:spPr>
      </p:sp>
      <p:sp>
        <p:nvSpPr>
          <p:cNvPr id="1781763" name="Rectangle 3"/>
          <p:cNvSpPr>
            <a:spLocks noGrp="1" noChangeArrowheads="1"/>
          </p:cNvSpPr>
          <p:nvPr>
            <p:ph type="body" idx="1"/>
          </p:nvPr>
        </p:nvSpPr>
        <p:spPr>
          <a:noFill/>
          <a:ln/>
        </p:spPr>
        <p:txBody>
          <a:bodyPr/>
          <a:lstStyle/>
          <a:p>
            <a:endParaRPr lang="es-AR">
              <a:latin typeface="Arial" charset="0"/>
            </a:endParaRPr>
          </a:p>
        </p:txBody>
      </p:sp>
    </p:spTree>
    <p:extLst>
      <p:ext uri="{BB962C8B-B14F-4D97-AF65-F5344CB8AC3E}">
        <p14:creationId xmlns:p14="http://schemas.microsoft.com/office/powerpoint/2010/main" val="635165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8 </a:t>
            </a:r>
            <a:r>
              <a:rPr lang="en-US" dirty="0" err="1"/>
              <a:t>comportamientos</a:t>
            </a:r>
            <a:endParaRPr lang="en-US" dirty="0"/>
          </a:p>
          <a:p>
            <a:endParaRPr lang="en-U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5BB6A-E885-4F3E-80DA-7DE926B2C6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3179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1 Marcador de imagen de diapositiva"/>
          <p:cNvSpPr>
            <a:spLocks noGrp="1" noRot="1" noChangeAspect="1" noTextEdit="1"/>
          </p:cNvSpPr>
          <p:nvPr>
            <p:ph type="sldImg"/>
          </p:nvPr>
        </p:nvSpPr>
        <p:spPr>
          <a:ln/>
        </p:spPr>
      </p:sp>
      <p:sp>
        <p:nvSpPr>
          <p:cNvPr id="62467" name="2 Marcador de notas"/>
          <p:cNvSpPr>
            <a:spLocks noGrp="1"/>
          </p:cNvSpPr>
          <p:nvPr>
            <p:ph type="body" idx="1"/>
          </p:nvPr>
        </p:nvSpPr>
        <p:spPr>
          <a:noFill/>
          <a:ln/>
        </p:spPr>
        <p:txBody>
          <a:bodyPr/>
          <a:lstStyle/>
          <a:p>
            <a:pPr eaLnBrk="1" hangingPunct="1"/>
            <a:endParaRPr lang="es-ES" dirty="0">
              <a:solidFill>
                <a:srgbClr val="002960"/>
              </a:solidFill>
            </a:endParaRPr>
          </a:p>
          <a:p>
            <a:pPr eaLnBrk="1" hangingPunct="1"/>
            <a:endParaRPr lang="es-AR" dirty="0">
              <a:cs typeface="Arial" pitchFamily="34" charset="0"/>
            </a:endParaRPr>
          </a:p>
          <a:p>
            <a:pPr eaLnBrk="1" hangingPunct="1"/>
            <a:endParaRPr lang="es-AR" dirty="0">
              <a:cs typeface="Arial" pitchFamily="34" charset="0"/>
            </a:endParaRPr>
          </a:p>
        </p:txBody>
      </p:sp>
      <p:sp>
        <p:nvSpPr>
          <p:cNvPr id="62468" name="3 Marcador de número de diapositiva"/>
          <p:cNvSpPr>
            <a:spLocks noGrp="1"/>
          </p:cNvSpPr>
          <p:nvPr>
            <p:ph type="sldNum" sz="quarter" idx="5"/>
          </p:nvPr>
        </p:nvSpPr>
        <p:spPr>
          <a:noFill/>
        </p:spPr>
        <p:txBody>
          <a:bodyPr/>
          <a:lstStyle/>
          <a:p>
            <a:fld id="{F7C15AE6-075A-40C0-B055-8FF2D52D4DCC}" type="slidenum">
              <a:rPr lang="es-ES" smtClean="0"/>
              <a:pPr/>
              <a:t>13</a:t>
            </a:fld>
            <a:endParaRPr lang="es-ES"/>
          </a:p>
        </p:txBody>
      </p:sp>
    </p:spTree>
    <p:extLst>
      <p:ext uri="{BB962C8B-B14F-4D97-AF65-F5344CB8AC3E}">
        <p14:creationId xmlns:p14="http://schemas.microsoft.com/office/powerpoint/2010/main" val="24799893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8 </a:t>
            </a:r>
            <a:r>
              <a:rPr lang="en-US" dirty="0" err="1"/>
              <a:t>comportamientos</a:t>
            </a:r>
            <a:endParaRPr lang="en-US" dirty="0"/>
          </a:p>
          <a:p>
            <a:endParaRPr lang="en-U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5BB6A-E885-4F3E-80DA-7DE926B2C6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73517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a:t>8 </a:t>
            </a:r>
            <a:r>
              <a:rPr lang="en-US" dirty="0" err="1"/>
              <a:t>comportamientos</a:t>
            </a:r>
            <a:endParaRPr lang="en-US" dirty="0"/>
          </a:p>
          <a:p>
            <a:endParaRPr lang="en-U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85BB6A-E885-4F3E-80DA-7DE926B2C6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20865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A6F8E765-215F-4E42-9DEA-73A00820A2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69938" indent="-295275">
              <a:defRPr>
                <a:solidFill>
                  <a:schemeClr val="tx1"/>
                </a:solidFill>
                <a:latin typeface="Calibri" panose="020F0502020204030204" pitchFamily="34" charset="0"/>
                <a:ea typeface="ＭＳ Ｐゴシック" panose="020B0600070205080204" pitchFamily="34" charset="-128"/>
              </a:defRPr>
            </a:lvl2pPr>
            <a:lvl3pPr marL="1184275" indent="-236538">
              <a:defRPr>
                <a:solidFill>
                  <a:schemeClr val="tx1"/>
                </a:solidFill>
                <a:latin typeface="Calibri" panose="020F0502020204030204" pitchFamily="34" charset="0"/>
                <a:ea typeface="ＭＳ Ｐゴシック" panose="020B0600070205080204" pitchFamily="34" charset="-128"/>
              </a:defRPr>
            </a:lvl3pPr>
            <a:lvl4pPr marL="1658938" indent="-236538">
              <a:defRPr>
                <a:solidFill>
                  <a:schemeClr val="tx1"/>
                </a:solidFill>
                <a:latin typeface="Calibri" panose="020F0502020204030204" pitchFamily="34" charset="0"/>
                <a:ea typeface="ＭＳ Ｐゴシック" panose="020B0600070205080204" pitchFamily="34" charset="-128"/>
              </a:defRPr>
            </a:lvl4pPr>
            <a:lvl5pPr marL="2132013" indent="-236538">
              <a:defRPr>
                <a:solidFill>
                  <a:schemeClr val="tx1"/>
                </a:solidFill>
                <a:latin typeface="Calibri" panose="020F0502020204030204" pitchFamily="34" charset="0"/>
                <a:ea typeface="ＭＳ Ｐゴシック" panose="020B0600070205080204" pitchFamily="34" charset="-128"/>
              </a:defRPr>
            </a:lvl5pPr>
            <a:lvl6pPr marL="25892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30464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5036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960813" indent="-236538"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A357C89-2E97-486C-8C80-CE2498E10D22}" type="slidenum">
              <a:rPr lang="es-ES" altLang="en-US" smtClean="0"/>
              <a:pPr/>
              <a:t>134</a:t>
            </a:fld>
            <a:endParaRPr lang="es-ES" altLang="en-US"/>
          </a:p>
        </p:txBody>
      </p:sp>
      <p:sp>
        <p:nvSpPr>
          <p:cNvPr id="150531" name="Rectangle 2">
            <a:extLst>
              <a:ext uri="{FF2B5EF4-FFF2-40B4-BE49-F238E27FC236}">
                <a16:creationId xmlns:a16="http://schemas.microsoft.com/office/drawing/2014/main" id="{2DC04A1A-83E3-45B1-8178-5E264AC242DD}"/>
              </a:ext>
            </a:extLst>
          </p:cNvPr>
          <p:cNvSpPr>
            <a:spLocks noGrp="1" noRot="1" noChangeAspect="1" noChangeArrowheads="1" noTextEdit="1"/>
          </p:cNvSpPr>
          <p:nvPr>
            <p:ph type="sldImg"/>
          </p:nvPr>
        </p:nvSpPr>
        <p:spPr bwMode="auto">
          <a:xfrm>
            <a:off x="-2614613" y="914400"/>
            <a:ext cx="10117138" cy="56911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graphicFrame>
        <p:nvGraphicFramePr>
          <p:cNvPr id="150532" name="Group 4">
            <a:extLst>
              <a:ext uri="{FF2B5EF4-FFF2-40B4-BE49-F238E27FC236}">
                <a16:creationId xmlns:a16="http://schemas.microsoft.com/office/drawing/2014/main" id="{A3D9ABD8-E27E-4A0B-8BEF-743BAB4AE955}"/>
              </a:ext>
            </a:extLst>
          </p:cNvPr>
          <p:cNvGraphicFramePr>
            <a:graphicFrameLocks noGrp="1"/>
          </p:cNvGraphicFramePr>
          <p:nvPr/>
        </p:nvGraphicFramePr>
        <p:xfrm>
          <a:off x="561391" y="7051765"/>
          <a:ext cx="3913981" cy="6803117"/>
        </p:xfrm>
        <a:graphic>
          <a:graphicData uri="http://schemas.openxmlformats.org/drawingml/2006/table">
            <a:tbl>
              <a:tblPr/>
              <a:tblGrid>
                <a:gridCol w="3913981">
                  <a:extLst>
                    <a:ext uri="{9D8B030D-6E8A-4147-A177-3AD203B41FA5}">
                      <a16:colId xmlns:a16="http://schemas.microsoft.com/office/drawing/2014/main" val="20000"/>
                    </a:ext>
                  </a:extLst>
                </a:gridCol>
              </a:tblGrid>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cap="flat">
                      <a:noFill/>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566927">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2700" b="0" i="0" u="none" strike="noStrike" cap="none" normalizeH="0" baseline="0">
                        <a:ln>
                          <a:noFill/>
                        </a:ln>
                        <a:solidFill>
                          <a:schemeClr val="tx1"/>
                        </a:solidFill>
                        <a:effectLst/>
                        <a:latin typeface="Arial" charset="0"/>
                      </a:endParaRPr>
                    </a:p>
                  </a:txBody>
                  <a:tcPr marL="63009" marR="63009" marT="70865" marB="70865" horzOverflow="overflow">
                    <a:lnL cap="flat">
                      <a:noFill/>
                    </a:lnL>
                    <a:lnR cap="flat">
                      <a:noFill/>
                    </a:lnR>
                    <a:lnT w="12700" cap="flat" cmpd="sng" algn="ctr">
                      <a:solidFill>
                        <a:schemeClr val="tx1"/>
                      </a:solidFill>
                      <a:prstDash val="sysDot"/>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50556" name="Notes Placeholder 4">
            <a:extLst>
              <a:ext uri="{FF2B5EF4-FFF2-40B4-BE49-F238E27FC236}">
                <a16:creationId xmlns:a16="http://schemas.microsoft.com/office/drawing/2014/main" id="{570B5D5D-77F0-422E-B25C-53F1D4A0A8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AR" altLang="en-US"/>
              <a:t>Tiempos del ejercicio: explicación 5’; trabajo en parejas: 20’; rescate: 15’ = Total 40’.</a:t>
            </a:r>
          </a:p>
          <a:p>
            <a:r>
              <a:rPr lang="es-AR" altLang="en-US"/>
              <a:t>Hacer en un solo sentido – sin cambio de roles. Luego en slide 16 se hará en un solo sentido el ejercicio de contratación con la pareja invertida.</a:t>
            </a:r>
          </a:p>
          <a:p>
            <a:r>
              <a:rPr lang="es-AR" altLang="en-US"/>
              <a:t>Ilustrar con un role play del ejercicio entre Vito y Horacio, o con un alumno.</a:t>
            </a:r>
          </a:p>
          <a:p>
            <a:r>
              <a:rPr lang="es-AR" altLang="en-US"/>
              <a:t>Hacer referencia al Role Play Directo, anticipando. </a:t>
            </a:r>
          </a:p>
          <a:p>
            <a:endParaRPr lang="es-AR" altLang="en-US"/>
          </a:p>
        </p:txBody>
      </p:sp>
    </p:spTree>
    <p:extLst>
      <p:ext uri="{BB962C8B-B14F-4D97-AF65-F5344CB8AC3E}">
        <p14:creationId xmlns:p14="http://schemas.microsoft.com/office/powerpoint/2010/main" val="6572444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7963" y="730250"/>
            <a:ext cx="6465887" cy="3638550"/>
          </a:xfrm>
        </p:spPr>
      </p:sp>
      <p:sp>
        <p:nvSpPr>
          <p:cNvPr id="3" name="Notes Placeholder 2"/>
          <p:cNvSpPr>
            <a:spLocks noGrp="1"/>
          </p:cNvSpPr>
          <p:nvPr>
            <p:ph type="body" idx="1"/>
          </p:nvPr>
        </p:nvSpPr>
        <p:spPr/>
        <p:txBody>
          <a:bodyPr>
            <a:normAutofit/>
          </a:bodyPr>
          <a:lstStyle/>
          <a:p>
            <a:endParaRPr lang="es-AR"/>
          </a:p>
        </p:txBody>
      </p:sp>
      <p:sp>
        <p:nvSpPr>
          <p:cNvPr id="4" name="Slide Number Placeholder 3"/>
          <p:cNvSpPr>
            <a:spLocks noGrp="1"/>
          </p:cNvSpPr>
          <p:nvPr>
            <p:ph type="sldNum" sz="quarter" idx="10"/>
          </p:nvPr>
        </p:nvSpPr>
        <p:spPr/>
        <p:txBody>
          <a:bodyPr/>
          <a:lstStyle/>
          <a:p>
            <a:pPr>
              <a:defRPr/>
            </a:pPr>
            <a:fld id="{23FC401A-1BB6-4153-8E9D-231B607D1CA3}" type="slidenum">
              <a:rPr lang="es-ES" smtClean="0"/>
              <a:pPr>
                <a:defRPr/>
              </a:pPr>
              <a:t>136</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1 Marcador de imagen de diapositiva"/>
          <p:cNvSpPr>
            <a:spLocks noGrp="1" noRot="1" noChangeAspect="1" noTextEdit="1"/>
          </p:cNvSpPr>
          <p:nvPr>
            <p:ph type="sldImg"/>
          </p:nvPr>
        </p:nvSpPr>
        <p:spPr>
          <a:ln/>
        </p:spPr>
      </p:sp>
      <p:sp>
        <p:nvSpPr>
          <p:cNvPr id="64515" name="2 Marcador de notas"/>
          <p:cNvSpPr>
            <a:spLocks noGrp="1"/>
          </p:cNvSpPr>
          <p:nvPr>
            <p:ph type="body" idx="1"/>
          </p:nvPr>
        </p:nvSpPr>
        <p:spPr>
          <a:noFill/>
          <a:ln/>
        </p:spPr>
        <p:txBody>
          <a:bodyPr/>
          <a:lstStyle/>
          <a:p>
            <a:pPr eaLnBrk="1" hangingPunct="1"/>
            <a:endParaRPr lang="es-AR">
              <a:cs typeface="Arial" pitchFamily="34" charset="0"/>
            </a:endParaRPr>
          </a:p>
        </p:txBody>
      </p:sp>
      <p:sp>
        <p:nvSpPr>
          <p:cNvPr id="64516" name="3 Marcador de número de diapositiva"/>
          <p:cNvSpPr>
            <a:spLocks noGrp="1"/>
          </p:cNvSpPr>
          <p:nvPr>
            <p:ph type="sldNum" sz="quarter" idx="5"/>
          </p:nvPr>
        </p:nvSpPr>
        <p:spPr>
          <a:noFill/>
        </p:spPr>
        <p:txBody>
          <a:bodyPr/>
          <a:lstStyle/>
          <a:p>
            <a:fld id="{FD2C4A80-8E8F-4FEA-88CF-7604E3FF5A6B}" type="slidenum">
              <a:rPr lang="es-ES" smtClean="0"/>
              <a:pPr/>
              <a:t>15</a:t>
            </a:fld>
            <a:endParaRPr lang="es-ES"/>
          </a:p>
        </p:txBody>
      </p:sp>
    </p:spTree>
    <p:extLst>
      <p:ext uri="{BB962C8B-B14F-4D97-AF65-F5344CB8AC3E}">
        <p14:creationId xmlns:p14="http://schemas.microsoft.com/office/powerpoint/2010/main" val="22866569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15"/>
          <p:cNvSpPr>
            <a:spLocks noChangeArrowheads="1"/>
          </p:cNvSpPr>
          <p:nvPr userDrawn="1"/>
        </p:nvSpPr>
        <p:spPr bwMode="auto">
          <a:xfrm>
            <a:off x="8070850" y="0"/>
            <a:ext cx="1079500" cy="5154216"/>
          </a:xfrm>
          <a:prstGeom prst="rect">
            <a:avLst/>
          </a:prstGeom>
          <a:solidFill>
            <a:srgbClr val="FBB03F"/>
          </a:solidFill>
          <a:ln w="9525">
            <a:noFill/>
            <a:miter lim="800000"/>
            <a:headEnd/>
            <a:tailEnd/>
          </a:ln>
          <a:effectLst/>
        </p:spPr>
        <p:txBody>
          <a:bodyPr wrap="none" anchor="ctr"/>
          <a:lstStyle/>
          <a:p>
            <a:pPr>
              <a:defRPr/>
            </a:pPr>
            <a:endParaRPr lang="en-US">
              <a:latin typeface="Arial" charset="0"/>
              <a:cs typeface="Arial" charset="0"/>
            </a:endParaRPr>
          </a:p>
        </p:txBody>
      </p:sp>
      <p:pic>
        <p:nvPicPr>
          <p:cNvPr id="5" name="Picture 16" descr="Logo - pelotas blancas"/>
          <p:cNvPicPr>
            <a:picLocks noChangeAspect="1" noChangeArrowheads="1"/>
          </p:cNvPicPr>
          <p:nvPr userDrawn="1"/>
        </p:nvPicPr>
        <p:blipFill>
          <a:blip r:embed="rId2" cstate="print"/>
          <a:srcRect/>
          <a:stretch>
            <a:fillRect/>
          </a:stretch>
        </p:blipFill>
        <p:spPr bwMode="auto">
          <a:xfrm>
            <a:off x="8334382" y="195265"/>
            <a:ext cx="665163" cy="739379"/>
          </a:xfrm>
          <a:prstGeom prst="rect">
            <a:avLst/>
          </a:prstGeom>
          <a:noFill/>
          <a:ln w="9525">
            <a:noFill/>
            <a:miter lim="800000"/>
            <a:headEnd/>
            <a:tailEnd/>
          </a:ln>
        </p:spPr>
      </p:pic>
      <p:pic>
        <p:nvPicPr>
          <p:cNvPr id="6" name="29 Imagen" descr="AZUL.wmf"/>
          <p:cNvPicPr>
            <a:picLocks noChangeAspect="1"/>
          </p:cNvPicPr>
          <p:nvPr userDrawn="1"/>
        </p:nvPicPr>
        <p:blipFill>
          <a:blip r:embed="rId3" cstate="print"/>
          <a:srcRect r="-5476"/>
          <a:stretch>
            <a:fillRect/>
          </a:stretch>
        </p:blipFill>
        <p:spPr bwMode="auto">
          <a:xfrm>
            <a:off x="252420" y="4516042"/>
            <a:ext cx="1871311" cy="479822"/>
          </a:xfrm>
          <a:prstGeom prst="rect">
            <a:avLst/>
          </a:prstGeom>
          <a:noFill/>
          <a:ln w="9525">
            <a:noFill/>
            <a:miter lim="800000"/>
            <a:headEnd/>
            <a:tailEnd/>
          </a:ln>
        </p:spPr>
      </p:pic>
      <p:sp>
        <p:nvSpPr>
          <p:cNvPr id="53258" name="Rectangle 3"/>
          <p:cNvSpPr>
            <a:spLocks noGrp="1" noChangeArrowheads="1"/>
          </p:cNvSpPr>
          <p:nvPr>
            <p:ph type="subTitle" idx="1"/>
          </p:nvPr>
        </p:nvSpPr>
        <p:spPr>
          <a:xfrm>
            <a:off x="250832" y="1201345"/>
            <a:ext cx="7129463" cy="2612231"/>
          </a:xfrm>
        </p:spPr>
        <p:txBody>
          <a:bodyPr/>
          <a:lstStyle>
            <a:lvl1pPr marL="0" indent="0">
              <a:buFontTx/>
              <a:buNone/>
              <a:defRPr smtClean="0"/>
            </a:lvl1pPr>
          </a:lstStyle>
          <a:p>
            <a:r>
              <a:rPr lang="en-US"/>
              <a:t>Click to edit Master subtitle style</a:t>
            </a:r>
          </a:p>
        </p:txBody>
      </p:sp>
      <p:sp>
        <p:nvSpPr>
          <p:cNvPr id="53259" name="Rectangle 2"/>
          <p:cNvSpPr>
            <a:spLocks noGrp="1" noChangeArrowheads="1"/>
          </p:cNvSpPr>
          <p:nvPr>
            <p:ph type="ctrTitle"/>
          </p:nvPr>
        </p:nvSpPr>
        <p:spPr>
          <a:xfrm>
            <a:off x="250832" y="357188"/>
            <a:ext cx="7129463" cy="810816"/>
          </a:xfrm>
        </p:spPr>
        <p:txBody>
          <a:bodyPr/>
          <a:lstStyle>
            <a:lvl1pPr>
              <a:defRPr smtClean="0"/>
            </a:lvl1p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076F2E94-4427-45BC-BE30-D9EAFA2540F6}"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94507" y="139303"/>
            <a:ext cx="2170113" cy="4099322"/>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279400" y="139303"/>
            <a:ext cx="6362700" cy="4099322"/>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32E1B010-CA65-4339-B050-580048C7AA9A}"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 branco">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7010400" y="4943477"/>
            <a:ext cx="2133600" cy="200025"/>
          </a:xfrm>
          <a:ln/>
        </p:spPr>
        <p:txBody>
          <a:bodyPr/>
          <a:lstStyle>
            <a:lvl1pPr>
              <a:defRPr/>
            </a:lvl1p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a:t>
            </a:fld>
            <a:endParaRPr lang="en-US" dirty="0">
              <a:solidFill>
                <a:srgbClr val="B2B2B2"/>
              </a:solidFill>
            </a:endParaRPr>
          </a:p>
        </p:txBody>
      </p:sp>
    </p:spTree>
    <p:extLst>
      <p:ext uri="{BB962C8B-B14F-4D97-AF65-F5344CB8AC3E}">
        <p14:creationId xmlns:p14="http://schemas.microsoft.com/office/powerpoint/2010/main" val="383017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79401" y="139304"/>
            <a:ext cx="8685213" cy="434578"/>
          </a:xfrm>
        </p:spPr>
        <p:txBody>
          <a:bodyPr/>
          <a:lstStyle/>
          <a:p>
            <a:r>
              <a:rPr lang="en-US"/>
              <a:t>Click to edit Master title style</a:t>
            </a:r>
            <a:endParaRPr lang="es-AR"/>
          </a:p>
        </p:txBody>
      </p:sp>
      <p:sp>
        <p:nvSpPr>
          <p:cNvPr id="3" name="Table Placeholder 2"/>
          <p:cNvSpPr>
            <a:spLocks noGrp="1"/>
          </p:cNvSpPr>
          <p:nvPr>
            <p:ph type="tbl" idx="1"/>
          </p:nvPr>
        </p:nvSpPr>
        <p:spPr>
          <a:xfrm>
            <a:off x="279400" y="844153"/>
            <a:ext cx="8540750" cy="3394472"/>
          </a:xfrm>
        </p:spPr>
        <p:txBody>
          <a:bodyPr/>
          <a:lstStyle/>
          <a:p>
            <a:endParaRPr lang="es-AR"/>
          </a:p>
        </p:txBody>
      </p:sp>
      <p:sp>
        <p:nvSpPr>
          <p:cNvPr id="4" name="Slide Number Placeholder 3"/>
          <p:cNvSpPr>
            <a:spLocks noGrp="1"/>
          </p:cNvSpPr>
          <p:nvPr>
            <p:ph type="sldNum" sz="quarter" idx="10"/>
          </p:nvPr>
        </p:nvSpPr>
        <p:spPr>
          <a:xfrm>
            <a:off x="7010400" y="4943475"/>
            <a:ext cx="2133600" cy="200025"/>
          </a:xfrm>
        </p:spPr>
        <p:txBody>
          <a:bodyPr/>
          <a:lstStyle>
            <a:lvl1pPr>
              <a:defRPr smtClean="0"/>
            </a:lvl1pPr>
          </a:lstStyle>
          <a:p>
            <a:pPr>
              <a:defRPr/>
            </a:pPr>
            <a:r>
              <a:rPr lang="en-US"/>
              <a:t>| </a:t>
            </a:r>
            <a:fld id="{3499F7C0-481D-4975-AC0B-654D11E3CF7A}" type="slidenum">
              <a:rPr lang="en-US">
                <a:solidFill>
                  <a:srgbClr val="B2B2B2"/>
                </a:solidFill>
              </a:rPr>
              <a:pPr>
                <a:defRPr/>
              </a:pPr>
              <a:t>‹#›</a:t>
            </a:fld>
            <a:endParaRPr lang="en-US">
              <a:solidFill>
                <a:srgbClr val="B2B2B2"/>
              </a:solidFill>
            </a:endParaRPr>
          </a:p>
        </p:txBody>
      </p:sp>
    </p:spTree>
    <p:extLst>
      <p:ext uri="{BB962C8B-B14F-4D97-AF65-F5344CB8AC3E}">
        <p14:creationId xmlns:p14="http://schemas.microsoft.com/office/powerpoint/2010/main" val="104204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7" y="205979"/>
            <a:ext cx="8229601" cy="857250"/>
          </a:xfrm>
          <a:prstGeom prst="rect">
            <a:avLst/>
          </a:prstGeom>
        </p:spPr>
        <p:txBody>
          <a:bodyPr/>
          <a:lstStyle/>
          <a:p>
            <a:r>
              <a:rPr lang="es-ES_tradnl"/>
              <a:t>Clic para editar título</a:t>
            </a:r>
            <a:endParaRPr lang="es-ES"/>
          </a:p>
        </p:txBody>
      </p:sp>
      <p:sp>
        <p:nvSpPr>
          <p:cNvPr id="3" name="Rectangle 6">
            <a:extLst>
              <a:ext uri="{FF2B5EF4-FFF2-40B4-BE49-F238E27FC236}">
                <a16:creationId xmlns:a16="http://schemas.microsoft.com/office/drawing/2014/main" id="{DC4F42BA-0F70-4CF3-A516-1A5316A7A7FF}"/>
              </a:ext>
            </a:extLst>
          </p:cNvPr>
          <p:cNvSpPr>
            <a:spLocks noGrp="1" noChangeArrowheads="1"/>
          </p:cNvSpPr>
          <p:nvPr>
            <p:ph type="sldNum" sz="quarter" idx="10"/>
          </p:nvPr>
        </p:nvSpPr>
        <p:spPr bwMode="auto">
          <a:xfrm>
            <a:off x="7010303" y="4943475"/>
            <a:ext cx="2133697" cy="2000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defTabSz="685800" eaLnBrk="1" hangingPunct="1">
              <a:defRPr sz="750" b="1">
                <a:solidFill>
                  <a:srgbClr val="FBB03F"/>
                </a:solidFill>
                <a:latin typeface="Arial" panose="020B0604020202020204" pitchFamily="34" charset="0"/>
                <a:cs typeface="Arial" panose="020B0604020202020204" pitchFamily="34" charset="0"/>
                <a:sym typeface="Trebuchet MS" panose="020B0603020202020204" pitchFamily="34" charset="0"/>
              </a:defRPr>
            </a:lvl1pPr>
          </a:lstStyle>
          <a:p>
            <a:pPr>
              <a:defRPr/>
            </a:pPr>
            <a:r>
              <a:rPr lang="en-US" altLang="en-US"/>
              <a:t>| </a:t>
            </a:r>
            <a:fld id="{1F085985-DBD3-40AB-9F02-633E5EE3AFE6}" type="slidenum">
              <a:rPr lang="en-US" altLang="en-US" smtClean="0">
                <a:solidFill>
                  <a:srgbClr val="B2B2B2"/>
                </a:solidFill>
              </a:rPr>
              <a:pPr>
                <a:defRPr/>
              </a:pPr>
              <a:t>‹#›</a:t>
            </a:fld>
            <a:endParaRPr lang="en-US" altLang="en-US">
              <a:solidFill>
                <a:srgbClr val="B2B2B2"/>
              </a:solidFill>
            </a:endParaRPr>
          </a:p>
        </p:txBody>
      </p:sp>
    </p:spTree>
    <p:extLst>
      <p:ext uri="{BB962C8B-B14F-4D97-AF65-F5344CB8AC3E}">
        <p14:creationId xmlns:p14="http://schemas.microsoft.com/office/powerpoint/2010/main" val="282467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Custom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8368"/>
            <a:ext cx="8229600" cy="1847850"/>
          </a:xfrm>
          <a:prstGeom prst="rect">
            <a:avLst/>
          </a:prstGeom>
        </p:spPr>
        <p:txBody>
          <a:bodyPr vert="horz" anchor="b" anchorCtr="0"/>
          <a:lstStyle>
            <a:lvl1pPr algn="ctr">
              <a:defRPr sz="3600" cap="all" spc="400">
                <a:solidFill>
                  <a:schemeClr val="bg1"/>
                </a:solidFill>
                <a:effectLst/>
              </a:defRPr>
            </a:lvl1pPr>
          </a:lstStyle>
          <a:p>
            <a:r>
              <a:rPr lang="en-US" dirty="0"/>
              <a:t>Click to edit Master title style</a:t>
            </a:r>
            <a:endParaRPr lang="es-ES_tradnl" dirty="0"/>
          </a:p>
        </p:txBody>
      </p:sp>
    </p:spTree>
    <p:extLst>
      <p:ext uri="{BB962C8B-B14F-4D97-AF65-F5344CB8AC3E}">
        <p14:creationId xmlns:p14="http://schemas.microsoft.com/office/powerpoint/2010/main" val="16012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9B4E8CCE-87C1-4BA8-8D86-15FF64157675}"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lstStyle>
            <a:lvl1pPr algn="l">
              <a:defRPr sz="4000" b="1" cap="all"/>
            </a:lvl1pPr>
          </a:lstStyle>
          <a:p>
            <a:r>
              <a:rPr lang="es-ES" dirty="0"/>
              <a:t>Haga clic para modificar el estilo de título del patrón</a:t>
            </a:r>
            <a:endParaRPr lang="en-US" dirty="0"/>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6"/>
          <p:cNvSpPr>
            <a:spLocks noGrp="1" noChangeArrowheads="1"/>
          </p:cNvSpPr>
          <p:nvPr>
            <p:ph type="sldNum" sz="quarter" idx="10"/>
          </p:nvPr>
        </p:nvSpPr>
        <p:spPr>
          <a:ln/>
        </p:spPr>
        <p:txBody>
          <a:bodyPr/>
          <a:lstStyle>
            <a:lvl1pPr>
              <a:defRPr/>
            </a:lvl1pPr>
          </a:lstStyle>
          <a:p>
            <a:pPr>
              <a:defRPr/>
            </a:pPr>
            <a:r>
              <a:rPr lang="en-US"/>
              <a:t>| </a:t>
            </a:r>
            <a:fld id="{7ACABA94-681D-42C5-8026-B0BF16C8372D}"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contenido"/>
          <p:cNvSpPr>
            <a:spLocks noGrp="1"/>
          </p:cNvSpPr>
          <p:nvPr>
            <p:ph sz="half" idx="1"/>
          </p:nvPr>
        </p:nvSpPr>
        <p:spPr>
          <a:xfrm>
            <a:off x="279405" y="844153"/>
            <a:ext cx="4194175"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contenido"/>
          <p:cNvSpPr>
            <a:spLocks noGrp="1"/>
          </p:cNvSpPr>
          <p:nvPr>
            <p:ph sz="half" idx="2"/>
          </p:nvPr>
        </p:nvSpPr>
        <p:spPr>
          <a:xfrm>
            <a:off x="4625982" y="844153"/>
            <a:ext cx="4194175"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r>
              <a:rPr lang="en-US"/>
              <a:t>| </a:t>
            </a:r>
            <a:fld id="{813D4424-ED50-4A27-913E-FB28EC4A3040}"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a:t>Haga clic para modificar el estilo de título del patrón</a:t>
            </a:r>
            <a:endParaRPr lang="en-US"/>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4 Marcador de texto"/>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r>
              <a:rPr lang="en-US"/>
              <a:t>| </a:t>
            </a:r>
            <a:fld id="{81A19191-641C-4499-8AF1-F5B3DE432921}"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r>
              <a:rPr lang="en-US"/>
              <a:t>| </a:t>
            </a:r>
            <a:fld id="{FD9FAD69-B78D-4319-A9BF-30472DAC55CE}"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t>| </a:t>
            </a:r>
            <a:fld id="{B4AC1703-4BB2-48D4-8426-9F684FAA22DB}"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7" y="204787"/>
            <a:ext cx="3008313" cy="871538"/>
          </a:xfrm>
        </p:spPr>
        <p:txBody>
          <a:bodyPr anchor="b"/>
          <a:lstStyle>
            <a:lvl1pPr algn="l">
              <a:defRPr sz="2000" b="1"/>
            </a:lvl1pPr>
          </a:lstStyle>
          <a:p>
            <a:r>
              <a:rPr lang="es-ES"/>
              <a:t>Haga clic para modificar el estilo de título del patrón</a:t>
            </a:r>
            <a:endParaRPr lang="en-US"/>
          </a:p>
        </p:txBody>
      </p:sp>
      <p:sp>
        <p:nvSpPr>
          <p:cNvPr id="3" name="2 Marcador de contenido"/>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3 Marcador de texto"/>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 </a:t>
            </a:r>
            <a:fld id="{122D1270-CD57-4ECB-999E-341476764A0C}"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1"/>
            <a:ext cx="5486400" cy="425054"/>
          </a:xfrm>
        </p:spPr>
        <p:txBody>
          <a:bodyPr anchor="b"/>
          <a:lstStyle>
            <a:lvl1pPr algn="l">
              <a:defRPr sz="2000" b="1"/>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3 Marcador de texto"/>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 </a:t>
            </a:r>
            <a:fld id="{422C2FE0-92CD-4F9B-A3EE-3C5ABA14CEF9}" type="slidenum">
              <a:rPr lang="en-US">
                <a:solidFill>
                  <a:srgbClr val="B2B2B2"/>
                </a:solidFill>
              </a:rPr>
              <a:pPr>
                <a:defRPr/>
              </a:pPr>
              <a:t>‹#›</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9407" y="139305"/>
            <a:ext cx="8685213" cy="4345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79400" y="844153"/>
            <a:ext cx="854075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30" name="Rectangle 6"/>
          <p:cNvSpPr>
            <a:spLocks noGrp="1" noChangeArrowheads="1"/>
          </p:cNvSpPr>
          <p:nvPr>
            <p:ph type="sldNum" sz="quarter" idx="4"/>
          </p:nvPr>
        </p:nvSpPr>
        <p:spPr bwMode="auto">
          <a:xfrm>
            <a:off x="7010400" y="4943477"/>
            <a:ext cx="2133600" cy="200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000" b="1">
                <a:solidFill>
                  <a:srgbClr val="FBB03F"/>
                </a:solidFill>
                <a:latin typeface="+mn-lt"/>
                <a:cs typeface="+mn-cs"/>
                <a:sym typeface="Trebuchet MS" pitchFamily="34" charset="0"/>
              </a:defRPr>
            </a:lvl1pPr>
          </a:lstStyle>
          <a:p>
            <a:pPr>
              <a:defRPr/>
            </a:pPr>
            <a:r>
              <a:rPr lang="en-US"/>
              <a:t>| </a:t>
            </a:r>
            <a:fld id="{E6862CA1-40DD-4693-88AF-7F037F59C36A}" type="slidenum">
              <a:rPr lang="en-US">
                <a:solidFill>
                  <a:srgbClr val="B2B2B2"/>
                </a:solidFill>
              </a:rPr>
              <a:pPr>
                <a:defRPr/>
              </a:pPr>
              <a:t>‹#›</a:t>
            </a:fld>
            <a:endParaRPr lang="en-US">
              <a:solidFill>
                <a:srgbClr val="B2B2B2"/>
              </a:solidFill>
            </a:endParaRPr>
          </a:p>
        </p:txBody>
      </p:sp>
      <p:sp>
        <p:nvSpPr>
          <p:cNvPr id="51206" name="Line 39"/>
          <p:cNvSpPr>
            <a:spLocks noChangeShapeType="1"/>
          </p:cNvSpPr>
          <p:nvPr/>
        </p:nvSpPr>
        <p:spPr bwMode="auto">
          <a:xfrm>
            <a:off x="352429" y="534591"/>
            <a:ext cx="8791575" cy="0"/>
          </a:xfrm>
          <a:prstGeom prst="line">
            <a:avLst/>
          </a:prstGeom>
          <a:noFill/>
          <a:ln w="38100">
            <a:solidFill>
              <a:srgbClr val="EAEAEA"/>
            </a:solidFill>
            <a:round/>
            <a:headEnd/>
            <a:tailEnd/>
          </a:ln>
        </p:spPr>
        <p:txBody>
          <a:bodyPr/>
          <a:lstStyle/>
          <a:p>
            <a:pPr>
              <a:defRPr/>
            </a:pPr>
            <a:endParaRPr lang="en-US">
              <a:latin typeface="Arial" charset="0"/>
              <a:cs typeface="Arial" charset="0"/>
            </a:endParaRPr>
          </a:p>
        </p:txBody>
      </p:sp>
      <p:sp>
        <p:nvSpPr>
          <p:cNvPr id="51207" name="Rectangle 4"/>
          <p:cNvSpPr>
            <a:spLocks/>
          </p:cNvSpPr>
          <p:nvPr/>
        </p:nvSpPr>
        <p:spPr bwMode="auto">
          <a:xfrm>
            <a:off x="90488" y="5006579"/>
            <a:ext cx="3098800" cy="104775"/>
          </a:xfrm>
          <a:prstGeom prst="rect">
            <a:avLst/>
          </a:prstGeom>
          <a:noFill/>
          <a:ln w="12700">
            <a:noFill/>
            <a:miter lim="800000"/>
            <a:headEnd/>
            <a:tailEnd/>
          </a:ln>
        </p:spPr>
        <p:txBody>
          <a:bodyPr lIns="0" tIns="0" rIns="0" bIns="0" anchor="ctr"/>
          <a:lstStyle/>
          <a:p>
            <a:pPr eaLnBrk="1" hangingPunct="1">
              <a:spcBef>
                <a:spcPct val="0"/>
              </a:spcBef>
              <a:defRPr/>
            </a:pPr>
            <a:r>
              <a:rPr lang="en-US" sz="800" dirty="0">
                <a:solidFill>
                  <a:srgbClr val="B2B2B2"/>
                </a:solidFill>
                <a:latin typeface="Arial" charset="0"/>
                <a:cs typeface="Arial" charset="0"/>
                <a:sym typeface="Trebuchet MS" pitchFamily="34" charset="0"/>
              </a:rPr>
              <a:t>© 2018 Axialent, Inc. All Rights Reserved. </a:t>
            </a:r>
          </a:p>
        </p:txBody>
      </p:sp>
    </p:spTree>
  </p:cSld>
  <p:clrMap bg1="lt1" tx1="dk1" bg2="lt2" tx2="dk2" accent1="accent1" accent2="accent2" accent3="accent3" accent4="accent4" accent5="accent5" accent6="accent6" hlink="hlink" folHlink="folHlink"/>
  <p:sldLayoutIdLst>
    <p:sldLayoutId id="2147483805"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7" r:id="rId12"/>
    <p:sldLayoutId id="2147483814" r:id="rId13"/>
    <p:sldLayoutId id="2147483817" r:id="rId14"/>
    <p:sldLayoutId id="214748381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0" fontAlgn="base" hangingPunct="0">
        <a:spcBef>
          <a:spcPct val="0"/>
        </a:spcBef>
        <a:spcAft>
          <a:spcPct val="0"/>
        </a:spcAft>
        <a:defRPr sz="2800" b="1">
          <a:solidFill>
            <a:srgbClr val="002D62"/>
          </a:solidFill>
          <a:latin typeface="+mj-lt"/>
          <a:ea typeface="+mj-ea"/>
          <a:cs typeface="+mj-cs"/>
        </a:defRPr>
      </a:lvl1pPr>
      <a:lvl2pPr algn="l" rtl="0" eaLnBrk="0" fontAlgn="base" hangingPunct="0">
        <a:spcBef>
          <a:spcPct val="0"/>
        </a:spcBef>
        <a:spcAft>
          <a:spcPct val="0"/>
        </a:spcAft>
        <a:defRPr sz="2800" b="1">
          <a:solidFill>
            <a:srgbClr val="002D62"/>
          </a:solidFill>
          <a:latin typeface="Arial" charset="0"/>
          <a:cs typeface="Arial" charset="0"/>
        </a:defRPr>
      </a:lvl2pPr>
      <a:lvl3pPr algn="l" rtl="0" eaLnBrk="0" fontAlgn="base" hangingPunct="0">
        <a:spcBef>
          <a:spcPct val="0"/>
        </a:spcBef>
        <a:spcAft>
          <a:spcPct val="0"/>
        </a:spcAft>
        <a:defRPr sz="2800" b="1">
          <a:solidFill>
            <a:srgbClr val="002D62"/>
          </a:solidFill>
          <a:latin typeface="Arial" charset="0"/>
          <a:cs typeface="Arial" charset="0"/>
        </a:defRPr>
      </a:lvl3pPr>
      <a:lvl4pPr algn="l" rtl="0" eaLnBrk="0" fontAlgn="base" hangingPunct="0">
        <a:spcBef>
          <a:spcPct val="0"/>
        </a:spcBef>
        <a:spcAft>
          <a:spcPct val="0"/>
        </a:spcAft>
        <a:defRPr sz="2800" b="1">
          <a:solidFill>
            <a:srgbClr val="002D62"/>
          </a:solidFill>
          <a:latin typeface="Arial" charset="0"/>
          <a:cs typeface="Arial" charset="0"/>
        </a:defRPr>
      </a:lvl4pPr>
      <a:lvl5pPr algn="l" rtl="0" eaLnBrk="0" fontAlgn="base" hangingPunct="0">
        <a:spcBef>
          <a:spcPct val="0"/>
        </a:spcBef>
        <a:spcAft>
          <a:spcPct val="0"/>
        </a:spcAft>
        <a:defRPr sz="2800" b="1">
          <a:solidFill>
            <a:srgbClr val="002D62"/>
          </a:solidFill>
          <a:latin typeface="Arial" charset="0"/>
          <a:cs typeface="Arial" charset="0"/>
        </a:defRPr>
      </a:lvl5pPr>
      <a:lvl6pPr marL="457200" algn="l" rtl="0" eaLnBrk="0" fontAlgn="base" hangingPunct="0">
        <a:spcBef>
          <a:spcPct val="0"/>
        </a:spcBef>
        <a:spcAft>
          <a:spcPct val="0"/>
        </a:spcAft>
        <a:defRPr sz="2800" b="1">
          <a:solidFill>
            <a:srgbClr val="002D62"/>
          </a:solidFill>
          <a:latin typeface="Arial" charset="0"/>
          <a:cs typeface="Arial" charset="0"/>
        </a:defRPr>
      </a:lvl6pPr>
      <a:lvl7pPr marL="914400" algn="l" rtl="0" eaLnBrk="0" fontAlgn="base" hangingPunct="0">
        <a:spcBef>
          <a:spcPct val="0"/>
        </a:spcBef>
        <a:spcAft>
          <a:spcPct val="0"/>
        </a:spcAft>
        <a:defRPr sz="2800" b="1">
          <a:solidFill>
            <a:srgbClr val="002D62"/>
          </a:solidFill>
          <a:latin typeface="Arial" charset="0"/>
          <a:cs typeface="Arial" charset="0"/>
        </a:defRPr>
      </a:lvl7pPr>
      <a:lvl8pPr marL="1371600" algn="l" rtl="0" eaLnBrk="0" fontAlgn="base" hangingPunct="0">
        <a:spcBef>
          <a:spcPct val="0"/>
        </a:spcBef>
        <a:spcAft>
          <a:spcPct val="0"/>
        </a:spcAft>
        <a:defRPr sz="2800" b="1">
          <a:solidFill>
            <a:srgbClr val="002D62"/>
          </a:solidFill>
          <a:latin typeface="Arial" charset="0"/>
          <a:cs typeface="Arial" charset="0"/>
        </a:defRPr>
      </a:lvl8pPr>
      <a:lvl9pPr marL="1828800" algn="l" rtl="0" eaLnBrk="0" fontAlgn="base" hangingPunct="0">
        <a:spcBef>
          <a:spcPct val="0"/>
        </a:spcBef>
        <a:spcAft>
          <a:spcPct val="0"/>
        </a:spcAft>
        <a:defRPr sz="2800" b="1">
          <a:solidFill>
            <a:srgbClr val="002D62"/>
          </a:solidFill>
          <a:latin typeface="Arial" charset="0"/>
          <a:cs typeface="Arial" charset="0"/>
        </a:defRPr>
      </a:lvl9pPr>
    </p:titleStyle>
    <p:bodyStyle>
      <a:lvl1pPr marL="231775" indent="-231775" algn="l" rtl="0" eaLnBrk="0" fontAlgn="base" hangingPunct="0">
        <a:spcBef>
          <a:spcPct val="60000"/>
        </a:spcBef>
        <a:spcAft>
          <a:spcPct val="0"/>
        </a:spcAft>
        <a:buClr>
          <a:schemeClr val="accent2"/>
        </a:buClr>
        <a:buChar char="•"/>
        <a:defRPr sz="3200" b="1">
          <a:solidFill>
            <a:srgbClr val="002D62"/>
          </a:solidFill>
          <a:latin typeface="+mn-lt"/>
          <a:ea typeface="+mn-ea"/>
          <a:cs typeface="+mn-cs"/>
        </a:defRPr>
      </a:lvl1pPr>
      <a:lvl2pPr marL="566738" indent="-220663" algn="l" rtl="0" eaLnBrk="0" fontAlgn="base" hangingPunct="0">
        <a:spcBef>
          <a:spcPct val="60000"/>
        </a:spcBef>
        <a:spcAft>
          <a:spcPct val="0"/>
        </a:spcAft>
        <a:buClr>
          <a:srgbClr val="A6A6A6"/>
        </a:buClr>
        <a:buFont typeface="Verdana" pitchFamily="34" charset="0"/>
        <a:buChar char="›"/>
        <a:defRPr sz="1600" b="1">
          <a:solidFill>
            <a:srgbClr val="002D62"/>
          </a:solidFill>
          <a:latin typeface="+mn-lt"/>
          <a:cs typeface="+mn-cs"/>
        </a:defRPr>
      </a:lvl2pPr>
      <a:lvl3pPr marL="914400" indent="-233363" algn="l" rtl="0" eaLnBrk="0" fontAlgn="base" hangingPunct="0">
        <a:spcBef>
          <a:spcPct val="60000"/>
        </a:spcBef>
        <a:spcAft>
          <a:spcPct val="0"/>
        </a:spcAft>
        <a:buClr>
          <a:srgbClr val="A6A6A6"/>
        </a:buClr>
        <a:buFont typeface="Arial" pitchFamily="34" charset="0"/>
        <a:buChar char="-"/>
        <a:defRPr sz="1400" b="1">
          <a:solidFill>
            <a:srgbClr val="002D62"/>
          </a:solidFill>
          <a:latin typeface="+mn-lt"/>
          <a:cs typeface="+mn-cs"/>
        </a:defRPr>
      </a:lvl3pPr>
      <a:lvl4pPr marL="1600200" indent="-228600" algn="l" rtl="0" eaLnBrk="0" fontAlgn="base" hangingPunct="0">
        <a:spcBef>
          <a:spcPct val="20000"/>
        </a:spcBef>
        <a:spcAft>
          <a:spcPct val="0"/>
        </a:spcAft>
        <a:buChar char="–"/>
        <a:defRPr sz="1400">
          <a:solidFill>
            <a:srgbClr val="002D62"/>
          </a:solidFill>
          <a:latin typeface="+mn-lt"/>
          <a:cs typeface="+mn-cs"/>
        </a:defRPr>
      </a:lvl4pPr>
      <a:lvl5pPr marL="2057400" indent="-228600" algn="l" rtl="0" eaLnBrk="0" fontAlgn="base" hangingPunct="0">
        <a:spcBef>
          <a:spcPct val="20000"/>
        </a:spcBef>
        <a:spcAft>
          <a:spcPct val="0"/>
        </a:spcAft>
        <a:buChar char="»"/>
        <a:defRPr sz="1400">
          <a:solidFill>
            <a:srgbClr val="002D62"/>
          </a:solidFill>
          <a:latin typeface="+mn-lt"/>
          <a:cs typeface="+mn-cs"/>
        </a:defRPr>
      </a:lvl5pPr>
      <a:lvl6pPr marL="2514600" indent="-228600" algn="l" rtl="0" eaLnBrk="0" fontAlgn="base" hangingPunct="0">
        <a:spcBef>
          <a:spcPct val="20000"/>
        </a:spcBef>
        <a:spcAft>
          <a:spcPct val="0"/>
        </a:spcAft>
        <a:buChar char="»"/>
        <a:defRPr sz="1400">
          <a:solidFill>
            <a:srgbClr val="002D62"/>
          </a:solidFill>
          <a:latin typeface="+mn-lt"/>
          <a:cs typeface="+mn-cs"/>
        </a:defRPr>
      </a:lvl6pPr>
      <a:lvl7pPr marL="2971800" indent="-228600" algn="l" rtl="0" eaLnBrk="0" fontAlgn="base" hangingPunct="0">
        <a:spcBef>
          <a:spcPct val="20000"/>
        </a:spcBef>
        <a:spcAft>
          <a:spcPct val="0"/>
        </a:spcAft>
        <a:buChar char="»"/>
        <a:defRPr sz="1400">
          <a:solidFill>
            <a:srgbClr val="002D62"/>
          </a:solidFill>
          <a:latin typeface="+mn-lt"/>
          <a:cs typeface="+mn-cs"/>
        </a:defRPr>
      </a:lvl7pPr>
      <a:lvl8pPr marL="3429000" indent="-228600" algn="l" rtl="0" eaLnBrk="0" fontAlgn="base" hangingPunct="0">
        <a:spcBef>
          <a:spcPct val="20000"/>
        </a:spcBef>
        <a:spcAft>
          <a:spcPct val="0"/>
        </a:spcAft>
        <a:buChar char="»"/>
        <a:defRPr sz="1400">
          <a:solidFill>
            <a:srgbClr val="002D62"/>
          </a:solidFill>
          <a:latin typeface="+mn-lt"/>
          <a:cs typeface="+mn-cs"/>
        </a:defRPr>
      </a:lvl8pPr>
      <a:lvl9pPr marL="3886200" indent="-228600" algn="l" rtl="0" eaLnBrk="0" fontAlgn="base" hangingPunct="0">
        <a:spcBef>
          <a:spcPct val="20000"/>
        </a:spcBef>
        <a:spcAft>
          <a:spcPct val="0"/>
        </a:spcAft>
        <a:buChar char="»"/>
        <a:defRPr sz="1400">
          <a:solidFill>
            <a:srgbClr val="002D6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6.jpeg"/></Relationships>
</file>

<file path=ppt/slides/_rels/slide11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11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12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2.png"/><Relationship Id="rId1" Type="http://schemas.openxmlformats.org/officeDocument/2006/relationships/slideLayout" Target="../slideLayouts/slideLayout15.xml"/><Relationship Id="rId4" Type="http://schemas.openxmlformats.org/officeDocument/2006/relationships/image" Target="../media/image9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hart" Target="../charts/char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chart" Target="../charts/chart9.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 Id="rId4" Type="http://schemas.openxmlformats.org/officeDocument/2006/relationships/chart" Target="../charts/chart13.xml"/></Relationships>
</file>

<file path=ppt/slides/_rels/slide26.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Videos/VIDEOS%20AXIALENT/Jealous%20husband.wmv"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3.jpeg" descr="C:\Users\Lucia Ledesma\Downloads\iStock_000017439285Small.jpg"/>
          <p:cNvPicPr>
            <a:picLocks noChangeAspect="1"/>
          </p:cNvPicPr>
          <p:nvPr/>
        </p:nvPicPr>
        <p:blipFill>
          <a:blip r:embed="rId2" cstate="print">
            <a:extLst/>
          </a:blip>
          <a:srcRect l="5246" r="6022"/>
          <a:stretch>
            <a:fillRect/>
          </a:stretch>
        </p:blipFill>
        <p:spPr>
          <a:xfrm>
            <a:off x="0" y="0"/>
            <a:ext cx="9144000" cy="5496264"/>
          </a:xfrm>
          <a:prstGeom prst="rect">
            <a:avLst/>
          </a:prstGeom>
          <a:ln w="12700">
            <a:miter lim="400000"/>
          </a:ln>
        </p:spPr>
      </p:pic>
      <p:pic>
        <p:nvPicPr>
          <p:cNvPr id="22" name="image2.pdf" descr="FOR PPT - BLUE"/>
          <p:cNvPicPr>
            <a:picLocks noChangeAspect="1"/>
          </p:cNvPicPr>
          <p:nvPr/>
        </p:nvPicPr>
        <p:blipFill>
          <a:blip r:embed="rId3" cstate="print">
            <a:extLst/>
          </a:blip>
          <a:stretch>
            <a:fillRect/>
          </a:stretch>
        </p:blipFill>
        <p:spPr>
          <a:xfrm>
            <a:off x="6588224" y="195486"/>
            <a:ext cx="1929309" cy="543990"/>
          </a:xfrm>
          <a:prstGeom prst="rect">
            <a:avLst/>
          </a:prstGeom>
          <a:ln w="12700">
            <a:miter lim="400000"/>
          </a:ln>
        </p:spPr>
      </p:pic>
      <p:sp>
        <p:nvSpPr>
          <p:cNvPr id="2" name="Rectangle 1"/>
          <p:cNvSpPr/>
          <p:nvPr/>
        </p:nvSpPr>
        <p:spPr>
          <a:xfrm>
            <a:off x="-12940" y="3466290"/>
            <a:ext cx="9144000" cy="151546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s-AR" dirty="0"/>
          </a:p>
        </p:txBody>
      </p:sp>
      <p:sp>
        <p:nvSpPr>
          <p:cNvPr id="3" name="TextBox 2"/>
          <p:cNvSpPr txBox="1"/>
          <p:nvPr/>
        </p:nvSpPr>
        <p:spPr>
          <a:xfrm>
            <a:off x="2195742" y="3616880"/>
            <a:ext cx="6641341" cy="1146468"/>
          </a:xfrm>
          <a:prstGeom prst="rect">
            <a:avLst/>
          </a:prstGeom>
          <a:noFill/>
        </p:spPr>
        <p:txBody>
          <a:bodyPr wrap="square" lIns="68580" tIns="34290" rIns="68580" bIns="34290" rtlCol="0">
            <a:spAutoFit/>
          </a:bodyPr>
          <a:lstStyle/>
          <a:p>
            <a:pPr algn="r"/>
            <a:r>
              <a:rPr lang="en-US" sz="2400" b="1" dirty="0" err="1">
                <a:solidFill>
                  <a:srgbClr val="002060"/>
                </a:solidFill>
                <a:latin typeface="Arial" charset="0"/>
                <a:ea typeface="Arial" charset="0"/>
                <a:cs typeface="Arial" charset="0"/>
              </a:rPr>
              <a:t>Impulsando</a:t>
            </a:r>
            <a:r>
              <a:rPr lang="en-US" sz="2400" b="1" dirty="0">
                <a:solidFill>
                  <a:srgbClr val="002060"/>
                </a:solidFill>
                <a:latin typeface="Arial" charset="0"/>
                <a:ea typeface="Arial" charset="0"/>
                <a:cs typeface="Arial" charset="0"/>
              </a:rPr>
              <a:t> el </a:t>
            </a:r>
            <a:r>
              <a:rPr lang="en-US" sz="2400" b="1" dirty="0" err="1">
                <a:solidFill>
                  <a:srgbClr val="002060"/>
                </a:solidFill>
                <a:latin typeface="Arial" charset="0"/>
                <a:ea typeface="Arial" charset="0"/>
                <a:cs typeface="Arial" charset="0"/>
              </a:rPr>
              <a:t>desempeño</a:t>
            </a:r>
            <a:r>
              <a:rPr lang="en-US" sz="2400" b="1" dirty="0">
                <a:solidFill>
                  <a:srgbClr val="002060"/>
                </a:solidFill>
                <a:latin typeface="Arial" charset="0"/>
                <a:ea typeface="Arial" charset="0"/>
                <a:cs typeface="Arial" charset="0"/>
              </a:rPr>
              <a:t> </a:t>
            </a:r>
            <a:r>
              <a:rPr lang="es-AR" sz="2400" b="1" dirty="0">
                <a:solidFill>
                  <a:srgbClr val="002060"/>
                </a:solidFill>
                <a:latin typeface="Arial" charset="0"/>
                <a:ea typeface="Arial" charset="0"/>
                <a:cs typeface="Arial" charset="0"/>
              </a:rPr>
              <a:t>del equipo</a:t>
            </a:r>
          </a:p>
          <a:p>
            <a:pPr algn="r">
              <a:spcBef>
                <a:spcPts val="0"/>
              </a:spcBef>
            </a:pPr>
            <a:r>
              <a:rPr lang="es-AR" dirty="0">
                <a:solidFill>
                  <a:srgbClr val="002060"/>
                </a:solidFill>
                <a:latin typeface="Arial" charset="0"/>
                <a:ea typeface="Arial" charset="0"/>
                <a:cs typeface="Arial" charset="0"/>
              </a:rPr>
              <a:t>Fase 2 - 2018</a:t>
            </a:r>
            <a:endParaRPr lang="es-AR" sz="2800" b="1" dirty="0">
              <a:solidFill>
                <a:srgbClr val="002060"/>
              </a:solidFill>
              <a:latin typeface="Arial" charset="0"/>
              <a:ea typeface="Arial" charset="0"/>
              <a:cs typeface="Arial" charset="0"/>
            </a:endParaRPr>
          </a:p>
          <a:p>
            <a:pPr algn="r"/>
            <a:r>
              <a:rPr lang="es-AR" sz="2000" dirty="0">
                <a:solidFill>
                  <a:srgbClr val="002060"/>
                </a:solidFill>
                <a:latin typeface="Arial" charset="0"/>
                <a:ea typeface="Arial" charset="0"/>
                <a:cs typeface="Arial" charset="0"/>
              </a:rPr>
              <a:t>Taller 1 - </a:t>
            </a:r>
            <a:r>
              <a:rPr lang="en-US" sz="1400" b="1" dirty="0">
                <a:solidFill>
                  <a:srgbClr val="002060"/>
                </a:solidFill>
                <a:latin typeface="Arial" charset="0"/>
                <a:ea typeface="Arial" charset="0"/>
                <a:cs typeface="Arial" charset="0"/>
              </a:rPr>
              <a:t>Mayo de 2018</a:t>
            </a:r>
          </a:p>
        </p:txBody>
      </p:sp>
      <p:pic>
        <p:nvPicPr>
          <p:cNvPr id="7" name="6 Imagen" descr="wu.png"/>
          <p:cNvPicPr>
            <a:picLocks noChangeAspect="1"/>
          </p:cNvPicPr>
          <p:nvPr/>
        </p:nvPicPr>
        <p:blipFill>
          <a:blip r:embed="rId4" cstate="print"/>
          <a:stretch>
            <a:fillRect/>
          </a:stretch>
        </p:blipFill>
        <p:spPr>
          <a:xfrm>
            <a:off x="236970" y="3536157"/>
            <a:ext cx="1607344" cy="1607344"/>
          </a:xfrm>
          <a:prstGeom prst="rect">
            <a:avLst/>
          </a:prstGeom>
        </p:spPr>
      </p:pic>
    </p:spTree>
    <p:extLst>
      <p:ext uri="{BB962C8B-B14F-4D97-AF65-F5344CB8AC3E}">
        <p14:creationId xmlns:p14="http://schemas.microsoft.com/office/powerpoint/2010/main" val="115083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262">
            <a:extLst>
              <a:ext uri="{FF2B5EF4-FFF2-40B4-BE49-F238E27FC236}">
                <a16:creationId xmlns:a16="http://schemas.microsoft.com/office/drawing/2014/main" id="{36C33B27-D7B5-4532-BD10-EA14AC816665}"/>
              </a:ext>
            </a:extLst>
          </p:cNvPr>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4338" name="Rectangle 2"/>
          <p:cNvSpPr>
            <a:spLocks noGrp="1" noChangeArrowheads="1"/>
          </p:cNvSpPr>
          <p:nvPr>
            <p:ph type="title"/>
          </p:nvPr>
        </p:nvSpPr>
        <p:spPr>
          <a:xfrm>
            <a:off x="539552" y="115615"/>
            <a:ext cx="6513910" cy="367903"/>
          </a:xfrm>
        </p:spPr>
        <p:txBody>
          <a:bodyPr/>
          <a:lstStyle/>
          <a:p>
            <a:r>
              <a:rPr lang="en-US" sz="2400" dirty="0"/>
              <a:t>A.- </a:t>
            </a:r>
            <a:r>
              <a:rPr lang="en-US" sz="2400" dirty="0" err="1"/>
              <a:t>Propósito</a:t>
            </a:r>
            <a:r>
              <a:rPr lang="en-US" sz="2400" dirty="0"/>
              <a:t>, </a:t>
            </a:r>
            <a:r>
              <a:rPr lang="en-US" sz="2400" dirty="0" err="1"/>
              <a:t>Metas</a:t>
            </a:r>
            <a:r>
              <a:rPr lang="en-US" sz="2400" dirty="0"/>
              <a:t> y </a:t>
            </a:r>
            <a:r>
              <a:rPr lang="en-US" sz="2400" dirty="0" err="1"/>
              <a:t>Valores</a:t>
            </a:r>
            <a:endParaRPr lang="es-ES" sz="2400" dirty="0"/>
          </a:p>
        </p:txBody>
      </p:sp>
      <p:sp>
        <p:nvSpPr>
          <p:cNvPr id="22" name="3 Marcador de número de diapositiva"/>
          <p:cNvSpPr>
            <a:spLocks noGrp="1"/>
          </p:cNvSpPr>
          <p:nvPr>
            <p:ph type="sldNum" sz="quarter" idx="10"/>
          </p:nvPr>
        </p:nvSpPr>
        <p:spPr/>
        <p:txBody>
          <a:bodyPr/>
          <a:lstStyle/>
          <a:p>
            <a:pPr>
              <a:defRPr/>
            </a:pPr>
            <a:r>
              <a:rPr lang="en-US"/>
              <a:t>| </a:t>
            </a:r>
            <a:fld id="{4D18E3C0-4759-48E9-9356-0367E5B73159}" type="slidenum">
              <a:rPr lang="en-US">
                <a:solidFill>
                  <a:srgbClr val="B2B2B2"/>
                </a:solidFill>
              </a:rPr>
              <a:pPr>
                <a:defRPr/>
              </a:pPr>
              <a:t>10</a:t>
            </a:fld>
            <a:endParaRPr lang="en-US">
              <a:solidFill>
                <a:srgbClr val="B2B2B2"/>
              </a:solidFill>
            </a:endParaRPr>
          </a:p>
        </p:txBody>
      </p:sp>
      <p:grpSp>
        <p:nvGrpSpPr>
          <p:cNvPr id="2" name="Group 3"/>
          <p:cNvGrpSpPr>
            <a:grpSpLocks/>
          </p:cNvGrpSpPr>
          <p:nvPr/>
        </p:nvGrpSpPr>
        <p:grpSpPr bwMode="auto">
          <a:xfrm>
            <a:off x="6520135" y="945356"/>
            <a:ext cx="2444353" cy="1626394"/>
            <a:chOff x="3766" y="594"/>
            <a:chExt cx="2053" cy="1366"/>
          </a:xfrm>
        </p:grpSpPr>
        <p:sp>
          <p:nvSpPr>
            <p:cNvPr id="14345" name="Line 4"/>
            <p:cNvSpPr>
              <a:spLocks noChangeAspect="1" noChangeShapeType="1"/>
            </p:cNvSpPr>
            <p:nvPr/>
          </p:nvSpPr>
          <p:spPr bwMode="auto">
            <a:xfrm>
              <a:off x="3888" y="1917"/>
              <a:ext cx="1354" cy="0"/>
            </a:xfrm>
            <a:prstGeom prst="line">
              <a:avLst/>
            </a:prstGeom>
            <a:noFill/>
            <a:ln w="38100">
              <a:solidFill>
                <a:srgbClr val="002960"/>
              </a:solidFill>
              <a:round/>
              <a:headEnd/>
              <a:tailEnd type="triangle" w="med" len="med"/>
            </a:ln>
          </p:spPr>
          <p:txBody>
            <a:bodyPr/>
            <a:lstStyle/>
            <a:p>
              <a:endParaRPr lang="es-AR" sz="1200"/>
            </a:p>
          </p:txBody>
        </p:sp>
        <p:sp>
          <p:nvSpPr>
            <p:cNvPr id="14346" name="Line 5"/>
            <p:cNvSpPr>
              <a:spLocks noChangeAspect="1" noChangeShapeType="1"/>
            </p:cNvSpPr>
            <p:nvPr/>
          </p:nvSpPr>
          <p:spPr bwMode="auto">
            <a:xfrm>
              <a:off x="3894" y="594"/>
              <a:ext cx="0" cy="1328"/>
            </a:xfrm>
            <a:prstGeom prst="line">
              <a:avLst/>
            </a:prstGeom>
            <a:noFill/>
            <a:ln w="38100">
              <a:solidFill>
                <a:srgbClr val="002960"/>
              </a:solidFill>
              <a:round/>
              <a:headEnd type="triangle" w="med" len="med"/>
              <a:tailEnd/>
            </a:ln>
          </p:spPr>
          <p:txBody>
            <a:bodyPr/>
            <a:lstStyle/>
            <a:p>
              <a:endParaRPr lang="es-AR" sz="1200"/>
            </a:p>
          </p:txBody>
        </p:sp>
        <p:sp>
          <p:nvSpPr>
            <p:cNvPr id="14347" name="Freeform 6"/>
            <p:cNvSpPr>
              <a:spLocks noChangeAspect="1"/>
            </p:cNvSpPr>
            <p:nvPr/>
          </p:nvSpPr>
          <p:spPr bwMode="auto">
            <a:xfrm>
              <a:off x="3899" y="1441"/>
              <a:ext cx="486" cy="486"/>
            </a:xfrm>
            <a:custGeom>
              <a:avLst/>
              <a:gdLst>
                <a:gd name="T0" fmla="*/ 0 w 2038"/>
                <a:gd name="T1" fmla="*/ 0 h 2042"/>
                <a:gd name="T2" fmla="*/ 0 w 2038"/>
                <a:gd name="T3" fmla="*/ 0 h 2042"/>
                <a:gd name="T4" fmla="*/ 0 w 2038"/>
                <a:gd name="T5" fmla="*/ 0 h 2042"/>
                <a:gd name="T6" fmla="*/ 0 w 2038"/>
                <a:gd name="T7" fmla="*/ 0 h 2042"/>
                <a:gd name="T8" fmla="*/ 0 w 2038"/>
                <a:gd name="T9" fmla="*/ 0 h 2042"/>
                <a:gd name="T10" fmla="*/ 0 w 2038"/>
                <a:gd name="T11" fmla="*/ 0 h 2042"/>
                <a:gd name="T12" fmla="*/ 0 w 2038"/>
                <a:gd name="T13" fmla="*/ 0 h 2042"/>
                <a:gd name="T14" fmla="*/ 0 w 2038"/>
                <a:gd name="T15" fmla="*/ 0 h 2042"/>
                <a:gd name="T16" fmla="*/ 0 w 2038"/>
                <a:gd name="T17" fmla="*/ 0 h 2042"/>
                <a:gd name="T18" fmla="*/ 0 w 2038"/>
                <a:gd name="T19" fmla="*/ 0 h 2042"/>
                <a:gd name="T20" fmla="*/ 0 w 2038"/>
                <a:gd name="T21" fmla="*/ 0 h 2042"/>
                <a:gd name="T22" fmla="*/ 0 w 2038"/>
                <a:gd name="T23" fmla="*/ 0 h 2042"/>
                <a:gd name="T24" fmla="*/ 0 w 2038"/>
                <a:gd name="T25" fmla="*/ 0 h 2042"/>
                <a:gd name="T26" fmla="*/ 0 w 2038"/>
                <a:gd name="T27" fmla="*/ 0 h 2042"/>
                <a:gd name="T28" fmla="*/ 0 w 2038"/>
                <a:gd name="T29" fmla="*/ 0 h 2042"/>
                <a:gd name="T30" fmla="*/ 0 w 2038"/>
                <a:gd name="T31" fmla="*/ 0 h 2042"/>
                <a:gd name="T32" fmla="*/ 0 w 2038"/>
                <a:gd name="T33" fmla="*/ 0 h 2042"/>
                <a:gd name="T34" fmla="*/ 0 w 2038"/>
                <a:gd name="T35" fmla="*/ 0 h 20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42"/>
                <a:gd name="T56" fmla="*/ 2038 w 2038"/>
                <a:gd name="T57" fmla="*/ 2042 h 20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42">
                  <a:moveTo>
                    <a:pt x="2038" y="2042"/>
                  </a:moveTo>
                  <a:lnTo>
                    <a:pt x="1997" y="1629"/>
                  </a:lnTo>
                  <a:lnTo>
                    <a:pt x="1879" y="1247"/>
                  </a:lnTo>
                  <a:lnTo>
                    <a:pt x="1791" y="1068"/>
                  </a:lnTo>
                  <a:lnTo>
                    <a:pt x="1690" y="901"/>
                  </a:lnTo>
                  <a:lnTo>
                    <a:pt x="1573" y="743"/>
                  </a:lnTo>
                  <a:lnTo>
                    <a:pt x="1508" y="671"/>
                  </a:lnTo>
                  <a:lnTo>
                    <a:pt x="1439" y="599"/>
                  </a:lnTo>
                  <a:lnTo>
                    <a:pt x="1369" y="532"/>
                  </a:lnTo>
                  <a:lnTo>
                    <a:pt x="1297" y="468"/>
                  </a:lnTo>
                  <a:lnTo>
                    <a:pt x="1139" y="350"/>
                  </a:lnTo>
                  <a:lnTo>
                    <a:pt x="970" y="247"/>
                  </a:lnTo>
                  <a:lnTo>
                    <a:pt x="793" y="162"/>
                  </a:lnTo>
                  <a:lnTo>
                    <a:pt x="411" y="42"/>
                  </a:lnTo>
                  <a:lnTo>
                    <a:pt x="0" y="0"/>
                  </a:lnTo>
                  <a:lnTo>
                    <a:pt x="0" y="2042"/>
                  </a:lnTo>
                  <a:lnTo>
                    <a:pt x="2038" y="2042"/>
                  </a:lnTo>
                  <a:close/>
                </a:path>
              </a:pathLst>
            </a:custGeom>
            <a:solidFill>
              <a:srgbClr val="002960">
                <a:alpha val="70195"/>
              </a:srgbClr>
            </a:solidFill>
            <a:ln w="9525">
              <a:noFill/>
              <a:round/>
              <a:headEnd/>
              <a:tailEnd/>
            </a:ln>
          </p:spPr>
          <p:txBody>
            <a:bodyPr/>
            <a:lstStyle/>
            <a:p>
              <a:endParaRPr lang="es-AR" sz="1200"/>
            </a:p>
          </p:txBody>
        </p:sp>
        <p:sp>
          <p:nvSpPr>
            <p:cNvPr id="14348" name="Freeform 7"/>
            <p:cNvSpPr>
              <a:spLocks noChangeAspect="1"/>
            </p:cNvSpPr>
            <p:nvPr/>
          </p:nvSpPr>
          <p:spPr bwMode="auto">
            <a:xfrm>
              <a:off x="3888" y="741"/>
              <a:ext cx="1177" cy="1179"/>
            </a:xfrm>
            <a:custGeom>
              <a:avLst/>
              <a:gdLst>
                <a:gd name="T0" fmla="*/ 1 w 2038"/>
                <a:gd name="T1" fmla="*/ 1 h 2042"/>
                <a:gd name="T2" fmla="*/ 1 w 2038"/>
                <a:gd name="T3" fmla="*/ 1 h 2042"/>
                <a:gd name="T4" fmla="*/ 1 w 2038"/>
                <a:gd name="T5" fmla="*/ 1 h 2042"/>
                <a:gd name="T6" fmla="*/ 1 w 2038"/>
                <a:gd name="T7" fmla="*/ 1 h 2042"/>
                <a:gd name="T8" fmla="*/ 1 w 2038"/>
                <a:gd name="T9" fmla="*/ 1 h 2042"/>
                <a:gd name="T10" fmla="*/ 1 w 2038"/>
                <a:gd name="T11" fmla="*/ 1 h 2042"/>
                <a:gd name="T12" fmla="*/ 1 w 2038"/>
                <a:gd name="T13" fmla="*/ 1 h 2042"/>
                <a:gd name="T14" fmla="*/ 1 w 2038"/>
                <a:gd name="T15" fmla="*/ 1 h 2042"/>
                <a:gd name="T16" fmla="*/ 1 w 2038"/>
                <a:gd name="T17" fmla="*/ 1 h 2042"/>
                <a:gd name="T18" fmla="*/ 1 w 2038"/>
                <a:gd name="T19" fmla="*/ 1 h 2042"/>
                <a:gd name="T20" fmla="*/ 1 w 2038"/>
                <a:gd name="T21" fmla="*/ 1 h 2042"/>
                <a:gd name="T22" fmla="*/ 1 w 2038"/>
                <a:gd name="T23" fmla="*/ 1 h 2042"/>
                <a:gd name="T24" fmla="*/ 1 w 2038"/>
                <a:gd name="T25" fmla="*/ 1 h 2042"/>
                <a:gd name="T26" fmla="*/ 1 w 2038"/>
                <a:gd name="T27" fmla="*/ 1 h 2042"/>
                <a:gd name="T28" fmla="*/ 0 w 2038"/>
                <a:gd name="T29" fmla="*/ 0 h 2042"/>
                <a:gd name="T30" fmla="*/ 0 w 2038"/>
                <a:gd name="T31" fmla="*/ 1 h 2042"/>
                <a:gd name="T32" fmla="*/ 1 w 2038"/>
                <a:gd name="T33" fmla="*/ 1 h 2042"/>
                <a:gd name="T34" fmla="*/ 1 w 2038"/>
                <a:gd name="T35" fmla="*/ 1 h 20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42"/>
                <a:gd name="T56" fmla="*/ 2038 w 2038"/>
                <a:gd name="T57" fmla="*/ 2042 h 20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42">
                  <a:moveTo>
                    <a:pt x="2038" y="2042"/>
                  </a:moveTo>
                  <a:lnTo>
                    <a:pt x="1997" y="1629"/>
                  </a:lnTo>
                  <a:lnTo>
                    <a:pt x="1879" y="1247"/>
                  </a:lnTo>
                  <a:lnTo>
                    <a:pt x="1791" y="1068"/>
                  </a:lnTo>
                  <a:lnTo>
                    <a:pt x="1690" y="901"/>
                  </a:lnTo>
                  <a:lnTo>
                    <a:pt x="1573" y="743"/>
                  </a:lnTo>
                  <a:lnTo>
                    <a:pt x="1508" y="671"/>
                  </a:lnTo>
                  <a:lnTo>
                    <a:pt x="1439" y="599"/>
                  </a:lnTo>
                  <a:lnTo>
                    <a:pt x="1369" y="532"/>
                  </a:lnTo>
                  <a:lnTo>
                    <a:pt x="1297" y="468"/>
                  </a:lnTo>
                  <a:lnTo>
                    <a:pt x="1139" y="350"/>
                  </a:lnTo>
                  <a:lnTo>
                    <a:pt x="970" y="247"/>
                  </a:lnTo>
                  <a:lnTo>
                    <a:pt x="793" y="162"/>
                  </a:lnTo>
                  <a:lnTo>
                    <a:pt x="411" y="42"/>
                  </a:lnTo>
                  <a:lnTo>
                    <a:pt x="0" y="0"/>
                  </a:lnTo>
                  <a:lnTo>
                    <a:pt x="0" y="2042"/>
                  </a:lnTo>
                  <a:lnTo>
                    <a:pt x="2038" y="2042"/>
                  </a:lnTo>
                  <a:close/>
                </a:path>
              </a:pathLst>
            </a:custGeom>
            <a:solidFill>
              <a:srgbClr val="002960">
                <a:alpha val="39999"/>
              </a:srgbClr>
            </a:solidFill>
            <a:ln w="9525">
              <a:noFill/>
              <a:round/>
              <a:headEnd/>
              <a:tailEnd/>
            </a:ln>
          </p:spPr>
          <p:txBody>
            <a:bodyPr/>
            <a:lstStyle/>
            <a:p>
              <a:endParaRPr lang="es-AR" sz="1200"/>
            </a:p>
          </p:txBody>
        </p:sp>
        <p:sp>
          <p:nvSpPr>
            <p:cNvPr id="14349" name="Freeform 8"/>
            <p:cNvSpPr>
              <a:spLocks noChangeAspect="1"/>
            </p:cNvSpPr>
            <p:nvPr/>
          </p:nvSpPr>
          <p:spPr bwMode="auto">
            <a:xfrm>
              <a:off x="3890" y="1087"/>
              <a:ext cx="836" cy="838"/>
            </a:xfrm>
            <a:custGeom>
              <a:avLst/>
              <a:gdLst>
                <a:gd name="T0" fmla="*/ 0 w 2038"/>
                <a:gd name="T1" fmla="*/ 0 h 2042"/>
                <a:gd name="T2" fmla="*/ 0 w 2038"/>
                <a:gd name="T3" fmla="*/ 0 h 2042"/>
                <a:gd name="T4" fmla="*/ 0 w 2038"/>
                <a:gd name="T5" fmla="*/ 0 h 2042"/>
                <a:gd name="T6" fmla="*/ 0 w 2038"/>
                <a:gd name="T7" fmla="*/ 0 h 2042"/>
                <a:gd name="T8" fmla="*/ 0 w 2038"/>
                <a:gd name="T9" fmla="*/ 0 h 2042"/>
                <a:gd name="T10" fmla="*/ 0 w 2038"/>
                <a:gd name="T11" fmla="*/ 0 h 2042"/>
                <a:gd name="T12" fmla="*/ 0 w 2038"/>
                <a:gd name="T13" fmla="*/ 0 h 2042"/>
                <a:gd name="T14" fmla="*/ 0 w 2038"/>
                <a:gd name="T15" fmla="*/ 0 h 2042"/>
                <a:gd name="T16" fmla="*/ 0 w 2038"/>
                <a:gd name="T17" fmla="*/ 0 h 2042"/>
                <a:gd name="T18" fmla="*/ 0 w 2038"/>
                <a:gd name="T19" fmla="*/ 0 h 2042"/>
                <a:gd name="T20" fmla="*/ 0 w 2038"/>
                <a:gd name="T21" fmla="*/ 0 h 2042"/>
                <a:gd name="T22" fmla="*/ 0 w 2038"/>
                <a:gd name="T23" fmla="*/ 0 h 2042"/>
                <a:gd name="T24" fmla="*/ 0 w 2038"/>
                <a:gd name="T25" fmla="*/ 0 h 2042"/>
                <a:gd name="T26" fmla="*/ 0 w 2038"/>
                <a:gd name="T27" fmla="*/ 0 h 2042"/>
                <a:gd name="T28" fmla="*/ 0 w 2038"/>
                <a:gd name="T29" fmla="*/ 0 h 2042"/>
                <a:gd name="T30" fmla="*/ 0 w 2038"/>
                <a:gd name="T31" fmla="*/ 0 h 2042"/>
                <a:gd name="T32" fmla="*/ 0 w 2038"/>
                <a:gd name="T33" fmla="*/ 0 h 2042"/>
                <a:gd name="T34" fmla="*/ 0 w 2038"/>
                <a:gd name="T35" fmla="*/ 0 h 20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42"/>
                <a:gd name="T56" fmla="*/ 2038 w 2038"/>
                <a:gd name="T57" fmla="*/ 2042 h 20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42">
                  <a:moveTo>
                    <a:pt x="2038" y="2042"/>
                  </a:moveTo>
                  <a:lnTo>
                    <a:pt x="1997" y="1629"/>
                  </a:lnTo>
                  <a:lnTo>
                    <a:pt x="1879" y="1247"/>
                  </a:lnTo>
                  <a:lnTo>
                    <a:pt x="1791" y="1068"/>
                  </a:lnTo>
                  <a:lnTo>
                    <a:pt x="1690" y="901"/>
                  </a:lnTo>
                  <a:lnTo>
                    <a:pt x="1573" y="743"/>
                  </a:lnTo>
                  <a:lnTo>
                    <a:pt x="1508" y="671"/>
                  </a:lnTo>
                  <a:lnTo>
                    <a:pt x="1439" y="599"/>
                  </a:lnTo>
                  <a:lnTo>
                    <a:pt x="1369" y="532"/>
                  </a:lnTo>
                  <a:lnTo>
                    <a:pt x="1297" y="468"/>
                  </a:lnTo>
                  <a:lnTo>
                    <a:pt x="1139" y="350"/>
                  </a:lnTo>
                  <a:lnTo>
                    <a:pt x="970" y="247"/>
                  </a:lnTo>
                  <a:lnTo>
                    <a:pt x="793" y="162"/>
                  </a:lnTo>
                  <a:lnTo>
                    <a:pt x="411" y="42"/>
                  </a:lnTo>
                  <a:lnTo>
                    <a:pt x="0" y="0"/>
                  </a:lnTo>
                  <a:lnTo>
                    <a:pt x="0" y="2042"/>
                  </a:lnTo>
                  <a:lnTo>
                    <a:pt x="2038" y="2042"/>
                  </a:lnTo>
                  <a:close/>
                </a:path>
              </a:pathLst>
            </a:custGeom>
            <a:solidFill>
              <a:srgbClr val="002960">
                <a:alpha val="50195"/>
              </a:srgbClr>
            </a:solidFill>
            <a:ln w="9525">
              <a:noFill/>
              <a:round/>
              <a:headEnd/>
              <a:tailEnd/>
            </a:ln>
          </p:spPr>
          <p:txBody>
            <a:bodyPr/>
            <a:lstStyle/>
            <a:p>
              <a:endParaRPr lang="es-AR" sz="1200"/>
            </a:p>
          </p:txBody>
        </p:sp>
        <p:sp>
          <p:nvSpPr>
            <p:cNvPr id="14350" name="Text Box 9"/>
            <p:cNvSpPr txBox="1">
              <a:spLocks noChangeAspect="1" noChangeArrowheads="1"/>
            </p:cNvSpPr>
            <p:nvPr/>
          </p:nvSpPr>
          <p:spPr bwMode="auto">
            <a:xfrm rot="2491161">
              <a:off x="3766" y="1602"/>
              <a:ext cx="764" cy="194"/>
            </a:xfrm>
            <a:prstGeom prst="rect">
              <a:avLst/>
            </a:prstGeom>
            <a:noFill/>
            <a:ln w="9525">
              <a:noFill/>
              <a:miter lim="800000"/>
              <a:headEnd/>
              <a:tailEnd/>
            </a:ln>
          </p:spPr>
          <p:txBody>
            <a:bodyPr wrap="none">
              <a:spAutoFit/>
            </a:bodyPr>
            <a:lstStyle/>
            <a:p>
              <a:pPr eaLnBrk="1" hangingPunct="1">
                <a:spcBef>
                  <a:spcPct val="0"/>
                </a:spcBef>
              </a:pPr>
              <a:r>
                <a:rPr lang="en-US" sz="900">
                  <a:solidFill>
                    <a:schemeClr val="bg1"/>
                  </a:solidFill>
                </a:rPr>
                <a:t>Discordancia</a:t>
              </a:r>
            </a:p>
          </p:txBody>
        </p:sp>
        <p:sp>
          <p:nvSpPr>
            <p:cNvPr id="14351" name="Text Box 10"/>
            <p:cNvSpPr txBox="1">
              <a:spLocks noChangeAspect="1" noChangeArrowheads="1"/>
            </p:cNvSpPr>
            <p:nvPr/>
          </p:nvSpPr>
          <p:spPr bwMode="auto">
            <a:xfrm>
              <a:off x="3986" y="1766"/>
              <a:ext cx="279" cy="194"/>
            </a:xfrm>
            <a:prstGeom prst="rect">
              <a:avLst/>
            </a:prstGeom>
            <a:noFill/>
            <a:ln w="9525" algn="ctr">
              <a:noFill/>
              <a:miter lim="800000"/>
              <a:headEnd/>
              <a:tailEnd/>
            </a:ln>
          </p:spPr>
          <p:txBody>
            <a:bodyPr wrap="none">
              <a:spAutoFit/>
            </a:bodyPr>
            <a:lstStyle/>
            <a:p>
              <a:pPr eaLnBrk="1" hangingPunct="1">
                <a:spcBef>
                  <a:spcPct val="0"/>
                </a:spcBef>
              </a:pPr>
              <a:r>
                <a:rPr lang="en-US" sz="900">
                  <a:solidFill>
                    <a:srgbClr val="B2B2B2"/>
                  </a:solidFill>
                </a:rPr>
                <a:t>A1</a:t>
              </a:r>
            </a:p>
          </p:txBody>
        </p:sp>
        <p:sp>
          <p:nvSpPr>
            <p:cNvPr id="14352" name="Text Box 11"/>
            <p:cNvSpPr txBox="1">
              <a:spLocks noChangeAspect="1" noChangeArrowheads="1"/>
            </p:cNvSpPr>
            <p:nvPr/>
          </p:nvSpPr>
          <p:spPr bwMode="auto">
            <a:xfrm>
              <a:off x="4435" y="1766"/>
              <a:ext cx="279" cy="194"/>
            </a:xfrm>
            <a:prstGeom prst="rect">
              <a:avLst/>
            </a:prstGeom>
            <a:noFill/>
            <a:ln w="9525" algn="ctr">
              <a:noFill/>
              <a:miter lim="800000"/>
              <a:headEnd/>
              <a:tailEnd/>
            </a:ln>
          </p:spPr>
          <p:txBody>
            <a:bodyPr wrap="none">
              <a:spAutoFit/>
            </a:bodyPr>
            <a:lstStyle/>
            <a:p>
              <a:pPr eaLnBrk="1" hangingPunct="1">
                <a:spcBef>
                  <a:spcPct val="0"/>
                </a:spcBef>
              </a:pPr>
              <a:r>
                <a:rPr lang="en-US" sz="900">
                  <a:solidFill>
                    <a:srgbClr val="4D4D4D"/>
                  </a:solidFill>
                </a:rPr>
                <a:t>A2</a:t>
              </a:r>
            </a:p>
          </p:txBody>
        </p:sp>
        <p:sp>
          <p:nvSpPr>
            <p:cNvPr id="14353" name="Text Box 12"/>
            <p:cNvSpPr txBox="1">
              <a:spLocks noChangeAspect="1" noChangeArrowheads="1"/>
            </p:cNvSpPr>
            <p:nvPr/>
          </p:nvSpPr>
          <p:spPr bwMode="auto">
            <a:xfrm>
              <a:off x="4808" y="1766"/>
              <a:ext cx="279" cy="194"/>
            </a:xfrm>
            <a:prstGeom prst="rect">
              <a:avLst/>
            </a:prstGeom>
            <a:noFill/>
            <a:ln w="9525" algn="ctr">
              <a:noFill/>
              <a:miter lim="800000"/>
              <a:headEnd/>
              <a:tailEnd/>
            </a:ln>
          </p:spPr>
          <p:txBody>
            <a:bodyPr wrap="none">
              <a:spAutoFit/>
            </a:bodyPr>
            <a:lstStyle/>
            <a:p>
              <a:pPr eaLnBrk="1" hangingPunct="1">
                <a:spcBef>
                  <a:spcPct val="0"/>
                </a:spcBef>
              </a:pPr>
              <a:r>
                <a:rPr lang="en-US" sz="900">
                  <a:solidFill>
                    <a:srgbClr val="333333"/>
                  </a:solidFill>
                </a:rPr>
                <a:t>A3</a:t>
              </a:r>
            </a:p>
          </p:txBody>
        </p:sp>
        <p:sp>
          <p:nvSpPr>
            <p:cNvPr id="14354" name="Text Box 13"/>
            <p:cNvSpPr txBox="1">
              <a:spLocks noChangeAspect="1" noChangeArrowheads="1"/>
            </p:cNvSpPr>
            <p:nvPr/>
          </p:nvSpPr>
          <p:spPr bwMode="auto">
            <a:xfrm rot="2491161">
              <a:off x="4011" y="1394"/>
              <a:ext cx="677" cy="194"/>
            </a:xfrm>
            <a:prstGeom prst="rect">
              <a:avLst/>
            </a:prstGeom>
            <a:noFill/>
            <a:ln w="9525">
              <a:noFill/>
              <a:miter lim="800000"/>
              <a:headEnd/>
              <a:tailEnd/>
            </a:ln>
          </p:spPr>
          <p:txBody>
            <a:bodyPr wrap="none">
              <a:spAutoFit/>
            </a:bodyPr>
            <a:lstStyle/>
            <a:p>
              <a:pPr eaLnBrk="1" hangingPunct="1">
                <a:spcBef>
                  <a:spcPct val="0"/>
                </a:spcBef>
              </a:pPr>
              <a:r>
                <a:rPr lang="en-GB" sz="900">
                  <a:solidFill>
                    <a:schemeClr val="bg1"/>
                  </a:solidFill>
                </a:rPr>
                <a:t>Aceptación</a:t>
              </a:r>
              <a:endParaRPr lang="en-US" sz="900">
                <a:solidFill>
                  <a:schemeClr val="bg1"/>
                </a:solidFill>
              </a:endParaRPr>
            </a:p>
          </p:txBody>
        </p:sp>
        <p:sp>
          <p:nvSpPr>
            <p:cNvPr id="14355" name="Text Box 14"/>
            <p:cNvSpPr txBox="1">
              <a:spLocks noChangeAspect="1" noChangeArrowheads="1"/>
            </p:cNvSpPr>
            <p:nvPr/>
          </p:nvSpPr>
          <p:spPr bwMode="auto">
            <a:xfrm rot="2491161">
              <a:off x="4136" y="1099"/>
              <a:ext cx="877" cy="194"/>
            </a:xfrm>
            <a:prstGeom prst="rect">
              <a:avLst/>
            </a:prstGeom>
            <a:noFill/>
            <a:ln w="9525" algn="ctr">
              <a:noFill/>
              <a:miter lim="800000"/>
              <a:headEnd/>
              <a:tailEnd/>
            </a:ln>
          </p:spPr>
          <p:txBody>
            <a:bodyPr wrap="none">
              <a:spAutoFit/>
            </a:bodyPr>
            <a:lstStyle/>
            <a:p>
              <a:pPr eaLnBrk="1" hangingPunct="1">
                <a:spcBef>
                  <a:spcPct val="0"/>
                </a:spcBef>
              </a:pPr>
              <a:r>
                <a:rPr lang="en-GB" sz="900" dirty="0" err="1">
                  <a:solidFill>
                    <a:schemeClr val="bg1"/>
                  </a:solidFill>
                </a:rPr>
                <a:t>Sustentabilidad</a:t>
              </a:r>
              <a:endParaRPr lang="en-US" sz="900" dirty="0">
                <a:solidFill>
                  <a:schemeClr val="bg1"/>
                </a:solidFill>
              </a:endParaRPr>
            </a:p>
          </p:txBody>
        </p:sp>
        <p:sp>
          <p:nvSpPr>
            <p:cNvPr id="14356" name="Text Box 15"/>
            <p:cNvSpPr txBox="1">
              <a:spLocks noChangeAspect="1" noChangeArrowheads="1"/>
            </p:cNvSpPr>
            <p:nvPr/>
          </p:nvSpPr>
          <p:spPr bwMode="auto">
            <a:xfrm rot="2491161">
              <a:off x="3865" y="937"/>
              <a:ext cx="1954" cy="213"/>
            </a:xfrm>
            <a:prstGeom prst="rect">
              <a:avLst/>
            </a:prstGeom>
            <a:noFill/>
            <a:ln w="9525">
              <a:noFill/>
              <a:miter lim="800000"/>
              <a:headEnd/>
              <a:tailEnd/>
            </a:ln>
          </p:spPr>
          <p:txBody>
            <a:bodyPr wrap="none">
              <a:spAutoFit/>
            </a:bodyPr>
            <a:lstStyle/>
            <a:p>
              <a:pPr eaLnBrk="1" hangingPunct="1">
                <a:spcBef>
                  <a:spcPct val="0"/>
                </a:spcBef>
              </a:pPr>
              <a:r>
                <a:rPr lang="en-US" sz="1050">
                  <a:solidFill>
                    <a:srgbClr val="002960"/>
                  </a:solidFill>
                </a:rPr>
                <a:t>PROPÓSITO / METAS / VALORES</a:t>
              </a:r>
            </a:p>
          </p:txBody>
        </p:sp>
      </p:grpSp>
      <p:pic>
        <p:nvPicPr>
          <p:cNvPr id="14341" name="Picture 24"/>
          <p:cNvPicPr>
            <a:picLocks noChangeAspect="1" noChangeArrowheads="1"/>
          </p:cNvPicPr>
          <p:nvPr/>
        </p:nvPicPr>
        <p:blipFill>
          <a:blip r:embed="rId3" cstate="print"/>
          <a:srcRect/>
          <a:stretch>
            <a:fillRect/>
          </a:stretch>
        </p:blipFill>
        <p:spPr bwMode="auto">
          <a:xfrm>
            <a:off x="107504" y="3828274"/>
            <a:ext cx="1080120" cy="927274"/>
          </a:xfrm>
          <a:prstGeom prst="rect">
            <a:avLst/>
          </a:prstGeom>
          <a:noFill/>
          <a:ln w="9525" algn="ctr">
            <a:noFill/>
            <a:miter lim="800000"/>
            <a:headEnd/>
            <a:tailEnd/>
          </a:ln>
        </p:spPr>
      </p:pic>
      <p:sp>
        <p:nvSpPr>
          <p:cNvPr id="14342" name="Rectangle 20"/>
          <p:cNvSpPr>
            <a:spLocks noChangeArrowheads="1"/>
          </p:cNvSpPr>
          <p:nvPr/>
        </p:nvSpPr>
        <p:spPr bwMode="auto">
          <a:xfrm>
            <a:off x="107504" y="699542"/>
            <a:ext cx="5395912" cy="1791702"/>
          </a:xfrm>
          <a:prstGeom prst="rect">
            <a:avLst/>
          </a:prstGeom>
          <a:noFill/>
          <a:ln w="9525">
            <a:noFill/>
            <a:prstDash val="dash"/>
            <a:miter lim="800000"/>
            <a:headEnd/>
            <a:tailEnd/>
          </a:ln>
        </p:spPr>
        <p:txBody>
          <a:bodyPr wrap="square" lIns="69942" tIns="69942" rIns="69942" bIns="69942">
            <a:spAutoFit/>
          </a:bodyPr>
          <a:lstStyle/>
          <a:p>
            <a:pPr marL="176213" indent="-176213" eaLnBrk="1" hangingPunct="1">
              <a:spcBef>
                <a:spcPct val="10000"/>
              </a:spcBef>
              <a:buClr>
                <a:schemeClr val="tx1"/>
              </a:buClr>
            </a:pPr>
            <a:r>
              <a:rPr lang="en-US" sz="1125" dirty="0">
                <a:solidFill>
                  <a:srgbClr val="002960"/>
                </a:solidFill>
              </a:rPr>
              <a:t>EQUIPOS DE ALTO RENDIMIENTO </a:t>
            </a:r>
            <a:r>
              <a:rPr lang="en-US" sz="1125" dirty="0">
                <a:solidFill>
                  <a:srgbClr val="46509C"/>
                </a:solidFill>
                <a:sym typeface="Wingdings 3" pitchFamily="18" charset="2"/>
              </a:rPr>
              <a:t></a:t>
            </a:r>
            <a:endParaRPr lang="en-US" sz="1125" dirty="0">
              <a:solidFill>
                <a:srgbClr val="46509C"/>
              </a:solidFill>
            </a:endParaRPr>
          </a:p>
          <a:p>
            <a:pPr marL="176213" indent="-176213" eaLnBrk="1" hangingPunct="1">
              <a:spcBef>
                <a:spcPts val="300"/>
              </a:spcBef>
              <a:buClr>
                <a:schemeClr val="tx1"/>
              </a:buClr>
              <a:buFontTx/>
              <a:buChar char="•"/>
            </a:pPr>
            <a:r>
              <a:rPr lang="en-US" sz="900" b="0" dirty="0">
                <a:solidFill>
                  <a:srgbClr val="002960"/>
                </a:solidFill>
              </a:rPr>
              <a:t>Una </a:t>
            </a:r>
            <a:r>
              <a:rPr lang="en-US" sz="900" b="0" dirty="0" err="1">
                <a:solidFill>
                  <a:srgbClr val="002960"/>
                </a:solidFill>
              </a:rPr>
              <a:t>misión</a:t>
            </a:r>
            <a:r>
              <a:rPr lang="en-US" sz="900" b="0" dirty="0">
                <a:solidFill>
                  <a:srgbClr val="002960"/>
                </a:solidFill>
              </a:rPr>
              <a:t> </a:t>
            </a:r>
            <a:r>
              <a:rPr lang="en-US" sz="900" b="0" dirty="0" err="1">
                <a:solidFill>
                  <a:srgbClr val="002960"/>
                </a:solidFill>
              </a:rPr>
              <a:t>clara</a:t>
            </a:r>
            <a:r>
              <a:rPr lang="en-US" sz="900" b="0" dirty="0">
                <a:solidFill>
                  <a:srgbClr val="002960"/>
                </a:solidFill>
              </a:rPr>
              <a:t> genera un </a:t>
            </a:r>
            <a:r>
              <a:rPr lang="en-US" sz="900" b="0" dirty="0" err="1">
                <a:solidFill>
                  <a:srgbClr val="002960"/>
                </a:solidFill>
              </a:rPr>
              <a:t>poderoso</a:t>
            </a:r>
            <a:r>
              <a:rPr lang="en-US" sz="900" b="0" dirty="0">
                <a:solidFill>
                  <a:srgbClr val="002960"/>
                </a:solidFill>
              </a:rPr>
              <a:t> </a:t>
            </a:r>
            <a:r>
              <a:rPr lang="en-US" sz="900" b="0" dirty="0" err="1">
                <a:solidFill>
                  <a:srgbClr val="002960"/>
                </a:solidFill>
              </a:rPr>
              <a:t>propósito</a:t>
            </a:r>
            <a:r>
              <a:rPr lang="en-US" sz="900" b="0" dirty="0">
                <a:solidFill>
                  <a:srgbClr val="002960"/>
                </a:solidFill>
              </a:rPr>
              <a:t> </a:t>
            </a:r>
            <a:r>
              <a:rPr lang="en-US" sz="900" b="0" dirty="0" err="1">
                <a:solidFill>
                  <a:srgbClr val="002960"/>
                </a:solidFill>
              </a:rPr>
              <a:t>compartido</a:t>
            </a:r>
            <a:r>
              <a:rPr lang="en-US" sz="900" b="0" dirty="0">
                <a:solidFill>
                  <a:srgbClr val="002960"/>
                </a:solidFill>
              </a:rPr>
              <a:t>.</a:t>
            </a:r>
          </a:p>
          <a:p>
            <a:pPr marL="176213" indent="-176213" eaLnBrk="1" hangingPunct="1">
              <a:spcBef>
                <a:spcPts val="300"/>
              </a:spcBef>
              <a:buClr>
                <a:schemeClr val="tx1"/>
              </a:buClr>
              <a:buFontTx/>
              <a:buChar char="•"/>
            </a:pPr>
            <a:r>
              <a:rPr lang="en-US" sz="900" b="0" dirty="0">
                <a:solidFill>
                  <a:srgbClr val="002960"/>
                </a:solidFill>
              </a:rPr>
              <a:t>Los </a:t>
            </a:r>
            <a:r>
              <a:rPr lang="en-US" sz="900" b="0" dirty="0" err="1">
                <a:solidFill>
                  <a:srgbClr val="002960"/>
                </a:solidFill>
              </a:rPr>
              <a:t>avances</a:t>
            </a:r>
            <a:r>
              <a:rPr lang="en-US" sz="900" b="0" dirty="0">
                <a:solidFill>
                  <a:srgbClr val="002960"/>
                </a:solidFill>
              </a:rPr>
              <a:t> </a:t>
            </a:r>
            <a:r>
              <a:rPr lang="en-US" sz="900" b="0" dirty="0" err="1">
                <a:solidFill>
                  <a:srgbClr val="002960"/>
                </a:solidFill>
              </a:rPr>
              <a:t>en</a:t>
            </a:r>
            <a:r>
              <a:rPr lang="en-US" sz="900" b="0" dirty="0">
                <a:solidFill>
                  <a:srgbClr val="002960"/>
                </a:solidFill>
              </a:rPr>
              <a:t> </a:t>
            </a:r>
            <a:r>
              <a:rPr lang="en-US" sz="900" b="0" dirty="0" err="1">
                <a:solidFill>
                  <a:srgbClr val="002960"/>
                </a:solidFill>
              </a:rPr>
              <a:t>los</a:t>
            </a:r>
            <a:r>
              <a:rPr lang="en-US" sz="900" b="0" dirty="0">
                <a:solidFill>
                  <a:srgbClr val="002960"/>
                </a:solidFill>
              </a:rPr>
              <a:t> </a:t>
            </a:r>
            <a:r>
              <a:rPr lang="en-US" sz="900" b="0" dirty="0" err="1">
                <a:solidFill>
                  <a:srgbClr val="002960"/>
                </a:solidFill>
              </a:rPr>
              <a:t>objetivos</a:t>
            </a:r>
            <a:r>
              <a:rPr lang="en-US" sz="900" b="0" dirty="0">
                <a:solidFill>
                  <a:srgbClr val="002960"/>
                </a:solidFill>
              </a:rPr>
              <a:t> de </a:t>
            </a:r>
            <a:r>
              <a:rPr lang="en-US" sz="900" b="0" dirty="0" err="1">
                <a:solidFill>
                  <a:srgbClr val="002960"/>
                </a:solidFill>
              </a:rPr>
              <a:t>desempeño</a:t>
            </a:r>
            <a:r>
              <a:rPr lang="en-US" sz="900" b="0" dirty="0">
                <a:solidFill>
                  <a:srgbClr val="002960"/>
                </a:solidFill>
              </a:rPr>
              <a:t> </a:t>
            </a:r>
            <a:r>
              <a:rPr lang="en-US" sz="900" b="0" dirty="0" err="1">
                <a:solidFill>
                  <a:srgbClr val="002960"/>
                </a:solidFill>
              </a:rPr>
              <a:t>provienen</a:t>
            </a:r>
            <a:r>
              <a:rPr lang="en-US" sz="900" b="0" dirty="0">
                <a:solidFill>
                  <a:srgbClr val="002960"/>
                </a:solidFill>
              </a:rPr>
              <a:t>  del </a:t>
            </a:r>
            <a:r>
              <a:rPr lang="en-US" sz="900" b="0" dirty="0" err="1">
                <a:solidFill>
                  <a:srgbClr val="002960"/>
                </a:solidFill>
              </a:rPr>
              <a:t>equipo</a:t>
            </a:r>
            <a:r>
              <a:rPr lang="en-US" sz="900" b="0" dirty="0">
                <a:solidFill>
                  <a:srgbClr val="002960"/>
                </a:solidFill>
              </a:rPr>
              <a:t>, no son </a:t>
            </a:r>
            <a:r>
              <a:rPr lang="en-US" sz="900" b="0" dirty="0" err="1">
                <a:solidFill>
                  <a:srgbClr val="002960"/>
                </a:solidFill>
              </a:rPr>
              <a:t>externos</a:t>
            </a:r>
            <a:r>
              <a:rPr lang="en-US" sz="900" b="0" dirty="0">
                <a:solidFill>
                  <a:srgbClr val="002960"/>
                </a:solidFill>
              </a:rPr>
              <a:t>.  El </a:t>
            </a:r>
            <a:r>
              <a:rPr lang="en-US" sz="900" b="0" dirty="0" err="1">
                <a:solidFill>
                  <a:srgbClr val="002960"/>
                </a:solidFill>
              </a:rPr>
              <a:t>equipo</a:t>
            </a:r>
            <a:r>
              <a:rPr lang="en-US" sz="900" b="0" dirty="0">
                <a:solidFill>
                  <a:srgbClr val="002960"/>
                </a:solidFill>
              </a:rPr>
              <a:t> </a:t>
            </a:r>
            <a:r>
              <a:rPr lang="en-US" sz="900" b="0" dirty="0" err="1">
                <a:solidFill>
                  <a:srgbClr val="002960"/>
                </a:solidFill>
              </a:rPr>
              <a:t>está</a:t>
            </a:r>
            <a:r>
              <a:rPr lang="en-US" sz="900" b="0" dirty="0">
                <a:solidFill>
                  <a:srgbClr val="002960"/>
                </a:solidFill>
              </a:rPr>
              <a:t>  </a:t>
            </a:r>
            <a:r>
              <a:rPr lang="en-US" sz="900" b="0" dirty="0" err="1">
                <a:solidFill>
                  <a:srgbClr val="002960"/>
                </a:solidFill>
              </a:rPr>
              <a:t>automotivado</a:t>
            </a:r>
            <a:r>
              <a:rPr lang="en-US" sz="900" b="0" dirty="0">
                <a:solidFill>
                  <a:srgbClr val="002960"/>
                </a:solidFill>
              </a:rPr>
              <a:t>  y se </a:t>
            </a:r>
            <a:r>
              <a:rPr lang="en-US" sz="900" b="0" dirty="0" err="1">
                <a:solidFill>
                  <a:srgbClr val="002960"/>
                </a:solidFill>
              </a:rPr>
              <a:t>desafía</a:t>
            </a:r>
            <a:r>
              <a:rPr lang="en-US" sz="900" b="0" dirty="0">
                <a:solidFill>
                  <a:srgbClr val="002960"/>
                </a:solidFill>
              </a:rPr>
              <a:t> a </a:t>
            </a:r>
            <a:r>
              <a:rPr lang="en-US" sz="900" b="0" dirty="0" err="1">
                <a:solidFill>
                  <a:srgbClr val="002960"/>
                </a:solidFill>
              </a:rPr>
              <a:t>sí</a:t>
            </a:r>
            <a:r>
              <a:rPr lang="en-US" sz="900" b="0" dirty="0">
                <a:solidFill>
                  <a:srgbClr val="002960"/>
                </a:solidFill>
              </a:rPr>
              <a:t> </a:t>
            </a:r>
            <a:r>
              <a:rPr lang="en-US" sz="900" b="0" dirty="0" err="1">
                <a:solidFill>
                  <a:srgbClr val="002960"/>
                </a:solidFill>
              </a:rPr>
              <a:t>mismo</a:t>
            </a:r>
            <a:r>
              <a:rPr lang="en-US" sz="900" b="0" dirty="0">
                <a:solidFill>
                  <a:srgbClr val="002960"/>
                </a:solidFill>
              </a:rPr>
              <a:t> </a:t>
            </a:r>
            <a:r>
              <a:rPr lang="en-US" sz="900" b="0" dirty="0" err="1">
                <a:solidFill>
                  <a:srgbClr val="002960"/>
                </a:solidFill>
              </a:rPr>
              <a:t>más</a:t>
            </a:r>
            <a:r>
              <a:rPr lang="en-US" sz="900" b="0" dirty="0">
                <a:solidFill>
                  <a:srgbClr val="002960"/>
                </a:solidFill>
              </a:rPr>
              <a:t> </a:t>
            </a:r>
            <a:r>
              <a:rPr lang="en-US" sz="900" b="0" dirty="0" err="1">
                <a:solidFill>
                  <a:srgbClr val="002960"/>
                </a:solidFill>
              </a:rPr>
              <a:t>allá</a:t>
            </a:r>
            <a:r>
              <a:rPr lang="en-US" sz="900" b="0" dirty="0">
                <a:solidFill>
                  <a:srgbClr val="002960"/>
                </a:solidFill>
              </a:rPr>
              <a:t> de </a:t>
            </a:r>
            <a:r>
              <a:rPr lang="en-US" sz="900" b="0" dirty="0" err="1">
                <a:solidFill>
                  <a:srgbClr val="002960"/>
                </a:solidFill>
              </a:rPr>
              <a:t>los</a:t>
            </a:r>
            <a:r>
              <a:rPr lang="en-US" sz="900" b="0" dirty="0">
                <a:solidFill>
                  <a:srgbClr val="002960"/>
                </a:solidFill>
              </a:rPr>
              <a:t> </a:t>
            </a:r>
            <a:r>
              <a:rPr lang="en-US" sz="900" b="0" dirty="0" err="1">
                <a:solidFill>
                  <a:srgbClr val="002960"/>
                </a:solidFill>
              </a:rPr>
              <a:t>indicadores</a:t>
            </a:r>
            <a:r>
              <a:rPr lang="en-US" sz="900" b="0" dirty="0">
                <a:solidFill>
                  <a:srgbClr val="002960"/>
                </a:solidFill>
              </a:rPr>
              <a:t> </a:t>
            </a:r>
            <a:r>
              <a:rPr lang="en-US" sz="900" b="0" dirty="0" err="1">
                <a:solidFill>
                  <a:srgbClr val="002960"/>
                </a:solidFill>
              </a:rPr>
              <a:t>externos</a:t>
            </a:r>
            <a:r>
              <a:rPr lang="en-US" sz="900" b="0" dirty="0">
                <a:solidFill>
                  <a:srgbClr val="002960"/>
                </a:solidFill>
              </a:rPr>
              <a:t>.</a:t>
            </a:r>
          </a:p>
          <a:p>
            <a:pPr marL="176213" indent="-176213" eaLnBrk="1" hangingPunct="1">
              <a:spcBef>
                <a:spcPts val="300"/>
              </a:spcBef>
              <a:buClr>
                <a:schemeClr val="tx1"/>
              </a:buClr>
              <a:buFontTx/>
              <a:buChar char="•"/>
            </a:pPr>
            <a:r>
              <a:rPr lang="en-US" sz="900" b="0" dirty="0" err="1">
                <a:solidFill>
                  <a:srgbClr val="002960"/>
                </a:solidFill>
              </a:rPr>
              <a:t>Predicar</a:t>
            </a:r>
            <a:r>
              <a:rPr lang="en-US" sz="900" b="0" dirty="0">
                <a:solidFill>
                  <a:srgbClr val="002960"/>
                </a:solidFill>
              </a:rPr>
              <a:t> con el </a:t>
            </a:r>
            <a:r>
              <a:rPr lang="en-US" sz="900" b="0" dirty="0" err="1">
                <a:solidFill>
                  <a:srgbClr val="002960"/>
                </a:solidFill>
              </a:rPr>
              <a:t>ejemplo</a:t>
            </a:r>
            <a:r>
              <a:rPr lang="en-US" sz="900" b="0" dirty="0">
                <a:solidFill>
                  <a:srgbClr val="002960"/>
                </a:solidFill>
              </a:rPr>
              <a:t>. </a:t>
            </a:r>
            <a:r>
              <a:rPr lang="en-US" sz="900" b="0" dirty="0" err="1">
                <a:solidFill>
                  <a:srgbClr val="002960"/>
                </a:solidFill>
              </a:rPr>
              <a:t>Cada</a:t>
            </a:r>
            <a:r>
              <a:rPr lang="en-US" sz="900" b="0" dirty="0">
                <a:solidFill>
                  <a:srgbClr val="002960"/>
                </a:solidFill>
              </a:rPr>
              <a:t> </a:t>
            </a:r>
            <a:r>
              <a:rPr lang="en-US" sz="900" b="0" dirty="0" err="1">
                <a:solidFill>
                  <a:srgbClr val="002960"/>
                </a:solidFill>
              </a:rPr>
              <a:t>miembro</a:t>
            </a:r>
            <a:r>
              <a:rPr lang="en-US" sz="900" b="0" dirty="0">
                <a:solidFill>
                  <a:srgbClr val="002960"/>
                </a:solidFill>
              </a:rPr>
              <a:t> del </a:t>
            </a:r>
            <a:r>
              <a:rPr lang="en-US" sz="900" b="0" dirty="0" err="1">
                <a:solidFill>
                  <a:srgbClr val="002960"/>
                </a:solidFill>
              </a:rPr>
              <a:t>equipo</a:t>
            </a:r>
            <a:r>
              <a:rPr lang="en-US" sz="900" b="0" dirty="0">
                <a:solidFill>
                  <a:srgbClr val="002960"/>
                </a:solidFill>
              </a:rPr>
              <a:t>  </a:t>
            </a:r>
            <a:r>
              <a:rPr lang="en-US" sz="900" b="0" dirty="0" err="1">
                <a:solidFill>
                  <a:srgbClr val="002960"/>
                </a:solidFill>
              </a:rPr>
              <a:t>tiene</a:t>
            </a:r>
            <a:r>
              <a:rPr lang="en-US" sz="900" b="0" dirty="0">
                <a:solidFill>
                  <a:srgbClr val="002960"/>
                </a:solidFill>
              </a:rPr>
              <a:t> </a:t>
            </a:r>
            <a:r>
              <a:rPr lang="en-US" sz="900" b="0" dirty="0" err="1">
                <a:solidFill>
                  <a:srgbClr val="002960"/>
                </a:solidFill>
              </a:rPr>
              <a:t>una</a:t>
            </a:r>
            <a:r>
              <a:rPr lang="en-US" sz="900" b="0" dirty="0">
                <a:solidFill>
                  <a:srgbClr val="002960"/>
                </a:solidFill>
              </a:rPr>
              <a:t> </a:t>
            </a:r>
            <a:r>
              <a:rPr lang="en-US" sz="900" b="0" dirty="0" err="1">
                <a:solidFill>
                  <a:srgbClr val="002960"/>
                </a:solidFill>
              </a:rPr>
              <a:t>vida</a:t>
            </a:r>
            <a:r>
              <a:rPr lang="en-US" sz="900" b="0" dirty="0">
                <a:solidFill>
                  <a:srgbClr val="002960"/>
                </a:solidFill>
              </a:rPr>
              <a:t> </a:t>
            </a:r>
            <a:r>
              <a:rPr lang="en-US" sz="900" b="0" dirty="0" err="1">
                <a:solidFill>
                  <a:srgbClr val="002960"/>
                </a:solidFill>
              </a:rPr>
              <a:t>íntegra</a:t>
            </a:r>
            <a:r>
              <a:rPr lang="en-US" sz="900" b="0" dirty="0">
                <a:solidFill>
                  <a:srgbClr val="002960"/>
                </a:solidFill>
              </a:rPr>
              <a:t> y </a:t>
            </a:r>
            <a:r>
              <a:rPr lang="en-US" sz="900" b="0" dirty="0" err="1">
                <a:solidFill>
                  <a:srgbClr val="002960"/>
                </a:solidFill>
              </a:rPr>
              <a:t>requiere</a:t>
            </a:r>
            <a:r>
              <a:rPr lang="en-US" sz="900" b="0" dirty="0">
                <a:solidFill>
                  <a:srgbClr val="002960"/>
                </a:solidFill>
              </a:rPr>
              <a:t> lo </a:t>
            </a:r>
            <a:r>
              <a:rPr lang="en-US" sz="900" b="0" dirty="0" err="1">
                <a:solidFill>
                  <a:srgbClr val="002960"/>
                </a:solidFill>
              </a:rPr>
              <a:t>mismo</a:t>
            </a:r>
            <a:r>
              <a:rPr lang="en-US" sz="900" b="0" dirty="0">
                <a:solidFill>
                  <a:srgbClr val="002960"/>
                </a:solidFill>
              </a:rPr>
              <a:t> de </a:t>
            </a:r>
            <a:r>
              <a:rPr lang="en-US" sz="900" b="0" dirty="0" err="1">
                <a:solidFill>
                  <a:srgbClr val="002960"/>
                </a:solidFill>
              </a:rPr>
              <a:t>los</a:t>
            </a:r>
            <a:r>
              <a:rPr lang="en-US" sz="900" b="0" dirty="0">
                <a:solidFill>
                  <a:srgbClr val="002960"/>
                </a:solidFill>
              </a:rPr>
              <a:t> </a:t>
            </a:r>
            <a:r>
              <a:rPr lang="en-US" sz="900" b="0" dirty="0" err="1">
                <a:solidFill>
                  <a:srgbClr val="002960"/>
                </a:solidFill>
              </a:rPr>
              <a:t>otros</a:t>
            </a:r>
            <a:r>
              <a:rPr lang="en-US" sz="900" b="0" dirty="0">
                <a:solidFill>
                  <a:srgbClr val="002960"/>
                </a:solidFill>
              </a:rPr>
              <a:t> </a:t>
            </a:r>
            <a:r>
              <a:rPr lang="en-US" sz="900" b="0" dirty="0" err="1">
                <a:solidFill>
                  <a:srgbClr val="002960"/>
                </a:solidFill>
              </a:rPr>
              <a:t>miembros</a:t>
            </a:r>
            <a:r>
              <a:rPr lang="en-US" sz="900" b="0" dirty="0">
                <a:solidFill>
                  <a:srgbClr val="002960"/>
                </a:solidFill>
              </a:rPr>
              <a:t> del </a:t>
            </a:r>
            <a:r>
              <a:rPr lang="en-US" sz="900" b="0" dirty="0" err="1">
                <a:solidFill>
                  <a:srgbClr val="002960"/>
                </a:solidFill>
              </a:rPr>
              <a:t>equipo</a:t>
            </a:r>
            <a:r>
              <a:rPr lang="en-US" sz="900" b="0" dirty="0">
                <a:solidFill>
                  <a:srgbClr val="002960"/>
                </a:solidFill>
              </a:rPr>
              <a:t>.</a:t>
            </a:r>
          </a:p>
          <a:p>
            <a:pPr marL="176213" indent="-176213" eaLnBrk="1" hangingPunct="1">
              <a:spcBef>
                <a:spcPts val="300"/>
              </a:spcBef>
              <a:buClr>
                <a:schemeClr val="tx1"/>
              </a:buClr>
              <a:buFontTx/>
              <a:buChar char="•"/>
            </a:pPr>
            <a:r>
              <a:rPr lang="en-US" sz="900" b="0" dirty="0">
                <a:solidFill>
                  <a:srgbClr val="002960"/>
                </a:solidFill>
              </a:rPr>
              <a:t>El </a:t>
            </a:r>
            <a:r>
              <a:rPr lang="en-US" sz="900" b="0" dirty="0" err="1">
                <a:solidFill>
                  <a:srgbClr val="002960"/>
                </a:solidFill>
              </a:rPr>
              <a:t>trabajo</a:t>
            </a:r>
            <a:r>
              <a:rPr lang="en-US" sz="900" b="0" dirty="0">
                <a:solidFill>
                  <a:srgbClr val="002960"/>
                </a:solidFill>
              </a:rPr>
              <a:t> </a:t>
            </a:r>
            <a:r>
              <a:rPr lang="en-US" sz="900" b="0" dirty="0" err="1">
                <a:solidFill>
                  <a:srgbClr val="002960"/>
                </a:solidFill>
              </a:rPr>
              <a:t>en</a:t>
            </a:r>
            <a:r>
              <a:rPr lang="en-US" sz="900" b="0" dirty="0">
                <a:solidFill>
                  <a:srgbClr val="002960"/>
                </a:solidFill>
              </a:rPr>
              <a:t> </a:t>
            </a:r>
            <a:r>
              <a:rPr lang="en-US" sz="900" b="0" dirty="0" err="1">
                <a:solidFill>
                  <a:srgbClr val="002960"/>
                </a:solidFill>
              </a:rPr>
              <a:t>equipo</a:t>
            </a:r>
            <a:r>
              <a:rPr lang="en-US" sz="900" b="0" dirty="0">
                <a:solidFill>
                  <a:srgbClr val="002960"/>
                </a:solidFill>
              </a:rPr>
              <a:t> </a:t>
            </a:r>
            <a:r>
              <a:rPr lang="en-US" sz="900" b="0" dirty="0" err="1">
                <a:solidFill>
                  <a:srgbClr val="002960"/>
                </a:solidFill>
              </a:rPr>
              <a:t>está</a:t>
            </a:r>
            <a:r>
              <a:rPr lang="en-US" sz="900" b="0" dirty="0">
                <a:solidFill>
                  <a:srgbClr val="002960"/>
                </a:solidFill>
              </a:rPr>
              <a:t> </a:t>
            </a:r>
            <a:r>
              <a:rPr lang="en-US" sz="900" b="0" dirty="0" err="1">
                <a:solidFill>
                  <a:srgbClr val="002960"/>
                </a:solidFill>
              </a:rPr>
              <a:t>estratégicamente</a:t>
            </a:r>
            <a:r>
              <a:rPr lang="en-US" sz="900" b="0" dirty="0">
                <a:solidFill>
                  <a:srgbClr val="002960"/>
                </a:solidFill>
              </a:rPr>
              <a:t> </a:t>
            </a:r>
            <a:r>
              <a:rPr lang="en-US" sz="900" b="0" dirty="0" err="1">
                <a:solidFill>
                  <a:srgbClr val="002960"/>
                </a:solidFill>
              </a:rPr>
              <a:t>planeado</a:t>
            </a:r>
            <a:r>
              <a:rPr lang="en-US" sz="900" b="0" dirty="0">
                <a:solidFill>
                  <a:srgbClr val="002960"/>
                </a:solidFill>
              </a:rPr>
              <a:t>. Los </a:t>
            </a:r>
            <a:r>
              <a:rPr lang="en-US" sz="900" b="0" dirty="0" err="1">
                <a:solidFill>
                  <a:srgbClr val="002960"/>
                </a:solidFill>
              </a:rPr>
              <a:t>riesgos</a:t>
            </a:r>
            <a:r>
              <a:rPr lang="en-US" sz="900" b="0" dirty="0">
                <a:solidFill>
                  <a:srgbClr val="002960"/>
                </a:solidFill>
              </a:rPr>
              <a:t> para </a:t>
            </a:r>
            <a:r>
              <a:rPr lang="en-US" sz="900" b="0" dirty="0" err="1">
                <a:solidFill>
                  <a:srgbClr val="002960"/>
                </a:solidFill>
              </a:rPr>
              <a:t>lograr</a:t>
            </a:r>
            <a:r>
              <a:rPr lang="en-US" sz="900" b="0" dirty="0">
                <a:solidFill>
                  <a:srgbClr val="002960"/>
                </a:solidFill>
              </a:rPr>
              <a:t> el </a:t>
            </a:r>
            <a:r>
              <a:rPr lang="en-US" sz="900" b="0" dirty="0" err="1">
                <a:solidFill>
                  <a:srgbClr val="002960"/>
                </a:solidFill>
              </a:rPr>
              <a:t>objetivo</a:t>
            </a:r>
            <a:r>
              <a:rPr lang="en-US" sz="900" b="0" dirty="0">
                <a:solidFill>
                  <a:srgbClr val="002960"/>
                </a:solidFill>
              </a:rPr>
              <a:t> del </a:t>
            </a:r>
            <a:r>
              <a:rPr lang="en-US" sz="900" b="0" dirty="0" err="1">
                <a:solidFill>
                  <a:srgbClr val="002960"/>
                </a:solidFill>
              </a:rPr>
              <a:t>equipo</a:t>
            </a:r>
            <a:r>
              <a:rPr lang="en-US" sz="900" b="0" dirty="0">
                <a:solidFill>
                  <a:srgbClr val="002960"/>
                </a:solidFill>
              </a:rPr>
              <a:t> </a:t>
            </a:r>
            <a:r>
              <a:rPr lang="en-US" sz="900" b="0" dirty="0" err="1">
                <a:solidFill>
                  <a:srgbClr val="002960"/>
                </a:solidFill>
              </a:rPr>
              <a:t>están</a:t>
            </a:r>
            <a:r>
              <a:rPr lang="en-US" sz="900" b="0" dirty="0">
                <a:solidFill>
                  <a:srgbClr val="002960"/>
                </a:solidFill>
              </a:rPr>
              <a:t> </a:t>
            </a:r>
            <a:r>
              <a:rPr lang="en-US" sz="900" b="0" dirty="0" err="1">
                <a:solidFill>
                  <a:srgbClr val="002960"/>
                </a:solidFill>
              </a:rPr>
              <a:t>calculados</a:t>
            </a:r>
            <a:r>
              <a:rPr lang="en-US" sz="900" b="0" dirty="0">
                <a:solidFill>
                  <a:srgbClr val="002960"/>
                </a:solidFill>
              </a:rPr>
              <a:t> y </a:t>
            </a:r>
            <a:r>
              <a:rPr lang="en-US" sz="900" b="0" dirty="0" err="1">
                <a:solidFill>
                  <a:srgbClr val="002960"/>
                </a:solidFill>
              </a:rPr>
              <a:t>tienen</a:t>
            </a:r>
            <a:r>
              <a:rPr lang="en-US" sz="900" b="0" dirty="0">
                <a:solidFill>
                  <a:srgbClr val="002960"/>
                </a:solidFill>
              </a:rPr>
              <a:t> planes de </a:t>
            </a:r>
            <a:r>
              <a:rPr lang="en-US" sz="900" b="0" dirty="0" err="1">
                <a:solidFill>
                  <a:srgbClr val="002960"/>
                </a:solidFill>
              </a:rPr>
              <a:t>contingencia</a:t>
            </a:r>
            <a:r>
              <a:rPr lang="en-US" sz="900" b="0" dirty="0">
                <a:solidFill>
                  <a:srgbClr val="002960"/>
                </a:solidFill>
              </a:rPr>
              <a:t> </a:t>
            </a:r>
            <a:r>
              <a:rPr lang="en-US" sz="900" b="0" dirty="0" err="1">
                <a:solidFill>
                  <a:srgbClr val="002960"/>
                </a:solidFill>
              </a:rPr>
              <a:t>compartidos</a:t>
            </a:r>
            <a:r>
              <a:rPr lang="en-US" sz="900" b="0" dirty="0">
                <a:solidFill>
                  <a:srgbClr val="002960"/>
                </a:solidFill>
              </a:rPr>
              <a:t>.</a:t>
            </a:r>
          </a:p>
          <a:p>
            <a:pPr marL="176213" indent="-176213" eaLnBrk="1" hangingPunct="1">
              <a:spcBef>
                <a:spcPts val="300"/>
              </a:spcBef>
              <a:buClr>
                <a:schemeClr val="tx1"/>
              </a:buClr>
              <a:buFontTx/>
              <a:buChar char="•"/>
            </a:pPr>
            <a:r>
              <a:rPr lang="en-US" sz="900" b="0" dirty="0" err="1">
                <a:solidFill>
                  <a:srgbClr val="002960"/>
                </a:solidFill>
              </a:rPr>
              <a:t>Periódicamente</a:t>
            </a:r>
            <a:r>
              <a:rPr lang="en-US" sz="900" b="0" dirty="0">
                <a:solidFill>
                  <a:srgbClr val="002960"/>
                </a:solidFill>
              </a:rPr>
              <a:t> </a:t>
            </a:r>
            <a:r>
              <a:rPr lang="en-US" sz="900" b="0" dirty="0" err="1">
                <a:solidFill>
                  <a:srgbClr val="002960"/>
                </a:solidFill>
              </a:rPr>
              <a:t>revisan</a:t>
            </a:r>
            <a:r>
              <a:rPr lang="en-US" sz="900" b="0" dirty="0">
                <a:solidFill>
                  <a:srgbClr val="002960"/>
                </a:solidFill>
              </a:rPr>
              <a:t> y </a:t>
            </a:r>
            <a:r>
              <a:rPr lang="en-US" sz="900" b="0" dirty="0" err="1">
                <a:solidFill>
                  <a:srgbClr val="002960"/>
                </a:solidFill>
              </a:rPr>
              <a:t>actualizan</a:t>
            </a:r>
            <a:r>
              <a:rPr lang="en-US" sz="900" b="0" dirty="0">
                <a:solidFill>
                  <a:srgbClr val="002960"/>
                </a:solidFill>
              </a:rPr>
              <a:t> </a:t>
            </a:r>
            <a:r>
              <a:rPr lang="en-US" sz="900" b="0" dirty="0" err="1">
                <a:solidFill>
                  <a:srgbClr val="002960"/>
                </a:solidFill>
              </a:rPr>
              <a:t>los</a:t>
            </a:r>
            <a:r>
              <a:rPr lang="en-US" sz="900" b="0" dirty="0">
                <a:solidFill>
                  <a:srgbClr val="002960"/>
                </a:solidFill>
              </a:rPr>
              <a:t> </a:t>
            </a:r>
            <a:r>
              <a:rPr lang="en-US" sz="900" b="0" dirty="0" err="1">
                <a:solidFill>
                  <a:srgbClr val="002960"/>
                </a:solidFill>
              </a:rPr>
              <a:t>objetivos</a:t>
            </a:r>
            <a:r>
              <a:rPr lang="en-US" sz="900" b="0" dirty="0">
                <a:solidFill>
                  <a:srgbClr val="002960"/>
                </a:solidFill>
              </a:rPr>
              <a:t> del </a:t>
            </a:r>
            <a:r>
              <a:rPr lang="en-US" sz="900" b="0" dirty="0" err="1">
                <a:solidFill>
                  <a:srgbClr val="002960"/>
                </a:solidFill>
              </a:rPr>
              <a:t>equipo</a:t>
            </a:r>
            <a:r>
              <a:rPr lang="en-US" sz="900" b="0" dirty="0">
                <a:solidFill>
                  <a:srgbClr val="002960"/>
                </a:solidFill>
              </a:rPr>
              <a:t>.</a:t>
            </a:r>
          </a:p>
          <a:p>
            <a:pPr marL="176213" indent="-176213" eaLnBrk="1" hangingPunct="1">
              <a:spcBef>
                <a:spcPts val="300"/>
              </a:spcBef>
              <a:buClr>
                <a:schemeClr val="tx1"/>
              </a:buClr>
              <a:buFontTx/>
              <a:buChar char="•"/>
            </a:pPr>
            <a:r>
              <a:rPr lang="en-US" sz="900" b="0" dirty="0">
                <a:solidFill>
                  <a:srgbClr val="002960"/>
                </a:solidFill>
              </a:rPr>
              <a:t>Se </a:t>
            </a:r>
            <a:r>
              <a:rPr lang="en-US" sz="900" b="0" dirty="0" err="1">
                <a:solidFill>
                  <a:srgbClr val="002960"/>
                </a:solidFill>
              </a:rPr>
              <a:t>esfuerzan</a:t>
            </a:r>
            <a:r>
              <a:rPr lang="en-US" sz="900" b="0" dirty="0">
                <a:solidFill>
                  <a:srgbClr val="002960"/>
                </a:solidFill>
              </a:rPr>
              <a:t> </a:t>
            </a:r>
            <a:r>
              <a:rPr lang="en-US" sz="900" b="0" dirty="0" err="1">
                <a:solidFill>
                  <a:srgbClr val="002960"/>
                </a:solidFill>
              </a:rPr>
              <a:t>por</a:t>
            </a:r>
            <a:r>
              <a:rPr lang="en-US" sz="900" b="0" dirty="0">
                <a:solidFill>
                  <a:srgbClr val="002960"/>
                </a:solidFill>
              </a:rPr>
              <a:t> </a:t>
            </a:r>
            <a:r>
              <a:rPr lang="en-US" sz="900" b="0" dirty="0" err="1">
                <a:solidFill>
                  <a:srgbClr val="002960"/>
                </a:solidFill>
              </a:rPr>
              <a:t>alcanzar</a:t>
            </a:r>
            <a:r>
              <a:rPr lang="en-US" sz="900" b="0" dirty="0">
                <a:solidFill>
                  <a:srgbClr val="002960"/>
                </a:solidFill>
              </a:rPr>
              <a:t> la </a:t>
            </a:r>
            <a:r>
              <a:rPr lang="en-US" sz="900" b="0" dirty="0" err="1">
                <a:solidFill>
                  <a:srgbClr val="002960"/>
                </a:solidFill>
              </a:rPr>
              <a:t>excelencia</a:t>
            </a:r>
            <a:r>
              <a:rPr lang="en-US" sz="900" b="0" dirty="0">
                <a:solidFill>
                  <a:srgbClr val="002960"/>
                </a:solidFill>
              </a:rPr>
              <a:t>, </a:t>
            </a:r>
            <a:r>
              <a:rPr lang="en-US" sz="900" b="0" dirty="0" err="1">
                <a:solidFill>
                  <a:srgbClr val="002960"/>
                </a:solidFill>
              </a:rPr>
              <a:t>su</a:t>
            </a:r>
            <a:r>
              <a:rPr lang="en-US" sz="900" b="0" dirty="0">
                <a:solidFill>
                  <a:srgbClr val="002960"/>
                </a:solidFill>
              </a:rPr>
              <a:t> </a:t>
            </a:r>
            <a:r>
              <a:rPr lang="en-US" sz="900" b="0" dirty="0" err="1">
                <a:solidFill>
                  <a:srgbClr val="002960"/>
                </a:solidFill>
              </a:rPr>
              <a:t>lema</a:t>
            </a:r>
            <a:r>
              <a:rPr lang="en-US" sz="900" b="0" dirty="0">
                <a:solidFill>
                  <a:srgbClr val="002960"/>
                </a:solidFill>
              </a:rPr>
              <a:t> </a:t>
            </a:r>
            <a:r>
              <a:rPr lang="en-US" sz="900" b="0" dirty="0" err="1">
                <a:solidFill>
                  <a:srgbClr val="002960"/>
                </a:solidFill>
              </a:rPr>
              <a:t>es</a:t>
            </a:r>
            <a:r>
              <a:rPr lang="en-US" sz="900" b="0" dirty="0">
                <a:solidFill>
                  <a:srgbClr val="002960"/>
                </a:solidFill>
              </a:rPr>
              <a:t> “¡</a:t>
            </a:r>
            <a:r>
              <a:rPr lang="en-US" sz="900" b="0" dirty="0" err="1">
                <a:solidFill>
                  <a:srgbClr val="002960"/>
                </a:solidFill>
              </a:rPr>
              <a:t>veamos</a:t>
            </a:r>
            <a:r>
              <a:rPr lang="en-US" sz="900" b="0" dirty="0">
                <a:solidFill>
                  <a:srgbClr val="002960"/>
                </a:solidFill>
              </a:rPr>
              <a:t> </a:t>
            </a:r>
            <a:r>
              <a:rPr lang="en-US" sz="900" b="0" dirty="0" err="1">
                <a:solidFill>
                  <a:srgbClr val="002960"/>
                </a:solidFill>
              </a:rPr>
              <a:t>cuán</a:t>
            </a:r>
            <a:r>
              <a:rPr lang="en-US" sz="900" b="0" dirty="0">
                <a:solidFill>
                  <a:srgbClr val="002960"/>
                </a:solidFill>
              </a:rPr>
              <a:t> </a:t>
            </a:r>
            <a:r>
              <a:rPr lang="en-US" sz="900" b="0" dirty="0" err="1">
                <a:solidFill>
                  <a:srgbClr val="002960"/>
                </a:solidFill>
              </a:rPr>
              <a:t>buenos</a:t>
            </a:r>
            <a:r>
              <a:rPr lang="en-US" sz="900" b="0" dirty="0">
                <a:solidFill>
                  <a:srgbClr val="002960"/>
                </a:solidFill>
              </a:rPr>
              <a:t> </a:t>
            </a:r>
            <a:r>
              <a:rPr lang="en-US" sz="900" b="0" dirty="0" err="1">
                <a:solidFill>
                  <a:srgbClr val="002960"/>
                </a:solidFill>
              </a:rPr>
              <a:t>podemos</a:t>
            </a:r>
            <a:r>
              <a:rPr lang="en-US" sz="900" b="0" dirty="0">
                <a:solidFill>
                  <a:srgbClr val="002960"/>
                </a:solidFill>
              </a:rPr>
              <a:t> </a:t>
            </a:r>
            <a:r>
              <a:rPr lang="en-US" sz="900" b="0" dirty="0" err="1">
                <a:solidFill>
                  <a:srgbClr val="002960"/>
                </a:solidFill>
              </a:rPr>
              <a:t>ser</a:t>
            </a:r>
            <a:r>
              <a:rPr lang="en-US" sz="900" b="0" dirty="0">
                <a:solidFill>
                  <a:srgbClr val="002960"/>
                </a:solidFill>
              </a:rPr>
              <a:t>!”</a:t>
            </a:r>
          </a:p>
        </p:txBody>
      </p:sp>
      <p:sp>
        <p:nvSpPr>
          <p:cNvPr id="14343" name="Rectangle 19"/>
          <p:cNvSpPr>
            <a:spLocks noChangeArrowheads="1"/>
          </p:cNvSpPr>
          <p:nvPr/>
        </p:nvSpPr>
        <p:spPr bwMode="auto">
          <a:xfrm>
            <a:off x="1652745" y="2499742"/>
            <a:ext cx="5183981" cy="1199232"/>
          </a:xfrm>
          <a:prstGeom prst="rect">
            <a:avLst/>
          </a:prstGeom>
          <a:noFill/>
          <a:ln w="9525">
            <a:noFill/>
            <a:prstDash val="dash"/>
            <a:miter lim="800000"/>
            <a:headEnd/>
            <a:tailEnd/>
          </a:ln>
        </p:spPr>
        <p:txBody>
          <a:bodyPr wrap="square" lIns="69942" tIns="69942" rIns="69942" bIns="69942">
            <a:spAutoFit/>
          </a:bodyPr>
          <a:lstStyle/>
          <a:p>
            <a:pPr marL="176213" indent="-176213" eaLnBrk="1" hangingPunct="1">
              <a:spcBef>
                <a:spcPct val="10000"/>
              </a:spcBef>
              <a:buClr>
                <a:schemeClr val="tx1"/>
              </a:buClr>
            </a:pPr>
            <a:r>
              <a:rPr lang="en-US" sz="1125" dirty="0">
                <a:solidFill>
                  <a:srgbClr val="002960"/>
                </a:solidFill>
              </a:rPr>
              <a:t>EQUIPO ESTÁNDAR </a:t>
            </a:r>
            <a:r>
              <a:rPr lang="en-US" sz="1125" dirty="0">
                <a:solidFill>
                  <a:srgbClr val="46509C"/>
                </a:solidFill>
                <a:sym typeface="Wingdings 3" pitchFamily="18" charset="2"/>
              </a:rPr>
              <a:t></a:t>
            </a:r>
            <a:endParaRPr lang="en-US" sz="1125" dirty="0">
              <a:solidFill>
                <a:srgbClr val="002960"/>
              </a:solidFill>
            </a:endParaRPr>
          </a:p>
          <a:p>
            <a:pPr marL="176213" indent="-176213" eaLnBrk="1" hangingPunct="1">
              <a:spcBef>
                <a:spcPts val="300"/>
              </a:spcBef>
              <a:buClr>
                <a:schemeClr val="tx1"/>
              </a:buClr>
              <a:buFontTx/>
              <a:buChar char="•"/>
            </a:pPr>
            <a:r>
              <a:rPr lang="en-US" sz="900" b="0" dirty="0" err="1">
                <a:solidFill>
                  <a:srgbClr val="002960"/>
                </a:solidFill>
              </a:rPr>
              <a:t>Es</a:t>
            </a:r>
            <a:r>
              <a:rPr lang="en-US" sz="900" b="0" dirty="0">
                <a:solidFill>
                  <a:srgbClr val="002960"/>
                </a:solidFill>
              </a:rPr>
              <a:t> </a:t>
            </a:r>
            <a:r>
              <a:rPr lang="en-US" sz="900" b="0" dirty="0" err="1">
                <a:solidFill>
                  <a:srgbClr val="002960"/>
                </a:solidFill>
              </a:rPr>
              <a:t>claro</a:t>
            </a:r>
            <a:r>
              <a:rPr lang="en-US" sz="900" b="0" dirty="0">
                <a:solidFill>
                  <a:srgbClr val="002960"/>
                </a:solidFill>
              </a:rPr>
              <a:t> el </a:t>
            </a:r>
            <a:r>
              <a:rPr lang="en-US" sz="900" b="0" dirty="0" err="1">
                <a:solidFill>
                  <a:srgbClr val="002960"/>
                </a:solidFill>
              </a:rPr>
              <a:t>próposito</a:t>
            </a:r>
            <a:r>
              <a:rPr lang="en-US" sz="900" b="0" dirty="0">
                <a:solidFill>
                  <a:srgbClr val="002960"/>
                </a:solidFill>
              </a:rPr>
              <a:t> </a:t>
            </a:r>
            <a:r>
              <a:rPr lang="en-US" sz="900" b="0" dirty="0" err="1">
                <a:solidFill>
                  <a:srgbClr val="002960"/>
                </a:solidFill>
              </a:rPr>
              <a:t>único</a:t>
            </a:r>
            <a:r>
              <a:rPr lang="en-US" sz="900" b="0" dirty="0">
                <a:solidFill>
                  <a:srgbClr val="002960"/>
                </a:solidFill>
              </a:rPr>
              <a:t> del </a:t>
            </a:r>
            <a:r>
              <a:rPr lang="en-US" sz="900" b="0" dirty="0" err="1">
                <a:solidFill>
                  <a:srgbClr val="002960"/>
                </a:solidFill>
              </a:rPr>
              <a:t>equipo</a:t>
            </a:r>
            <a:r>
              <a:rPr lang="en-US" sz="900" b="0" dirty="0">
                <a:solidFill>
                  <a:srgbClr val="002960"/>
                </a:solidFill>
              </a:rPr>
              <a:t> y </a:t>
            </a:r>
            <a:r>
              <a:rPr lang="es-ES" sz="900" b="0" dirty="0">
                <a:solidFill>
                  <a:srgbClr val="002960"/>
                </a:solidFill>
              </a:rPr>
              <a:t>cómo brinda apoyo a </a:t>
            </a:r>
            <a:r>
              <a:rPr lang="en-US" sz="900" b="0" dirty="0">
                <a:solidFill>
                  <a:srgbClr val="002960"/>
                </a:solidFill>
              </a:rPr>
              <a:t>la </a:t>
            </a:r>
            <a:r>
              <a:rPr lang="en-US" sz="900" b="0" dirty="0" err="1">
                <a:solidFill>
                  <a:srgbClr val="002960"/>
                </a:solidFill>
              </a:rPr>
              <a:t>estrategia</a:t>
            </a:r>
            <a:r>
              <a:rPr lang="en-US" sz="900" b="0" dirty="0">
                <a:solidFill>
                  <a:srgbClr val="002960"/>
                </a:solidFill>
              </a:rPr>
              <a:t> </a:t>
            </a:r>
            <a:r>
              <a:rPr lang="en-US" sz="900" b="0" dirty="0" err="1">
                <a:solidFill>
                  <a:srgbClr val="002960"/>
                </a:solidFill>
              </a:rPr>
              <a:t>organizacional</a:t>
            </a:r>
            <a:r>
              <a:rPr lang="en-US" sz="900" b="0" dirty="0">
                <a:solidFill>
                  <a:srgbClr val="002960"/>
                </a:solidFill>
              </a:rPr>
              <a:t>.</a:t>
            </a:r>
          </a:p>
          <a:p>
            <a:pPr marL="176213" indent="-176213" eaLnBrk="1" hangingPunct="1">
              <a:spcBef>
                <a:spcPts val="300"/>
              </a:spcBef>
              <a:buClr>
                <a:schemeClr val="tx1"/>
              </a:buClr>
              <a:buFontTx/>
              <a:buChar char="•"/>
            </a:pPr>
            <a:r>
              <a:rPr lang="en-US" sz="900" b="0" dirty="0" err="1">
                <a:solidFill>
                  <a:srgbClr val="002960"/>
                </a:solidFill>
              </a:rPr>
              <a:t>Es</a:t>
            </a:r>
            <a:r>
              <a:rPr lang="en-US" sz="900" b="0" dirty="0">
                <a:solidFill>
                  <a:srgbClr val="002960"/>
                </a:solidFill>
              </a:rPr>
              <a:t> </a:t>
            </a:r>
            <a:r>
              <a:rPr lang="en-US" sz="900" b="0" dirty="0" err="1">
                <a:solidFill>
                  <a:srgbClr val="002960"/>
                </a:solidFill>
              </a:rPr>
              <a:t>clara</a:t>
            </a:r>
            <a:r>
              <a:rPr lang="en-US" sz="900" b="0" dirty="0">
                <a:solidFill>
                  <a:srgbClr val="002960"/>
                </a:solidFill>
              </a:rPr>
              <a:t> la </a:t>
            </a:r>
            <a:r>
              <a:rPr lang="en-US" sz="900" b="0" dirty="0" err="1">
                <a:solidFill>
                  <a:srgbClr val="002960"/>
                </a:solidFill>
              </a:rPr>
              <a:t>visión</a:t>
            </a:r>
            <a:r>
              <a:rPr lang="en-US" sz="900" b="0" dirty="0">
                <a:solidFill>
                  <a:srgbClr val="002960"/>
                </a:solidFill>
              </a:rPr>
              <a:t> de largo </a:t>
            </a:r>
            <a:r>
              <a:rPr lang="en-US" sz="900" b="0" dirty="0" err="1">
                <a:solidFill>
                  <a:srgbClr val="002960"/>
                </a:solidFill>
              </a:rPr>
              <a:t>plazo</a:t>
            </a:r>
            <a:r>
              <a:rPr lang="en-US" sz="900" b="0" dirty="0">
                <a:solidFill>
                  <a:srgbClr val="002960"/>
                </a:solidFill>
              </a:rPr>
              <a:t> y </a:t>
            </a:r>
            <a:r>
              <a:rPr lang="en-US" sz="900" b="0" dirty="0" err="1">
                <a:solidFill>
                  <a:srgbClr val="002960"/>
                </a:solidFill>
              </a:rPr>
              <a:t>los</a:t>
            </a:r>
            <a:r>
              <a:rPr lang="en-US" sz="900" b="0" dirty="0">
                <a:solidFill>
                  <a:srgbClr val="002960"/>
                </a:solidFill>
              </a:rPr>
              <a:t> </a:t>
            </a:r>
            <a:r>
              <a:rPr lang="en-US" sz="900" b="0" dirty="0" err="1">
                <a:solidFill>
                  <a:srgbClr val="002960"/>
                </a:solidFill>
              </a:rPr>
              <a:t>valores</a:t>
            </a:r>
            <a:r>
              <a:rPr lang="en-US" sz="900" b="0" dirty="0">
                <a:solidFill>
                  <a:srgbClr val="002960"/>
                </a:solidFill>
              </a:rPr>
              <a:t>.</a:t>
            </a:r>
          </a:p>
          <a:p>
            <a:pPr marL="176213" indent="-176213" eaLnBrk="1" hangingPunct="1">
              <a:spcBef>
                <a:spcPts val="300"/>
              </a:spcBef>
              <a:buClr>
                <a:schemeClr val="tx1"/>
              </a:buClr>
              <a:buFontTx/>
              <a:buChar char="•"/>
            </a:pPr>
            <a:r>
              <a:rPr lang="es-AR" sz="900" b="0" dirty="0">
                <a:solidFill>
                  <a:srgbClr val="002960"/>
                </a:solidFill>
              </a:rPr>
              <a:t>Son claros los objetivos que el equipo necesita alcanzar; usan medidas específicas acordadas.</a:t>
            </a:r>
          </a:p>
          <a:p>
            <a:pPr marL="176213" indent="-176213" eaLnBrk="1" hangingPunct="1">
              <a:spcBef>
                <a:spcPts val="300"/>
              </a:spcBef>
              <a:buClr>
                <a:schemeClr val="tx1"/>
              </a:buClr>
              <a:buFontTx/>
              <a:buChar char="•"/>
            </a:pPr>
            <a:r>
              <a:rPr lang="es-ES" sz="900" b="0" dirty="0">
                <a:solidFill>
                  <a:srgbClr val="002960"/>
                </a:solidFill>
              </a:rPr>
              <a:t>Son claras las prioridades compartidas y cómo lograr las metas del equipo.</a:t>
            </a:r>
          </a:p>
          <a:p>
            <a:pPr marL="176213" indent="-176213" eaLnBrk="1" hangingPunct="1">
              <a:spcBef>
                <a:spcPts val="300"/>
              </a:spcBef>
              <a:buClr>
                <a:schemeClr val="tx1"/>
              </a:buClr>
              <a:buFontTx/>
              <a:buChar char="•"/>
            </a:pPr>
            <a:r>
              <a:rPr lang="es-ES" sz="900" b="0" dirty="0">
                <a:solidFill>
                  <a:srgbClr val="002960"/>
                </a:solidFill>
              </a:rPr>
              <a:t>Existe un código definido de comportamientos basados en valores.</a:t>
            </a:r>
            <a:endParaRPr lang="es-AR" sz="900" b="0" dirty="0">
              <a:solidFill>
                <a:srgbClr val="002960"/>
              </a:solidFill>
            </a:endParaRPr>
          </a:p>
        </p:txBody>
      </p:sp>
      <p:sp>
        <p:nvSpPr>
          <p:cNvPr id="26" name="Rectangle 21"/>
          <p:cNvSpPr txBox="1">
            <a:spLocks noChangeArrowheads="1"/>
          </p:cNvSpPr>
          <p:nvPr/>
        </p:nvSpPr>
        <p:spPr bwMode="auto">
          <a:xfrm>
            <a:off x="3312121" y="3706416"/>
            <a:ext cx="5580359" cy="1366970"/>
          </a:xfrm>
          <a:prstGeom prst="rect">
            <a:avLst/>
          </a:prstGeom>
          <a:noFill/>
          <a:ln w="9525">
            <a:noFill/>
            <a:miter lim="800000"/>
            <a:headEnd/>
            <a:tailEnd/>
          </a:ln>
        </p:spPr>
        <p:txBody>
          <a:bodyPr wrap="square" lIns="69942" tIns="69942" rIns="69942" bIns="69942">
            <a:spAutoFit/>
          </a:bodyPr>
          <a:lstStyle/>
          <a:p>
            <a:pPr marL="176213" indent="-176213" eaLnBrk="1" hangingPunct="1">
              <a:spcBef>
                <a:spcPct val="10000"/>
              </a:spcBef>
              <a:buClr>
                <a:schemeClr val="tx1"/>
              </a:buClr>
              <a:defRPr/>
            </a:pPr>
            <a:r>
              <a:rPr lang="en-US" sz="1125" kern="0" dirty="0">
                <a:solidFill>
                  <a:srgbClr val="002960"/>
                </a:solidFill>
                <a:latin typeface="+mn-lt"/>
                <a:cs typeface="+mn-cs"/>
              </a:rPr>
              <a:t>EQUIPO SUBESTÁNDAR </a:t>
            </a:r>
            <a:r>
              <a:rPr lang="en-US" sz="1125" kern="0" dirty="0">
                <a:solidFill>
                  <a:srgbClr val="46509C"/>
                </a:solidFill>
                <a:latin typeface="+mn-lt"/>
                <a:cs typeface="+mn-cs"/>
                <a:sym typeface="Wingdings 3" pitchFamily="18" charset="2"/>
              </a:rPr>
              <a:t></a:t>
            </a:r>
            <a:endParaRPr lang="en-US" sz="1125" kern="0" dirty="0">
              <a:solidFill>
                <a:srgbClr val="002960"/>
              </a:solidFill>
              <a:latin typeface="+mn-lt"/>
              <a:cs typeface="+mn-cs"/>
            </a:endParaRPr>
          </a:p>
          <a:p>
            <a:pPr marL="176213" indent="-176213" eaLnBrk="1" hangingPunct="1">
              <a:spcBef>
                <a:spcPct val="10000"/>
              </a:spcBef>
              <a:buClr>
                <a:schemeClr val="tx1"/>
              </a:buClr>
              <a:buFontTx/>
              <a:buChar char="•"/>
              <a:defRPr/>
            </a:pPr>
            <a:r>
              <a:rPr lang="es-ES" sz="900" b="0" kern="0" dirty="0">
                <a:solidFill>
                  <a:srgbClr val="002960"/>
                </a:solidFill>
                <a:latin typeface="+mn-lt"/>
                <a:cs typeface="+mn-cs"/>
              </a:rPr>
              <a:t>Tienen metas poco claras o en desacuerdo; medidas inexistentes, abstractas o incongruentes. </a:t>
            </a:r>
          </a:p>
          <a:p>
            <a:pPr marL="173831" indent="-173831">
              <a:spcBef>
                <a:spcPct val="30000"/>
              </a:spcBef>
              <a:buClr>
                <a:schemeClr val="tx1"/>
              </a:buClr>
              <a:buFontTx/>
              <a:buChar char="•"/>
              <a:defRPr/>
            </a:pPr>
            <a:r>
              <a:rPr lang="es-ES" sz="900" b="0" kern="0" dirty="0">
                <a:solidFill>
                  <a:srgbClr val="002960"/>
                </a:solidFill>
                <a:latin typeface="+mn-lt"/>
                <a:cs typeface="+mn-cs"/>
              </a:rPr>
              <a:t>No hay una visión ni valores compartidos.</a:t>
            </a:r>
          </a:p>
          <a:p>
            <a:pPr marL="173831" indent="-173831">
              <a:spcBef>
                <a:spcPct val="30000"/>
              </a:spcBef>
              <a:buClr>
                <a:schemeClr val="tx1"/>
              </a:buClr>
              <a:buFontTx/>
              <a:buChar char="•"/>
              <a:defRPr/>
            </a:pPr>
            <a:r>
              <a:rPr lang="es-ES" sz="900" b="0" kern="0" dirty="0">
                <a:solidFill>
                  <a:srgbClr val="002960"/>
                </a:solidFill>
                <a:latin typeface="+mn-lt"/>
                <a:cs typeface="+mn-cs"/>
              </a:rPr>
              <a:t>No tiene reglas de convivencia establecidas. </a:t>
            </a:r>
          </a:p>
          <a:p>
            <a:pPr marL="173831" indent="-173831">
              <a:spcBef>
                <a:spcPct val="30000"/>
              </a:spcBef>
              <a:buClr>
                <a:schemeClr val="tx1"/>
              </a:buClr>
              <a:buFontTx/>
              <a:buChar char="•"/>
              <a:defRPr/>
            </a:pPr>
            <a:r>
              <a:rPr lang="es-ES" sz="900" b="0" kern="0" dirty="0">
                <a:solidFill>
                  <a:srgbClr val="002960"/>
                </a:solidFill>
                <a:latin typeface="+mn-lt"/>
                <a:cs typeface="+mn-cs"/>
              </a:rPr>
              <a:t>No tiene un propósito único.</a:t>
            </a:r>
          </a:p>
          <a:p>
            <a:pPr marL="173831" indent="-173831">
              <a:spcBef>
                <a:spcPct val="30000"/>
              </a:spcBef>
              <a:buClr>
                <a:schemeClr val="tx1"/>
              </a:buClr>
              <a:buFontTx/>
              <a:buChar char="•"/>
              <a:defRPr/>
            </a:pPr>
            <a:r>
              <a:rPr lang="es-ES" sz="900" b="0" kern="0" dirty="0">
                <a:solidFill>
                  <a:srgbClr val="002960"/>
                </a:solidFill>
                <a:latin typeface="+mn-lt"/>
                <a:cs typeface="+mn-cs"/>
              </a:rPr>
              <a:t>Las prioridades no son claras y tienen una incapacidad para negociar.</a:t>
            </a:r>
          </a:p>
          <a:p>
            <a:pPr marL="173831" indent="-173831">
              <a:spcBef>
                <a:spcPct val="30000"/>
              </a:spcBef>
              <a:buClr>
                <a:schemeClr val="tx1"/>
              </a:buClr>
              <a:buFontTx/>
              <a:buChar char="•"/>
              <a:defRPr/>
            </a:pPr>
            <a:r>
              <a:rPr lang="es-ES" sz="900" b="0" kern="0" dirty="0">
                <a:solidFill>
                  <a:srgbClr val="002960"/>
                </a:solidFill>
                <a:latin typeface="+mn-lt"/>
                <a:cs typeface="+mn-cs"/>
              </a:rPr>
              <a:t>No hay idea de cómo el propósito del equipo brinda apoyo a la estrategia organizacional. </a:t>
            </a:r>
          </a:p>
        </p:txBody>
      </p:sp>
      <p:sp>
        <p:nvSpPr>
          <p:cNvPr id="23" name="3 Marcador de pie de página">
            <a:extLst>
              <a:ext uri="{FF2B5EF4-FFF2-40B4-BE49-F238E27FC236}">
                <a16:creationId xmlns:a16="http://schemas.microsoft.com/office/drawing/2014/main" id="{7BB50B4E-EE32-467B-A834-D0D23828A89E}"/>
              </a:ext>
            </a:extLst>
          </p:cNvPr>
          <p:cNvSpPr>
            <a:spLocks noGrp="1"/>
          </p:cNvSpPr>
          <p:nvPr>
            <p:ph type="ftr" sz="quarter" idx="4294967295"/>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2018 Axialent, Inc. </a:t>
            </a:r>
            <a:r>
              <a:rPr lang="en-US" sz="1000" dirty="0" err="1">
                <a:sym typeface="Trebuchet MS" pitchFamily="34" charset="0"/>
              </a:rPr>
              <a:t>Todos</a:t>
            </a:r>
            <a:r>
              <a:rPr lang="en-US" sz="1000" dirty="0">
                <a:sym typeface="Trebuchet MS" pitchFamily="34" charset="0"/>
              </a:rPr>
              <a:t> </a:t>
            </a:r>
            <a:r>
              <a:rPr lang="en-US" sz="1000" dirty="0" err="1">
                <a:sym typeface="Trebuchet MS" pitchFamily="34" charset="0"/>
              </a:rPr>
              <a:t>los</a:t>
            </a:r>
            <a:r>
              <a:rPr lang="en-US" sz="1000" dirty="0">
                <a:sym typeface="Trebuchet MS" pitchFamily="34" charset="0"/>
              </a:rPr>
              <a:t> derechos </a:t>
            </a:r>
            <a:r>
              <a:rPr lang="en-US" sz="1000" dirty="0" err="1">
                <a:sym typeface="Trebuchet MS" pitchFamily="34" charset="0"/>
              </a:rPr>
              <a:t>reservados</a:t>
            </a:r>
            <a:r>
              <a:rPr lang="en-US" sz="1000" dirty="0">
                <a:sym typeface="Trebuchet MS" pitchFamily="34" charset="0"/>
              </a:rPr>
              <a:t>. </a:t>
            </a:r>
          </a:p>
        </p:txBody>
      </p:sp>
    </p:spTree>
    <p:extLst>
      <p:ext uri="{BB962C8B-B14F-4D97-AF65-F5344CB8AC3E}">
        <p14:creationId xmlns:p14="http://schemas.microsoft.com/office/powerpoint/2010/main" val="93245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1" name="Rectangle 5"/>
          <p:cNvSpPr>
            <a:spLocks noChangeArrowheads="1"/>
          </p:cNvSpPr>
          <p:nvPr/>
        </p:nvSpPr>
        <p:spPr bwMode="auto">
          <a:xfrm>
            <a:off x="1285875" y="1676400"/>
            <a:ext cx="6553200" cy="1645444"/>
          </a:xfrm>
          <a:prstGeom prst="rect">
            <a:avLst/>
          </a:prstGeom>
          <a:noFill/>
          <a:ln w="28575" algn="ctr">
            <a:noFill/>
            <a:miter lim="800000"/>
            <a:headEnd/>
            <a:tailEnd/>
          </a:ln>
        </p:spPr>
        <p:txBody>
          <a:bodyPr lIns="45702" tIns="45702" rIns="45702" bIns="45702" anchor="ctr"/>
          <a:lstStyle/>
          <a:p>
            <a:pPr algn="ctr" defTabSz="895350">
              <a:spcBef>
                <a:spcPct val="20000"/>
              </a:spcBef>
            </a:pPr>
            <a:r>
              <a:rPr lang="es-ES" sz="4800" b="1" dirty="0">
                <a:solidFill>
                  <a:schemeClr val="tx1">
                    <a:lumMod val="90000"/>
                    <a:lumOff val="10000"/>
                  </a:schemeClr>
                </a:solidFill>
              </a:rPr>
              <a:t>La verdad profunda es siempre honesta y respetuosa.</a:t>
            </a:r>
          </a:p>
        </p:txBody>
      </p:sp>
      <p:sp>
        <p:nvSpPr>
          <p:cNvPr id="60419" name="Rectangle 2"/>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4" name="3 Marcador de número de diapositiva"/>
          <p:cNvSpPr>
            <a:spLocks noGrp="1"/>
          </p:cNvSpPr>
          <p:nvPr>
            <p:ph type="sldNum" sz="quarter" idx="10"/>
          </p:nvPr>
        </p:nvSpPr>
        <p:spPr>
          <a:xfrm>
            <a:off x="7010400" y="4876006"/>
            <a:ext cx="2133600" cy="200025"/>
          </a:xfrm>
        </p:spPr>
        <p:txBody>
          <a:bodyPr/>
          <a:lstStyle/>
          <a:p>
            <a:pPr>
              <a:defRPr/>
            </a:pPr>
            <a:r>
              <a:rPr lang="en-US"/>
              <a:t>| </a:t>
            </a:r>
            <a:fld id="{F4B0F233-DE2C-42E4-8BD2-4174AA43FF6F}" type="slidenum">
              <a:rPr lang="en-US" smtClean="0">
                <a:solidFill>
                  <a:srgbClr val="B2B2B2"/>
                </a:solidFill>
              </a:rPr>
              <a:pPr>
                <a:defRPr/>
              </a:pPr>
              <a:t>100</a:t>
            </a:fld>
            <a:endParaRPr lang="en-US">
              <a:solidFill>
                <a:srgbClr val="B2B2B2"/>
              </a:solidFill>
            </a:endParaRPr>
          </a:p>
        </p:txBody>
      </p:sp>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403461"/>
                                        </p:tgtEl>
                                        <p:attrNameLst>
                                          <p:attrName>style.visibility</p:attrName>
                                        </p:attrNameLst>
                                      </p:cBhvr>
                                      <p:to>
                                        <p:strVal val="visible"/>
                                      </p:to>
                                    </p:set>
                                    <p:animEffect transition="in" filter="box(in)">
                                      <p:cBhvr>
                                        <p:cTn id="7" dur="500"/>
                                        <p:tgtEl>
                                          <p:spTgt spid="403461"/>
                                        </p:tgtEl>
                                      </p:cBhvr>
                                    </p:animEffect>
                                  </p:childTnLst>
                                </p:cTn>
                              </p:par>
                              <p:par>
                                <p:cTn id="8" presetID="1" presetClass="entr" presetSubtype="0" fill="hold" grpId="1" nodeType="withEffect">
                                  <p:stCondLst>
                                    <p:cond delay="0"/>
                                  </p:stCondLst>
                                  <p:childTnLst>
                                    <p:set>
                                      <p:cBhvr>
                                        <p:cTn id="9" dur="1" fill="hold">
                                          <p:stCondLst>
                                            <p:cond delay="0"/>
                                          </p:stCondLst>
                                        </p:cTn>
                                        <p:tgtEl>
                                          <p:spTgt spid="40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1" grpId="0"/>
      <p:bldP spid="403461"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62146" name="Rectangle 2"/>
          <p:cNvSpPr>
            <a:spLocks noGrp="1" noChangeArrowheads="1"/>
          </p:cNvSpPr>
          <p:nvPr>
            <p:ph type="title"/>
          </p:nvPr>
        </p:nvSpPr>
        <p:spPr>
          <a:xfrm>
            <a:off x="246126" y="34032"/>
            <a:ext cx="8934450" cy="521494"/>
          </a:xfrm>
        </p:spPr>
        <p:txBody>
          <a:bodyPr/>
          <a:lstStyle/>
          <a:p>
            <a:pPr eaLnBrk="1" hangingPunct="1"/>
            <a:r>
              <a:rPr lang="es-ES" sz="2400" dirty="0"/>
              <a:t>Exposición productiva</a:t>
            </a:r>
          </a:p>
        </p:txBody>
      </p:sp>
      <p:sp>
        <p:nvSpPr>
          <p:cNvPr id="262150" name="Rectangle 6"/>
          <p:cNvSpPr>
            <a:spLocks noGrp="1" noChangeArrowheads="1"/>
          </p:cNvSpPr>
          <p:nvPr>
            <p:ph type="body" idx="1"/>
          </p:nvPr>
        </p:nvSpPr>
        <p:spPr>
          <a:xfrm>
            <a:off x="1033338" y="652452"/>
            <a:ext cx="7931150" cy="4131860"/>
          </a:xfrm>
        </p:spPr>
        <p:txBody>
          <a:bodyPr lIns="91420" tIns="91420" rIns="91420" bIns="91420">
            <a:spAutoFit/>
          </a:bodyPr>
          <a:lstStyle/>
          <a:p>
            <a:pPr marL="0" indent="0" defTabSz="895350" eaLnBrk="1" hangingPunct="1">
              <a:lnSpc>
                <a:spcPct val="90000"/>
              </a:lnSpc>
              <a:spcBef>
                <a:spcPts val="600"/>
              </a:spcBef>
              <a:spcAft>
                <a:spcPts val="300"/>
              </a:spcAft>
              <a:buFont typeface="Wingdings" pitchFamily="2" charset="2"/>
              <a:buNone/>
            </a:pPr>
            <a:r>
              <a:rPr lang="es-ES" sz="1600" b="0" dirty="0"/>
              <a:t>Tome </a:t>
            </a:r>
            <a:r>
              <a:rPr lang="es-ES" sz="1600" b="0" u="sng" dirty="0"/>
              <a:t>humildemente</a:t>
            </a:r>
            <a:r>
              <a:rPr lang="es-ES" sz="1600" b="0" dirty="0"/>
              <a:t> consciencia de la subjetividad y parcialidad de su perspectiva.</a:t>
            </a:r>
          </a:p>
          <a:p>
            <a:pPr marL="0" indent="0" defTabSz="895350" eaLnBrk="1" hangingPunct="1">
              <a:lnSpc>
                <a:spcPct val="90000"/>
              </a:lnSpc>
              <a:spcBef>
                <a:spcPts val="600"/>
              </a:spcBef>
              <a:spcAft>
                <a:spcPts val="300"/>
              </a:spcAft>
              <a:buFont typeface="Wingdings" pitchFamily="2" charset="2"/>
              <a:buNone/>
            </a:pPr>
            <a:r>
              <a:rPr lang="es-ES" sz="1600" b="0" dirty="0"/>
              <a:t>Asuma </a:t>
            </a:r>
            <a:r>
              <a:rPr lang="es-ES" sz="1600" b="0" u="sng" dirty="0"/>
              <a:t>protagónicamente</a:t>
            </a:r>
            <a:r>
              <a:rPr lang="es-ES" sz="1600" b="0" dirty="0"/>
              <a:t> la responsabilidad de cómo Ud. puede contribuir a la efectividad / inefectividad de esta conversación.</a:t>
            </a:r>
          </a:p>
          <a:p>
            <a:pPr marL="0" indent="0" defTabSz="895350" eaLnBrk="1" hangingPunct="1">
              <a:lnSpc>
                <a:spcPct val="90000"/>
              </a:lnSpc>
              <a:spcBef>
                <a:spcPts val="600"/>
              </a:spcBef>
              <a:spcAft>
                <a:spcPts val="300"/>
              </a:spcAft>
              <a:buFont typeface="Wingdings" pitchFamily="2" charset="2"/>
              <a:buNone/>
            </a:pPr>
            <a:r>
              <a:rPr lang="es-ES" sz="1600" b="0" dirty="0"/>
              <a:t>Revise sus propias </a:t>
            </a:r>
            <a:r>
              <a:rPr lang="es-ES" sz="1600" b="0" u="sng" dirty="0"/>
              <a:t>intenciones y objetivo de resultado.</a:t>
            </a:r>
          </a:p>
          <a:p>
            <a:pPr marL="0" indent="0" defTabSz="895350" eaLnBrk="1" hangingPunct="1">
              <a:lnSpc>
                <a:spcPct val="90000"/>
              </a:lnSpc>
              <a:spcBef>
                <a:spcPts val="600"/>
              </a:spcBef>
              <a:spcAft>
                <a:spcPts val="300"/>
              </a:spcAft>
              <a:buFont typeface="Wingdings" pitchFamily="2" charset="2"/>
              <a:buNone/>
            </a:pPr>
            <a:r>
              <a:rPr lang="es-ES" sz="1600" b="0" dirty="0"/>
              <a:t>Determine un objetivo de </a:t>
            </a:r>
            <a:r>
              <a:rPr lang="es-ES" sz="1600" b="0" u="sng" dirty="0"/>
              <a:t>proceso.</a:t>
            </a:r>
            <a:endParaRPr lang="es-ES" sz="1600" b="0" dirty="0"/>
          </a:p>
          <a:p>
            <a:pPr marL="0" indent="0" defTabSz="895350" eaLnBrk="1" hangingPunct="1">
              <a:lnSpc>
                <a:spcPct val="90000"/>
              </a:lnSpc>
              <a:spcBef>
                <a:spcPts val="600"/>
              </a:spcBef>
              <a:spcAft>
                <a:spcPts val="300"/>
              </a:spcAft>
              <a:buFont typeface="Wingdings" pitchFamily="2" charset="2"/>
              <a:buNone/>
            </a:pPr>
            <a:r>
              <a:rPr lang="es-ES" sz="1600" b="0" dirty="0"/>
              <a:t>Analice críticamente su perspectiva acerca de la situación:</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a:t>Aprópiese de su “opinión tóxica” (juicio de valor) [</a:t>
            </a:r>
            <a:r>
              <a:rPr lang="es-ES" sz="1400" b="0" dirty="0" err="1"/>
              <a:t>Ej</a:t>
            </a:r>
            <a:r>
              <a:rPr lang="es-ES" sz="1400" b="0" dirty="0"/>
              <a:t>: “Yo creo…”/ “Me parece…”]</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a:t>Busque los hechos e inferencias que la sustentan: </a:t>
            </a:r>
            <a:r>
              <a:rPr lang="es-ES" sz="1400" b="0" i="1" dirty="0"/>
              <a:t>¿Qué pasa? ¿Qué infiero que pasa?</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a:t>Encuentre “lo valioso” para Ud.: </a:t>
            </a:r>
            <a:r>
              <a:rPr lang="es-ES" sz="1400" b="0" i="1" dirty="0"/>
              <a:t>¿Qué cosa valiosa para mí está en riesgo?</a:t>
            </a:r>
          </a:p>
          <a:p>
            <a:pPr marL="577850" lvl="1" indent="-288925" defTabSz="895350" eaLnBrk="1" hangingPunct="1">
              <a:lnSpc>
                <a:spcPct val="90000"/>
              </a:lnSpc>
              <a:spcBef>
                <a:spcPts val="600"/>
              </a:spcBef>
              <a:buClr>
                <a:schemeClr val="accent2"/>
              </a:buClr>
              <a:buFont typeface="Wingdings" pitchFamily="2" charset="2"/>
              <a:buChar char="§"/>
            </a:pPr>
            <a:r>
              <a:rPr lang="es-ES" sz="1400" b="0" dirty="0"/>
              <a:t>Aclare su interpretación: </a:t>
            </a:r>
            <a:r>
              <a:rPr lang="es-ES" sz="1400" b="0" i="1" dirty="0"/>
              <a:t>¿Por qué esto es un problema para mí?</a:t>
            </a:r>
          </a:p>
          <a:p>
            <a:pPr marL="577850" lvl="1" indent="-288925" defTabSz="895350" eaLnBrk="1" hangingPunct="1">
              <a:lnSpc>
                <a:spcPct val="90000"/>
              </a:lnSpc>
              <a:spcBef>
                <a:spcPts val="600"/>
              </a:spcBef>
              <a:buClr>
                <a:schemeClr val="accent2"/>
              </a:buClr>
              <a:buFont typeface="Wingdings" pitchFamily="2" charset="2"/>
              <a:buChar char="§"/>
            </a:pPr>
            <a:r>
              <a:rPr lang="es-ES" sz="1400" b="0" dirty="0"/>
              <a:t>Tome consciencia de su estado emocional: </a:t>
            </a:r>
            <a:r>
              <a:rPr lang="es-ES" sz="1400" b="0" i="1" dirty="0"/>
              <a:t>¿Cómo me siento a raíz de esto?</a:t>
            </a:r>
          </a:p>
          <a:p>
            <a:pPr marL="577850" lvl="1" indent="-288925" defTabSz="895350" eaLnBrk="1" hangingPunct="1">
              <a:lnSpc>
                <a:spcPct val="90000"/>
              </a:lnSpc>
              <a:spcBef>
                <a:spcPts val="600"/>
              </a:spcBef>
              <a:buClr>
                <a:schemeClr val="accent2"/>
              </a:buClr>
              <a:buSzTx/>
              <a:buFont typeface="Wingdings" pitchFamily="2" charset="2"/>
              <a:buChar char="§"/>
            </a:pPr>
            <a:r>
              <a:rPr lang="es-ES" sz="1400" b="0" dirty="0"/>
              <a:t>Proyecte las </a:t>
            </a:r>
            <a:r>
              <a:rPr lang="es-ES" sz="1400" b="0" u="sng" dirty="0"/>
              <a:t>consecuencias para la acción</a:t>
            </a:r>
            <a:r>
              <a:rPr lang="es-ES" sz="1400" b="0" dirty="0"/>
              <a:t> [Propuesta / Pedido] que se derivan de esta interpretación (tiempo futuro)</a:t>
            </a:r>
          </a:p>
          <a:p>
            <a:pPr marL="0" indent="0" defTabSz="895350" eaLnBrk="1" hangingPunct="1">
              <a:lnSpc>
                <a:spcPct val="90000"/>
              </a:lnSpc>
              <a:spcBef>
                <a:spcPts val="600"/>
              </a:spcBef>
              <a:spcAft>
                <a:spcPts val="300"/>
              </a:spcAft>
              <a:buNone/>
            </a:pPr>
            <a:r>
              <a:rPr lang="es-ES" sz="1600" b="0" dirty="0"/>
              <a:t>Exponga productivamente su perspectiva a la otra persona</a:t>
            </a:r>
          </a:p>
        </p:txBody>
      </p:sp>
      <p:sp>
        <p:nvSpPr>
          <p:cNvPr id="24" name="Rectangle 6"/>
          <p:cNvSpPr>
            <a:spLocks noGrp="1" noChangeArrowheads="1"/>
          </p:cNvSpPr>
          <p:nvPr>
            <p:ph type="sldNum" sz="quarter" idx="10"/>
          </p:nvPr>
        </p:nvSpPr>
        <p:spPr>
          <a:xfrm>
            <a:off x="6974904" y="4836189"/>
            <a:ext cx="2133600" cy="273844"/>
          </a:xfrm>
          <a:ln/>
        </p:spPr>
        <p:txBody>
          <a:bodyPr/>
          <a:lstStyle/>
          <a:p>
            <a:pPr algn="r">
              <a:defRPr/>
            </a:pPr>
            <a:r>
              <a:rPr lang="en-US" dirty="0"/>
              <a:t>| </a:t>
            </a:r>
            <a:fld id="{AFD1D9CD-AD9F-47DC-B606-8CE730ABBF50}" type="slidenum">
              <a:rPr lang="en-US">
                <a:solidFill>
                  <a:srgbClr val="B2B2B2"/>
                </a:solidFill>
              </a:rPr>
              <a:pPr algn="r">
                <a:defRPr/>
              </a:pPr>
              <a:t>101</a:t>
            </a:fld>
            <a:endParaRPr lang="en-US" dirty="0">
              <a:solidFill>
                <a:srgbClr val="B2B2B2"/>
              </a:solidFill>
            </a:endParaRPr>
          </a:p>
        </p:txBody>
      </p:sp>
      <p:sp>
        <p:nvSpPr>
          <p:cNvPr id="28" name="TextBox 27"/>
          <p:cNvSpPr txBox="1"/>
          <p:nvPr/>
        </p:nvSpPr>
        <p:spPr>
          <a:xfrm>
            <a:off x="323528" y="555526"/>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29" name="TextBox 28"/>
          <p:cNvSpPr txBox="1"/>
          <p:nvPr/>
        </p:nvSpPr>
        <p:spPr>
          <a:xfrm>
            <a:off x="323528" y="915566"/>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30" name="TextBox 29"/>
          <p:cNvSpPr txBox="1"/>
          <p:nvPr/>
        </p:nvSpPr>
        <p:spPr>
          <a:xfrm>
            <a:off x="323528" y="1419622"/>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31" name="TextBox 30"/>
          <p:cNvSpPr txBox="1"/>
          <p:nvPr/>
        </p:nvSpPr>
        <p:spPr>
          <a:xfrm>
            <a:off x="323528" y="1779662"/>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32" name="TextBox 31"/>
          <p:cNvSpPr txBox="1"/>
          <p:nvPr/>
        </p:nvSpPr>
        <p:spPr>
          <a:xfrm>
            <a:off x="323528" y="2101963"/>
            <a:ext cx="550151" cy="584775"/>
          </a:xfrm>
          <a:prstGeom prst="rect">
            <a:avLst/>
          </a:prstGeom>
          <a:noFill/>
        </p:spPr>
        <p:txBody>
          <a:bodyPr wrap="none" rtlCol="0">
            <a:spAutoFit/>
          </a:bodyPr>
          <a:lstStyle/>
          <a:p>
            <a:r>
              <a:rPr lang="es-AR" sz="3200" dirty="0">
                <a:sym typeface="Wingdings"/>
              </a:rPr>
              <a:t></a:t>
            </a:r>
            <a:endParaRPr lang="es-AR" sz="3200" dirty="0"/>
          </a:p>
        </p:txBody>
      </p:sp>
      <p:sp>
        <p:nvSpPr>
          <p:cNvPr id="33" name="TextBox 32"/>
          <p:cNvSpPr txBox="1"/>
          <p:nvPr/>
        </p:nvSpPr>
        <p:spPr>
          <a:xfrm>
            <a:off x="323528" y="4184954"/>
            <a:ext cx="550151" cy="584775"/>
          </a:xfrm>
          <a:prstGeom prst="rect">
            <a:avLst/>
          </a:prstGeom>
          <a:noFill/>
        </p:spPr>
        <p:txBody>
          <a:bodyPr wrap="none" rtlCol="0">
            <a:spAutoFit/>
          </a:bodyPr>
          <a:lstStyle/>
          <a:p>
            <a:r>
              <a:rPr lang="es-AR" sz="3200" dirty="0">
                <a:sym typeface="Wingdings"/>
              </a:rPr>
              <a:t></a:t>
            </a:r>
            <a:endParaRPr lang="es-AR"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150">
                                            <p:txEl>
                                              <p:pRg st="0" end="0"/>
                                            </p:txEl>
                                          </p:spTgt>
                                        </p:tgtEl>
                                        <p:attrNameLst>
                                          <p:attrName>style.visibility</p:attrName>
                                        </p:attrNameLst>
                                      </p:cBhvr>
                                      <p:to>
                                        <p:strVal val="visible"/>
                                      </p:to>
                                    </p:set>
                                    <p:animEffect transition="in" filter="fade">
                                      <p:cBhvr>
                                        <p:cTn id="7" dur="500"/>
                                        <p:tgtEl>
                                          <p:spTgt spid="262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2150">
                                            <p:txEl>
                                              <p:pRg st="1" end="1"/>
                                            </p:txEl>
                                          </p:spTgt>
                                        </p:tgtEl>
                                        <p:attrNameLst>
                                          <p:attrName>style.visibility</p:attrName>
                                        </p:attrNameLst>
                                      </p:cBhvr>
                                      <p:to>
                                        <p:strVal val="visible"/>
                                      </p:to>
                                    </p:set>
                                    <p:animEffect transition="in" filter="fade">
                                      <p:cBhvr>
                                        <p:cTn id="12" dur="500"/>
                                        <p:tgtEl>
                                          <p:spTgt spid="2621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2150">
                                            <p:txEl>
                                              <p:pRg st="2" end="2"/>
                                            </p:txEl>
                                          </p:spTgt>
                                        </p:tgtEl>
                                        <p:attrNameLst>
                                          <p:attrName>style.visibility</p:attrName>
                                        </p:attrNameLst>
                                      </p:cBhvr>
                                      <p:to>
                                        <p:strVal val="visible"/>
                                      </p:to>
                                    </p:set>
                                    <p:animEffect transition="in" filter="fade">
                                      <p:cBhvr>
                                        <p:cTn id="17" dur="500"/>
                                        <p:tgtEl>
                                          <p:spTgt spid="2621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2150">
                                            <p:txEl>
                                              <p:pRg st="3" end="3"/>
                                            </p:txEl>
                                          </p:spTgt>
                                        </p:tgtEl>
                                        <p:attrNameLst>
                                          <p:attrName>style.visibility</p:attrName>
                                        </p:attrNameLst>
                                      </p:cBhvr>
                                      <p:to>
                                        <p:strVal val="visible"/>
                                      </p:to>
                                    </p:set>
                                    <p:animEffect transition="in" filter="fade">
                                      <p:cBhvr>
                                        <p:cTn id="22" dur="500"/>
                                        <p:tgtEl>
                                          <p:spTgt spid="2621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2150">
                                            <p:txEl>
                                              <p:pRg st="4" end="4"/>
                                            </p:txEl>
                                          </p:spTgt>
                                        </p:tgtEl>
                                        <p:attrNameLst>
                                          <p:attrName>style.visibility</p:attrName>
                                        </p:attrNameLst>
                                      </p:cBhvr>
                                      <p:to>
                                        <p:strVal val="visible"/>
                                      </p:to>
                                    </p:set>
                                    <p:animEffect transition="in" filter="fade">
                                      <p:cBhvr>
                                        <p:cTn id="27" dur="500"/>
                                        <p:tgtEl>
                                          <p:spTgt spid="2621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2150">
                                            <p:txEl>
                                              <p:pRg st="5" end="5"/>
                                            </p:txEl>
                                          </p:spTgt>
                                        </p:tgtEl>
                                        <p:attrNameLst>
                                          <p:attrName>style.visibility</p:attrName>
                                        </p:attrNameLst>
                                      </p:cBhvr>
                                      <p:to>
                                        <p:strVal val="visible"/>
                                      </p:to>
                                    </p:set>
                                    <p:animEffect transition="in" filter="fade">
                                      <p:cBhvr>
                                        <p:cTn id="32" dur="500"/>
                                        <p:tgtEl>
                                          <p:spTgt spid="26215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2150">
                                            <p:txEl>
                                              <p:pRg st="6" end="6"/>
                                            </p:txEl>
                                          </p:spTgt>
                                        </p:tgtEl>
                                        <p:attrNameLst>
                                          <p:attrName>style.visibility</p:attrName>
                                        </p:attrNameLst>
                                      </p:cBhvr>
                                      <p:to>
                                        <p:strVal val="visible"/>
                                      </p:to>
                                    </p:set>
                                    <p:animEffect transition="in" filter="fade">
                                      <p:cBhvr>
                                        <p:cTn id="37" dur="500"/>
                                        <p:tgtEl>
                                          <p:spTgt spid="26215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2150">
                                            <p:txEl>
                                              <p:pRg st="7" end="7"/>
                                            </p:txEl>
                                          </p:spTgt>
                                        </p:tgtEl>
                                        <p:attrNameLst>
                                          <p:attrName>style.visibility</p:attrName>
                                        </p:attrNameLst>
                                      </p:cBhvr>
                                      <p:to>
                                        <p:strVal val="visible"/>
                                      </p:to>
                                    </p:set>
                                    <p:animEffect transition="in" filter="fade">
                                      <p:cBhvr>
                                        <p:cTn id="42" dur="500"/>
                                        <p:tgtEl>
                                          <p:spTgt spid="26215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2150">
                                            <p:txEl>
                                              <p:pRg st="8" end="8"/>
                                            </p:txEl>
                                          </p:spTgt>
                                        </p:tgtEl>
                                        <p:attrNameLst>
                                          <p:attrName>style.visibility</p:attrName>
                                        </p:attrNameLst>
                                      </p:cBhvr>
                                      <p:to>
                                        <p:strVal val="visible"/>
                                      </p:to>
                                    </p:set>
                                    <p:animEffect transition="in" filter="fade">
                                      <p:cBhvr>
                                        <p:cTn id="47" dur="500"/>
                                        <p:tgtEl>
                                          <p:spTgt spid="26215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2150">
                                            <p:txEl>
                                              <p:pRg st="9" end="9"/>
                                            </p:txEl>
                                          </p:spTgt>
                                        </p:tgtEl>
                                        <p:attrNameLst>
                                          <p:attrName>style.visibility</p:attrName>
                                        </p:attrNameLst>
                                      </p:cBhvr>
                                      <p:to>
                                        <p:strVal val="visible"/>
                                      </p:to>
                                    </p:set>
                                    <p:animEffect transition="in" filter="fade">
                                      <p:cBhvr>
                                        <p:cTn id="52" dur="500"/>
                                        <p:tgtEl>
                                          <p:spTgt spid="26215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62150">
                                            <p:txEl>
                                              <p:pRg st="10" end="10"/>
                                            </p:txEl>
                                          </p:spTgt>
                                        </p:tgtEl>
                                        <p:attrNameLst>
                                          <p:attrName>style.visibility</p:attrName>
                                        </p:attrNameLst>
                                      </p:cBhvr>
                                      <p:to>
                                        <p:strVal val="visible"/>
                                      </p:to>
                                    </p:set>
                                    <p:animEffect transition="in" filter="fade">
                                      <p:cBhvr>
                                        <p:cTn id="57" dur="500"/>
                                        <p:tgtEl>
                                          <p:spTgt spid="26215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2150">
                                            <p:txEl>
                                              <p:pRg st="11" end="11"/>
                                            </p:txEl>
                                          </p:spTgt>
                                        </p:tgtEl>
                                        <p:attrNameLst>
                                          <p:attrName>style.visibility</p:attrName>
                                        </p:attrNameLst>
                                      </p:cBhvr>
                                      <p:to>
                                        <p:strVal val="visible"/>
                                      </p:to>
                                    </p:set>
                                    <p:animEffect transition="in" filter="fade">
                                      <p:cBhvr>
                                        <p:cTn id="62" dur="500"/>
                                        <p:tgtEl>
                                          <p:spTgt spid="26215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0" grpId="0" build="p" bldLvl="5"/>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620721" y="1901603"/>
            <a:ext cx="4370462" cy="722333"/>
          </a:xfrm>
          <a:noFill/>
          <a:ln/>
        </p:spPr>
        <p:txBody>
          <a:bodyPr/>
          <a:lstStyle/>
          <a:p>
            <a:pPr algn="ctr">
              <a:spcBef>
                <a:spcPct val="80000"/>
              </a:spcBef>
              <a:buClrTx/>
            </a:pPr>
            <a:r>
              <a:rPr lang="es-AR" sz="2800" dirty="0"/>
              <a:t>FEEDBACK EFECTIVO EN EL MT</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516001" y="781633"/>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8" name="Group 7">
            <a:extLst>
              <a:ext uri="{FF2B5EF4-FFF2-40B4-BE49-F238E27FC236}">
                <a16:creationId xmlns:a16="http://schemas.microsoft.com/office/drawing/2014/main" id="{75C8993F-17AC-4699-BE91-DA0B2BC93BED}"/>
              </a:ext>
            </a:extLst>
          </p:cNvPr>
          <p:cNvGrpSpPr/>
          <p:nvPr/>
        </p:nvGrpSpPr>
        <p:grpSpPr>
          <a:xfrm>
            <a:off x="6029517" y="434893"/>
            <a:ext cx="1604963" cy="1595769"/>
            <a:chOff x="1341835" y="794147"/>
            <a:chExt cx="1604963" cy="1595769"/>
          </a:xfrm>
        </p:grpSpPr>
        <p:sp>
          <p:nvSpPr>
            <p:cNvPr id="9" name="Freeform 41">
              <a:extLst>
                <a:ext uri="{FF2B5EF4-FFF2-40B4-BE49-F238E27FC236}">
                  <a16:creationId xmlns:a16="http://schemas.microsoft.com/office/drawing/2014/main" id="{823AAD57-7009-4904-90D9-A2542A884F7A}"/>
                </a:ext>
              </a:extLst>
            </p:cNvPr>
            <p:cNvSpPr>
              <a:spLocks noChangeAspect="1"/>
            </p:cNvSpPr>
            <p:nvPr/>
          </p:nvSpPr>
          <p:spPr bwMode="auto">
            <a:xfrm>
              <a:off x="1538288" y="969169"/>
              <a:ext cx="1400175" cy="1404938"/>
            </a:xfrm>
            <a:custGeom>
              <a:avLst/>
              <a:gdLst>
                <a:gd name="T0" fmla="*/ 2147483647 w 2036"/>
                <a:gd name="T1" fmla="*/ 0 h 2039"/>
                <a:gd name="T2" fmla="*/ 2147483647 w 2036"/>
                <a:gd name="T3" fmla="*/ 2147483647 h 2039"/>
                <a:gd name="T4" fmla="*/ 2147483647 w 2036"/>
                <a:gd name="T5" fmla="*/ 2147483647 h 2039"/>
                <a:gd name="T6" fmla="*/ 2147483647 w 2036"/>
                <a:gd name="T7" fmla="*/ 2147483647 h 2039"/>
                <a:gd name="T8" fmla="*/ 2147483647 w 2036"/>
                <a:gd name="T9" fmla="*/ 2147483647 h 2039"/>
                <a:gd name="T10" fmla="*/ 2147483647 w 2036"/>
                <a:gd name="T11" fmla="*/ 2147483647 h 2039"/>
                <a:gd name="T12" fmla="*/ 2147483647 w 2036"/>
                <a:gd name="T13" fmla="*/ 2147483647 h 2039"/>
                <a:gd name="T14" fmla="*/ 2147483647 w 2036"/>
                <a:gd name="T15" fmla="*/ 2147483647 h 2039"/>
                <a:gd name="T16" fmla="*/ 2147483647 w 2036"/>
                <a:gd name="T17" fmla="*/ 2147483647 h 2039"/>
                <a:gd name="T18" fmla="*/ 2147483647 w 2036"/>
                <a:gd name="T19" fmla="*/ 2147483647 h 2039"/>
                <a:gd name="T20" fmla="*/ 2147483647 w 2036"/>
                <a:gd name="T21" fmla="*/ 2147483647 h 2039"/>
                <a:gd name="T22" fmla="*/ 2147483647 w 2036"/>
                <a:gd name="T23" fmla="*/ 2147483647 h 2039"/>
                <a:gd name="T24" fmla="*/ 2147483647 w 2036"/>
                <a:gd name="T25" fmla="*/ 2147483647 h 2039"/>
                <a:gd name="T26" fmla="*/ 2147483647 w 2036"/>
                <a:gd name="T27" fmla="*/ 2147483647 h 2039"/>
                <a:gd name="T28" fmla="*/ 0 w 2036"/>
                <a:gd name="T29" fmla="*/ 2147483647 h 2039"/>
                <a:gd name="T30" fmla="*/ 2147483647 w 2036"/>
                <a:gd name="T31" fmla="*/ 2147483647 h 2039"/>
                <a:gd name="T32" fmla="*/ 2147483647 w 2036"/>
                <a:gd name="T33" fmla="*/ 0 h 2039"/>
                <a:gd name="T34" fmla="*/ 2147483647 w 2036"/>
                <a:gd name="T35" fmla="*/ 0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6"/>
                <a:gd name="T55" fmla="*/ 0 h 2039"/>
                <a:gd name="T56" fmla="*/ 2036 w 2036"/>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6" h="2039">
                  <a:moveTo>
                    <a:pt x="2036" y="0"/>
                  </a:moveTo>
                  <a:lnTo>
                    <a:pt x="1626" y="40"/>
                  </a:lnTo>
                  <a:lnTo>
                    <a:pt x="1242" y="159"/>
                  </a:lnTo>
                  <a:lnTo>
                    <a:pt x="1065" y="247"/>
                  </a:lnTo>
                  <a:lnTo>
                    <a:pt x="895" y="348"/>
                  </a:lnTo>
                  <a:lnTo>
                    <a:pt x="740" y="466"/>
                  </a:lnTo>
                  <a:lnTo>
                    <a:pt x="665" y="530"/>
                  </a:lnTo>
                  <a:lnTo>
                    <a:pt x="595" y="599"/>
                  </a:lnTo>
                  <a:lnTo>
                    <a:pt x="527" y="669"/>
                  </a:lnTo>
                  <a:lnTo>
                    <a:pt x="464" y="741"/>
                  </a:lnTo>
                  <a:lnTo>
                    <a:pt x="346" y="899"/>
                  </a:lnTo>
                  <a:lnTo>
                    <a:pt x="243" y="1068"/>
                  </a:lnTo>
                  <a:lnTo>
                    <a:pt x="158" y="1245"/>
                  </a:lnTo>
                  <a:lnTo>
                    <a:pt x="38" y="1629"/>
                  </a:lnTo>
                  <a:lnTo>
                    <a:pt x="0" y="2039"/>
                  </a:lnTo>
                  <a:lnTo>
                    <a:pt x="2036" y="2039"/>
                  </a:lnTo>
                  <a:lnTo>
                    <a:pt x="2036" y="0"/>
                  </a:lnTo>
                  <a:close/>
                </a:path>
              </a:pathLst>
            </a:custGeom>
            <a:solidFill>
              <a:srgbClr val="FF0000">
                <a:alpha val="39999"/>
              </a:srgbClr>
            </a:solidFill>
            <a:ln w="9525">
              <a:noFill/>
              <a:round/>
              <a:headEnd/>
              <a:tailEnd/>
            </a:ln>
          </p:spPr>
          <p:txBody>
            <a:bodyPr/>
            <a:lstStyle/>
            <a:p>
              <a:endParaRPr lang="es-AR" sz="1200"/>
            </a:p>
          </p:txBody>
        </p:sp>
        <p:sp>
          <p:nvSpPr>
            <p:cNvPr id="10" name="Freeform 42">
              <a:extLst>
                <a:ext uri="{FF2B5EF4-FFF2-40B4-BE49-F238E27FC236}">
                  <a16:creationId xmlns:a16="http://schemas.microsoft.com/office/drawing/2014/main" id="{2C4AC75D-9E6A-4C8E-9DF6-28DFB99CDDDD}"/>
                </a:ext>
              </a:extLst>
            </p:cNvPr>
            <p:cNvSpPr>
              <a:spLocks noChangeAspect="1"/>
            </p:cNvSpPr>
            <p:nvPr/>
          </p:nvSpPr>
          <p:spPr bwMode="auto">
            <a:xfrm>
              <a:off x="1944292" y="1381125"/>
              <a:ext cx="992981" cy="997744"/>
            </a:xfrm>
            <a:custGeom>
              <a:avLst/>
              <a:gdLst>
                <a:gd name="T0" fmla="*/ 2147483647 w 2036"/>
                <a:gd name="T1" fmla="*/ 0 h 2039"/>
                <a:gd name="T2" fmla="*/ 2147483647 w 2036"/>
                <a:gd name="T3" fmla="*/ 2147483647 h 2039"/>
                <a:gd name="T4" fmla="*/ 2147483647 w 2036"/>
                <a:gd name="T5" fmla="*/ 2147483647 h 2039"/>
                <a:gd name="T6" fmla="*/ 2147483647 w 2036"/>
                <a:gd name="T7" fmla="*/ 2147483647 h 2039"/>
                <a:gd name="T8" fmla="*/ 2147483647 w 2036"/>
                <a:gd name="T9" fmla="*/ 2147483647 h 2039"/>
                <a:gd name="T10" fmla="*/ 2147483647 w 2036"/>
                <a:gd name="T11" fmla="*/ 2147483647 h 2039"/>
                <a:gd name="T12" fmla="*/ 2147483647 w 2036"/>
                <a:gd name="T13" fmla="*/ 2147483647 h 2039"/>
                <a:gd name="T14" fmla="*/ 2147483647 w 2036"/>
                <a:gd name="T15" fmla="*/ 2147483647 h 2039"/>
                <a:gd name="T16" fmla="*/ 2147483647 w 2036"/>
                <a:gd name="T17" fmla="*/ 2147483647 h 2039"/>
                <a:gd name="T18" fmla="*/ 2147483647 w 2036"/>
                <a:gd name="T19" fmla="*/ 2147483647 h 2039"/>
                <a:gd name="T20" fmla="*/ 2147483647 w 2036"/>
                <a:gd name="T21" fmla="*/ 2147483647 h 2039"/>
                <a:gd name="T22" fmla="*/ 2147483647 w 2036"/>
                <a:gd name="T23" fmla="*/ 2147483647 h 2039"/>
                <a:gd name="T24" fmla="*/ 2147483647 w 2036"/>
                <a:gd name="T25" fmla="*/ 2147483647 h 2039"/>
                <a:gd name="T26" fmla="*/ 2147483647 w 2036"/>
                <a:gd name="T27" fmla="*/ 2147483647 h 2039"/>
                <a:gd name="T28" fmla="*/ 0 w 2036"/>
                <a:gd name="T29" fmla="*/ 2147483647 h 2039"/>
                <a:gd name="T30" fmla="*/ 2147483647 w 2036"/>
                <a:gd name="T31" fmla="*/ 2147483647 h 2039"/>
                <a:gd name="T32" fmla="*/ 2147483647 w 2036"/>
                <a:gd name="T33" fmla="*/ 0 h 2039"/>
                <a:gd name="T34" fmla="*/ 2147483647 w 2036"/>
                <a:gd name="T35" fmla="*/ 0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6"/>
                <a:gd name="T55" fmla="*/ 0 h 2039"/>
                <a:gd name="T56" fmla="*/ 2036 w 2036"/>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6" h="2039">
                  <a:moveTo>
                    <a:pt x="2036" y="0"/>
                  </a:moveTo>
                  <a:lnTo>
                    <a:pt x="1626" y="40"/>
                  </a:lnTo>
                  <a:lnTo>
                    <a:pt x="1242" y="159"/>
                  </a:lnTo>
                  <a:lnTo>
                    <a:pt x="1065" y="247"/>
                  </a:lnTo>
                  <a:lnTo>
                    <a:pt x="895" y="348"/>
                  </a:lnTo>
                  <a:lnTo>
                    <a:pt x="740" y="466"/>
                  </a:lnTo>
                  <a:lnTo>
                    <a:pt x="665" y="530"/>
                  </a:lnTo>
                  <a:lnTo>
                    <a:pt x="595" y="599"/>
                  </a:lnTo>
                  <a:lnTo>
                    <a:pt x="527" y="669"/>
                  </a:lnTo>
                  <a:lnTo>
                    <a:pt x="464" y="741"/>
                  </a:lnTo>
                  <a:lnTo>
                    <a:pt x="346" y="899"/>
                  </a:lnTo>
                  <a:lnTo>
                    <a:pt x="243" y="1068"/>
                  </a:lnTo>
                  <a:lnTo>
                    <a:pt x="158" y="1245"/>
                  </a:lnTo>
                  <a:lnTo>
                    <a:pt x="38" y="1629"/>
                  </a:lnTo>
                  <a:lnTo>
                    <a:pt x="0" y="2039"/>
                  </a:lnTo>
                  <a:lnTo>
                    <a:pt x="2036" y="2039"/>
                  </a:lnTo>
                  <a:lnTo>
                    <a:pt x="2036" y="0"/>
                  </a:lnTo>
                  <a:close/>
                </a:path>
              </a:pathLst>
            </a:custGeom>
            <a:solidFill>
              <a:srgbClr val="FF0000">
                <a:alpha val="50195"/>
              </a:srgbClr>
            </a:solidFill>
            <a:ln w="9525">
              <a:noFill/>
              <a:round/>
              <a:headEnd/>
              <a:tailEnd/>
            </a:ln>
          </p:spPr>
          <p:txBody>
            <a:bodyPr/>
            <a:lstStyle/>
            <a:p>
              <a:endParaRPr lang="es-AR" sz="1200"/>
            </a:p>
          </p:txBody>
        </p:sp>
        <p:sp>
          <p:nvSpPr>
            <p:cNvPr id="11" name="Freeform 43">
              <a:extLst>
                <a:ext uri="{FF2B5EF4-FFF2-40B4-BE49-F238E27FC236}">
                  <a16:creationId xmlns:a16="http://schemas.microsoft.com/office/drawing/2014/main" id="{470D0C59-8CB4-4E8D-8044-8608401C1E63}"/>
                </a:ext>
              </a:extLst>
            </p:cNvPr>
            <p:cNvSpPr>
              <a:spLocks noChangeAspect="1"/>
            </p:cNvSpPr>
            <p:nvPr/>
          </p:nvSpPr>
          <p:spPr bwMode="auto">
            <a:xfrm>
              <a:off x="2369344" y="1802607"/>
              <a:ext cx="577454" cy="579835"/>
            </a:xfrm>
            <a:custGeom>
              <a:avLst/>
              <a:gdLst>
                <a:gd name="T0" fmla="*/ 2147483647 w 2036"/>
                <a:gd name="T1" fmla="*/ 0 h 2039"/>
                <a:gd name="T2" fmla="*/ 2147483647 w 2036"/>
                <a:gd name="T3" fmla="*/ 2147483647 h 2039"/>
                <a:gd name="T4" fmla="*/ 2147483647 w 2036"/>
                <a:gd name="T5" fmla="*/ 2147483647 h 2039"/>
                <a:gd name="T6" fmla="*/ 2147483647 w 2036"/>
                <a:gd name="T7" fmla="*/ 2147483647 h 2039"/>
                <a:gd name="T8" fmla="*/ 2147483647 w 2036"/>
                <a:gd name="T9" fmla="*/ 2147483647 h 2039"/>
                <a:gd name="T10" fmla="*/ 2147483647 w 2036"/>
                <a:gd name="T11" fmla="*/ 2147483647 h 2039"/>
                <a:gd name="T12" fmla="*/ 2147483647 w 2036"/>
                <a:gd name="T13" fmla="*/ 2147483647 h 2039"/>
                <a:gd name="T14" fmla="*/ 2147483647 w 2036"/>
                <a:gd name="T15" fmla="*/ 2147483647 h 2039"/>
                <a:gd name="T16" fmla="*/ 2147483647 w 2036"/>
                <a:gd name="T17" fmla="*/ 2147483647 h 2039"/>
                <a:gd name="T18" fmla="*/ 2147483647 w 2036"/>
                <a:gd name="T19" fmla="*/ 2147483647 h 2039"/>
                <a:gd name="T20" fmla="*/ 2147483647 w 2036"/>
                <a:gd name="T21" fmla="*/ 2147483647 h 2039"/>
                <a:gd name="T22" fmla="*/ 2147483647 w 2036"/>
                <a:gd name="T23" fmla="*/ 2147483647 h 2039"/>
                <a:gd name="T24" fmla="*/ 2147483647 w 2036"/>
                <a:gd name="T25" fmla="*/ 2147483647 h 2039"/>
                <a:gd name="T26" fmla="*/ 2147483647 w 2036"/>
                <a:gd name="T27" fmla="*/ 2147483647 h 2039"/>
                <a:gd name="T28" fmla="*/ 0 w 2036"/>
                <a:gd name="T29" fmla="*/ 2147483647 h 2039"/>
                <a:gd name="T30" fmla="*/ 2147483647 w 2036"/>
                <a:gd name="T31" fmla="*/ 2147483647 h 2039"/>
                <a:gd name="T32" fmla="*/ 2147483647 w 2036"/>
                <a:gd name="T33" fmla="*/ 0 h 2039"/>
                <a:gd name="T34" fmla="*/ 2147483647 w 2036"/>
                <a:gd name="T35" fmla="*/ 0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6"/>
                <a:gd name="T55" fmla="*/ 0 h 2039"/>
                <a:gd name="T56" fmla="*/ 2036 w 2036"/>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6" h="2039">
                  <a:moveTo>
                    <a:pt x="2036" y="0"/>
                  </a:moveTo>
                  <a:lnTo>
                    <a:pt x="1626" y="40"/>
                  </a:lnTo>
                  <a:lnTo>
                    <a:pt x="1242" y="159"/>
                  </a:lnTo>
                  <a:lnTo>
                    <a:pt x="1065" y="247"/>
                  </a:lnTo>
                  <a:lnTo>
                    <a:pt x="895" y="348"/>
                  </a:lnTo>
                  <a:lnTo>
                    <a:pt x="740" y="466"/>
                  </a:lnTo>
                  <a:lnTo>
                    <a:pt x="665" y="530"/>
                  </a:lnTo>
                  <a:lnTo>
                    <a:pt x="595" y="599"/>
                  </a:lnTo>
                  <a:lnTo>
                    <a:pt x="527" y="669"/>
                  </a:lnTo>
                  <a:lnTo>
                    <a:pt x="464" y="741"/>
                  </a:lnTo>
                  <a:lnTo>
                    <a:pt x="346" y="899"/>
                  </a:lnTo>
                  <a:lnTo>
                    <a:pt x="243" y="1068"/>
                  </a:lnTo>
                  <a:lnTo>
                    <a:pt x="158" y="1245"/>
                  </a:lnTo>
                  <a:lnTo>
                    <a:pt x="38" y="1629"/>
                  </a:lnTo>
                  <a:lnTo>
                    <a:pt x="0" y="2039"/>
                  </a:lnTo>
                  <a:lnTo>
                    <a:pt x="2036" y="2039"/>
                  </a:lnTo>
                  <a:lnTo>
                    <a:pt x="2036" y="0"/>
                  </a:lnTo>
                  <a:close/>
                </a:path>
              </a:pathLst>
            </a:custGeom>
            <a:solidFill>
              <a:srgbClr val="990033">
                <a:alpha val="70195"/>
              </a:srgbClr>
            </a:solidFill>
            <a:ln w="9525">
              <a:noFill/>
              <a:round/>
              <a:headEnd/>
              <a:tailEnd/>
            </a:ln>
          </p:spPr>
          <p:txBody>
            <a:bodyPr/>
            <a:lstStyle/>
            <a:p>
              <a:endParaRPr lang="es-AR" sz="1200"/>
            </a:p>
          </p:txBody>
        </p:sp>
        <p:sp>
          <p:nvSpPr>
            <p:cNvPr id="12" name="Text Box 44">
              <a:extLst>
                <a:ext uri="{FF2B5EF4-FFF2-40B4-BE49-F238E27FC236}">
                  <a16:creationId xmlns:a16="http://schemas.microsoft.com/office/drawing/2014/main" id="{B93173E6-03AA-4AD9-BB19-EA68AD4C573F}"/>
                </a:ext>
              </a:extLst>
            </p:cNvPr>
            <p:cNvSpPr txBox="1">
              <a:spLocks noChangeAspect="1" noChangeArrowheads="1"/>
            </p:cNvSpPr>
            <p:nvPr/>
          </p:nvSpPr>
          <p:spPr bwMode="auto">
            <a:xfrm rot="-2908839">
              <a:off x="2358298" y="1973189"/>
              <a:ext cx="625740" cy="207713"/>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900">
                  <a:solidFill>
                    <a:srgbClr val="FFFFFF"/>
                  </a:solidFill>
                </a:rPr>
                <a:t>Egoísmo</a:t>
              </a:r>
            </a:p>
          </p:txBody>
        </p:sp>
        <p:sp>
          <p:nvSpPr>
            <p:cNvPr id="13" name="Text Box 45">
              <a:extLst>
                <a:ext uri="{FF2B5EF4-FFF2-40B4-BE49-F238E27FC236}">
                  <a16:creationId xmlns:a16="http://schemas.microsoft.com/office/drawing/2014/main" id="{B9C40EBB-D8E7-4BCA-AA17-4AE446175A16}"/>
                </a:ext>
              </a:extLst>
            </p:cNvPr>
            <p:cNvSpPr txBox="1">
              <a:spLocks noChangeAspect="1" noChangeArrowheads="1"/>
            </p:cNvSpPr>
            <p:nvPr/>
          </p:nvSpPr>
          <p:spPr bwMode="auto">
            <a:xfrm rot="-2908839">
              <a:off x="2041040" y="1689225"/>
              <a:ext cx="657800" cy="207713"/>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900">
                  <a:solidFill>
                    <a:srgbClr val="002960"/>
                  </a:solidFill>
                </a:rPr>
                <a:t>Respecto</a:t>
              </a:r>
            </a:p>
          </p:txBody>
        </p:sp>
        <p:sp>
          <p:nvSpPr>
            <p:cNvPr id="14" name="Text Box 46">
              <a:extLst>
                <a:ext uri="{FF2B5EF4-FFF2-40B4-BE49-F238E27FC236}">
                  <a16:creationId xmlns:a16="http://schemas.microsoft.com/office/drawing/2014/main" id="{BCFE0512-4685-4B51-9D25-A0603D344338}"/>
                </a:ext>
              </a:extLst>
            </p:cNvPr>
            <p:cNvSpPr txBox="1">
              <a:spLocks noChangeAspect="1" noChangeArrowheads="1"/>
            </p:cNvSpPr>
            <p:nvPr/>
          </p:nvSpPr>
          <p:spPr bwMode="auto">
            <a:xfrm rot="-2908839">
              <a:off x="1694834" y="1401094"/>
              <a:ext cx="766804" cy="207713"/>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900">
                  <a:solidFill>
                    <a:srgbClr val="002960"/>
                  </a:solidFill>
                </a:rPr>
                <a:t>Solidaridad</a:t>
              </a:r>
            </a:p>
          </p:txBody>
        </p:sp>
        <p:sp>
          <p:nvSpPr>
            <p:cNvPr id="15" name="Line 47">
              <a:extLst>
                <a:ext uri="{FF2B5EF4-FFF2-40B4-BE49-F238E27FC236}">
                  <a16:creationId xmlns:a16="http://schemas.microsoft.com/office/drawing/2014/main" id="{095B290E-936D-4DD0-BFE4-88D37B051B74}"/>
                </a:ext>
              </a:extLst>
            </p:cNvPr>
            <p:cNvSpPr>
              <a:spLocks noChangeAspect="1" noChangeShapeType="1"/>
            </p:cNvSpPr>
            <p:nvPr/>
          </p:nvSpPr>
          <p:spPr bwMode="auto">
            <a:xfrm>
              <a:off x="1341835" y="2374106"/>
              <a:ext cx="1596628" cy="0"/>
            </a:xfrm>
            <a:prstGeom prst="line">
              <a:avLst/>
            </a:prstGeom>
            <a:noFill/>
            <a:ln w="38100">
              <a:solidFill>
                <a:srgbClr val="002960"/>
              </a:solidFill>
              <a:round/>
              <a:headEnd type="triangle" w="med" len="med"/>
              <a:tailEnd/>
            </a:ln>
          </p:spPr>
          <p:txBody>
            <a:bodyPr/>
            <a:lstStyle/>
            <a:p>
              <a:endParaRPr lang="es-AR" sz="1200"/>
            </a:p>
          </p:txBody>
        </p:sp>
        <p:sp>
          <p:nvSpPr>
            <p:cNvPr id="16" name="Line 48">
              <a:extLst>
                <a:ext uri="{FF2B5EF4-FFF2-40B4-BE49-F238E27FC236}">
                  <a16:creationId xmlns:a16="http://schemas.microsoft.com/office/drawing/2014/main" id="{A7452448-DBCA-48C2-8443-369B22A5015B}"/>
                </a:ext>
              </a:extLst>
            </p:cNvPr>
            <p:cNvSpPr>
              <a:spLocks noChangeAspect="1" noChangeShapeType="1"/>
            </p:cNvSpPr>
            <p:nvPr/>
          </p:nvSpPr>
          <p:spPr bwMode="auto">
            <a:xfrm>
              <a:off x="2936081" y="794147"/>
              <a:ext cx="0" cy="1581150"/>
            </a:xfrm>
            <a:prstGeom prst="line">
              <a:avLst/>
            </a:prstGeom>
            <a:noFill/>
            <a:ln w="38100">
              <a:solidFill>
                <a:srgbClr val="002960"/>
              </a:solidFill>
              <a:round/>
              <a:headEnd type="triangle" w="med" len="med"/>
              <a:tailEnd/>
            </a:ln>
          </p:spPr>
          <p:txBody>
            <a:bodyPr/>
            <a:lstStyle/>
            <a:p>
              <a:endParaRPr lang="es-AR" sz="1200"/>
            </a:p>
          </p:txBody>
        </p:sp>
        <p:sp>
          <p:nvSpPr>
            <p:cNvPr id="17" name="Text Box 49">
              <a:extLst>
                <a:ext uri="{FF2B5EF4-FFF2-40B4-BE49-F238E27FC236}">
                  <a16:creationId xmlns:a16="http://schemas.microsoft.com/office/drawing/2014/main" id="{E619B51A-40D5-4656-9B69-832E9EF0CBCA}"/>
                </a:ext>
              </a:extLst>
            </p:cNvPr>
            <p:cNvSpPr txBox="1">
              <a:spLocks noChangeArrowheads="1"/>
            </p:cNvSpPr>
            <p:nvPr/>
          </p:nvSpPr>
          <p:spPr bwMode="auto">
            <a:xfrm rot="-2908839">
              <a:off x="1244140" y="1200839"/>
              <a:ext cx="1021682" cy="230796"/>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1050" dirty="0">
                  <a:solidFill>
                    <a:schemeClr val="folHlink"/>
                  </a:solidFill>
                </a:rPr>
                <a:t>RELACIONES</a:t>
              </a:r>
            </a:p>
          </p:txBody>
        </p:sp>
      </p:grpSp>
    </p:spTree>
    <p:extLst>
      <p:ext uri="{BB962C8B-B14F-4D97-AF65-F5344CB8AC3E}">
        <p14:creationId xmlns:p14="http://schemas.microsoft.com/office/powerpoint/2010/main" val="107285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Slide Number Placeholder 2">
            <a:extLst>
              <a:ext uri="{FF2B5EF4-FFF2-40B4-BE49-F238E27FC236}">
                <a16:creationId xmlns:a16="http://schemas.microsoft.com/office/drawing/2014/main" id="{07675196-29C5-41FE-A650-38C5B1281A52}"/>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557213" indent="-214313">
              <a:defRPr>
                <a:solidFill>
                  <a:schemeClr val="tx1"/>
                </a:solidFill>
                <a:latin typeface="Calibri" panose="020F0502020204030204" pitchFamily="34" charset="0"/>
                <a:ea typeface="ＭＳ Ｐゴシック" panose="020B0600070205080204" pitchFamily="34" charset="-128"/>
              </a:defRPr>
            </a:lvl2pPr>
            <a:lvl3pPr marL="857250" indent="-171450">
              <a:defRPr>
                <a:solidFill>
                  <a:schemeClr val="tx1"/>
                </a:solidFill>
                <a:latin typeface="Calibri" panose="020F0502020204030204" pitchFamily="34" charset="0"/>
                <a:ea typeface="ＭＳ Ｐゴシック" panose="020B0600070205080204" pitchFamily="34" charset="-128"/>
              </a:defRPr>
            </a:lvl3pPr>
            <a:lvl4pPr marL="1200150" indent="-171450">
              <a:defRPr>
                <a:solidFill>
                  <a:schemeClr val="tx1"/>
                </a:solidFill>
                <a:latin typeface="Calibri" panose="020F0502020204030204" pitchFamily="34" charset="0"/>
                <a:ea typeface="ＭＳ Ｐゴシック" panose="020B0600070205080204" pitchFamily="34" charset="-128"/>
              </a:defRPr>
            </a:lvl4pPr>
            <a:lvl5pPr marL="1543050" indent="-171450">
              <a:defRPr>
                <a:solidFill>
                  <a:schemeClr val="tx1"/>
                </a:solidFill>
                <a:latin typeface="Calibri" panose="020F0502020204030204" pitchFamily="34" charset="0"/>
                <a:ea typeface="ＭＳ Ｐゴシック" panose="020B0600070205080204" pitchFamily="34" charset="-128"/>
              </a:defRPr>
            </a:lvl5pPr>
            <a:lvl6pPr marL="1885950" indent="-17145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228850" indent="-17145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2571750" indent="-17145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2914650" indent="-17145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en-US" altLang="en-US" sz="1000" dirty="0">
                <a:solidFill>
                  <a:srgbClr val="FBB03F"/>
                </a:solidFill>
                <a:latin typeface="Arial" panose="020B0604020202020204" pitchFamily="34" charset="0"/>
              </a:rPr>
              <a:t>| </a:t>
            </a:r>
            <a:fld id="{06ED7BF7-D37D-41C1-A34C-F8E2ACCD07E4}" type="slidenum">
              <a:rPr lang="en-US" altLang="en-US" sz="1000" smtClean="0">
                <a:solidFill>
                  <a:srgbClr val="B2B2B2"/>
                </a:solidFill>
                <a:latin typeface="Arial" panose="020B0604020202020204" pitchFamily="34" charset="0"/>
              </a:rPr>
              <a:pPr/>
              <a:t>103</a:t>
            </a:fld>
            <a:endParaRPr lang="en-US" altLang="en-US" sz="1000" dirty="0">
              <a:solidFill>
                <a:srgbClr val="B2B2B2"/>
              </a:solidFill>
              <a:latin typeface="Arial" panose="020B0604020202020204" pitchFamily="34" charset="0"/>
            </a:endParaRPr>
          </a:p>
        </p:txBody>
      </p:sp>
      <p:sp>
        <p:nvSpPr>
          <p:cNvPr id="4" name="Rectangle 3">
            <a:extLst>
              <a:ext uri="{FF2B5EF4-FFF2-40B4-BE49-F238E27FC236}">
                <a16:creationId xmlns:a16="http://schemas.microsoft.com/office/drawing/2014/main" id="{3EE42A32-E45F-4772-97B2-7E4EF05F0351}"/>
              </a:ext>
            </a:extLst>
          </p:cNvPr>
          <p:cNvSpPr txBox="1">
            <a:spLocks noChangeArrowheads="1"/>
          </p:cNvSpPr>
          <p:nvPr/>
        </p:nvSpPr>
        <p:spPr bwMode="auto">
          <a:xfrm>
            <a:off x="611561" y="887994"/>
            <a:ext cx="8075598" cy="1539740"/>
          </a:xfrm>
          <a:prstGeom prst="rect">
            <a:avLst/>
          </a:prstGeom>
          <a:solidFill>
            <a:schemeClr val="tx1">
              <a:lumMod val="10000"/>
              <a:lumOff val="90000"/>
            </a:schemeClr>
          </a:solidFill>
        </p:spPr>
        <p:txBody>
          <a:bodyPr wrap="square" lIns="69957" tIns="69957" rIns="69957" bIns="69957">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defTabSz="671513">
              <a:buNone/>
              <a:defRPr/>
            </a:pPr>
            <a:r>
              <a:rPr lang="es-AR" altLang="en-US" sz="1575" dirty="0"/>
              <a:t>Al diálogo entre 2 (o más) personas </a:t>
            </a:r>
          </a:p>
          <a:p>
            <a:pPr marL="0" indent="0" algn="ctr" defTabSz="671513">
              <a:buNone/>
              <a:defRPr/>
            </a:pPr>
            <a:r>
              <a:rPr lang="es-AR" altLang="en-US" sz="1575" dirty="0"/>
              <a:t>en el que al menos uno de quienes conversan expresa a la otra parte su opinión, </a:t>
            </a:r>
          </a:p>
          <a:p>
            <a:pPr marL="0" indent="0" algn="ctr" defTabSz="671513">
              <a:buNone/>
              <a:defRPr/>
            </a:pPr>
            <a:r>
              <a:rPr lang="es-AR" altLang="en-US" sz="1575" dirty="0"/>
              <a:t>fundada en </a:t>
            </a:r>
            <a:r>
              <a:rPr lang="es-AR" altLang="en-US" sz="1575" u="sng" dirty="0"/>
              <a:t>hechos</a:t>
            </a:r>
            <a:r>
              <a:rPr lang="es-AR" altLang="en-US" sz="1575" dirty="0"/>
              <a:t> ciertos, </a:t>
            </a:r>
            <a:r>
              <a:rPr lang="es-AR" altLang="en-US" sz="1575" u="sng" dirty="0"/>
              <a:t>estándares</a:t>
            </a:r>
            <a:r>
              <a:rPr lang="es-AR" altLang="en-US" sz="1575" dirty="0"/>
              <a:t> explícitos y </a:t>
            </a:r>
            <a:r>
              <a:rPr lang="es-AR" altLang="en-US" sz="1575" u="sng" dirty="0"/>
              <a:t>objetivos compartidos </a:t>
            </a:r>
            <a:r>
              <a:rPr lang="es-AR" altLang="en-US" sz="1575" dirty="0"/>
              <a:t>de efectividad colectiva, </a:t>
            </a:r>
          </a:p>
          <a:p>
            <a:pPr marL="0" indent="0" algn="ctr" defTabSz="671513">
              <a:buNone/>
              <a:defRPr/>
            </a:pPr>
            <a:r>
              <a:rPr lang="es-AR" altLang="en-US" sz="1575" dirty="0"/>
              <a:t>acerca de los comportamientos y/o resultados de la otra parte. </a:t>
            </a:r>
          </a:p>
        </p:txBody>
      </p:sp>
      <p:sp>
        <p:nvSpPr>
          <p:cNvPr id="5" name="TextBox 4">
            <a:extLst>
              <a:ext uri="{FF2B5EF4-FFF2-40B4-BE49-F238E27FC236}">
                <a16:creationId xmlns:a16="http://schemas.microsoft.com/office/drawing/2014/main" id="{768F67FE-47B0-4EE1-B522-0CD94D55BA6E}"/>
              </a:ext>
            </a:extLst>
          </p:cNvPr>
          <p:cNvSpPr txBox="1"/>
          <p:nvPr/>
        </p:nvSpPr>
        <p:spPr>
          <a:xfrm>
            <a:off x="611561" y="2599135"/>
            <a:ext cx="8075597" cy="2221121"/>
          </a:xfrm>
          <a:prstGeom prst="rect">
            <a:avLst/>
          </a:prstGeom>
          <a:noFill/>
        </p:spPr>
        <p:txBody>
          <a:bodyPr wrap="square">
            <a:spAutoFit/>
          </a:bodyPr>
          <a:lstStyle/>
          <a:p>
            <a:pPr algn="ctr">
              <a:spcBef>
                <a:spcPts val="450"/>
              </a:spcBef>
              <a:spcAft>
                <a:spcPts val="450"/>
              </a:spcAft>
              <a:defRPr/>
            </a:pPr>
            <a:r>
              <a:rPr lang="es-AR" sz="1500" dirty="0"/>
              <a:t>¡ATENCIÓN!</a:t>
            </a:r>
          </a:p>
          <a:p>
            <a:pPr marL="342900" indent="-342900">
              <a:spcBef>
                <a:spcPts val="450"/>
              </a:spcBef>
              <a:spcAft>
                <a:spcPts val="450"/>
              </a:spcAft>
              <a:buFont typeface="Arial" panose="020B0604020202020204" pitchFamily="34" charset="0"/>
              <a:buChar char="•"/>
              <a:defRPr/>
            </a:pPr>
            <a:r>
              <a:rPr lang="es-AR" sz="1500" dirty="0"/>
              <a:t>No toda conversación de </a:t>
            </a:r>
            <a:r>
              <a:rPr lang="es-AR" sz="1500" dirty="0" err="1"/>
              <a:t>feedback</a:t>
            </a:r>
            <a:r>
              <a:rPr lang="es-AR" sz="1500" dirty="0"/>
              <a:t> resulta efectiva</a:t>
            </a:r>
          </a:p>
          <a:p>
            <a:pPr marL="342900" indent="-342900">
              <a:spcBef>
                <a:spcPts val="450"/>
              </a:spcBef>
              <a:spcAft>
                <a:spcPts val="450"/>
              </a:spcAft>
              <a:buFont typeface="Arial" panose="020B0604020202020204" pitchFamily="34" charset="0"/>
              <a:buChar char="•"/>
              <a:defRPr/>
            </a:pPr>
            <a:r>
              <a:rPr lang="es-AR" sz="1500" dirty="0"/>
              <a:t>Una conversación de </a:t>
            </a:r>
            <a:r>
              <a:rPr lang="es-AR" sz="1500" dirty="0" err="1"/>
              <a:t>feedback</a:t>
            </a:r>
            <a:r>
              <a:rPr lang="es-AR" sz="1500" dirty="0"/>
              <a:t> es efectiva cuando alienta o facilita el aprendizaje mutuo. </a:t>
            </a:r>
          </a:p>
          <a:p>
            <a:pPr marL="342900" indent="-342900">
              <a:spcBef>
                <a:spcPts val="450"/>
              </a:spcBef>
              <a:spcAft>
                <a:spcPts val="450"/>
              </a:spcAft>
              <a:buFont typeface="Arial" panose="020B0604020202020204" pitchFamily="34" charset="0"/>
              <a:buChar char="•"/>
              <a:defRPr/>
            </a:pPr>
            <a:r>
              <a:rPr lang="es-AR" sz="1500" dirty="0"/>
              <a:t>El </a:t>
            </a:r>
            <a:r>
              <a:rPr lang="es-AR" sz="1500" dirty="0" err="1"/>
              <a:t>feedback</a:t>
            </a:r>
            <a:r>
              <a:rPr lang="es-AR" sz="1500" dirty="0"/>
              <a:t> bidireccional (dar + pedir + recibir) ayuda al aprendizaje mutuo.</a:t>
            </a:r>
          </a:p>
          <a:p>
            <a:pPr marL="342900" indent="-342900">
              <a:spcBef>
                <a:spcPts val="450"/>
              </a:spcBef>
              <a:spcAft>
                <a:spcPts val="450"/>
              </a:spcAft>
              <a:buFont typeface="Arial" panose="020B0604020202020204" pitchFamily="34" charset="0"/>
              <a:buChar char="•"/>
              <a:defRPr/>
            </a:pPr>
            <a:r>
              <a:rPr lang="es-AR" sz="1500" dirty="0"/>
              <a:t>El aprendizaje mutuo se manifiesta en que los comportamientos y/o los resultados cambian producto del </a:t>
            </a:r>
            <a:r>
              <a:rPr lang="es-AR" sz="1500" dirty="0" err="1"/>
              <a:t>feedback</a:t>
            </a:r>
            <a:r>
              <a:rPr lang="es-AR" sz="1500" dirty="0"/>
              <a:t> entregado/recibido.</a:t>
            </a:r>
            <a:endParaRPr lang="en-US" sz="1500" dirty="0"/>
          </a:p>
        </p:txBody>
      </p:sp>
      <p:sp>
        <p:nvSpPr>
          <p:cNvPr id="7" name="Shape 262">
            <a:extLst>
              <a:ext uri="{FF2B5EF4-FFF2-40B4-BE49-F238E27FC236}">
                <a16:creationId xmlns:a16="http://schemas.microsoft.com/office/drawing/2014/main" id="{1FC8E6F4-585D-4D17-96C7-B1B4AF61F024}"/>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39266" name="Title 1">
            <a:extLst>
              <a:ext uri="{FF2B5EF4-FFF2-40B4-BE49-F238E27FC236}">
                <a16:creationId xmlns:a16="http://schemas.microsoft.com/office/drawing/2014/main" id="{31636B22-5125-48EB-AEB2-3D5C3100122F}"/>
              </a:ext>
            </a:extLst>
          </p:cNvPr>
          <p:cNvSpPr>
            <a:spLocks noGrp="1" noChangeArrowheads="1"/>
          </p:cNvSpPr>
          <p:nvPr>
            <p:ph type="title"/>
          </p:nvPr>
        </p:nvSpPr>
        <p:spPr bwMode="auto">
          <a:xfrm>
            <a:off x="323533" y="91753"/>
            <a:ext cx="7715568" cy="5357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 qué llamamos conversación de </a:t>
            </a:r>
            <a:r>
              <a:rPr lang="es-AR" altLang="en-US" sz="2400" dirty="0" err="1">
                <a:latin typeface="Arial" panose="020B0604020202020204" pitchFamily="34" charset="0"/>
                <a:cs typeface="Arial" panose="020B0604020202020204" pitchFamily="34" charset="0"/>
              </a:rPr>
              <a:t>feedback</a:t>
            </a:r>
            <a:r>
              <a:rPr lang="es-AR" altLang="en-US" sz="2400" dirty="0">
                <a:latin typeface="Arial" panose="020B0604020202020204" pitchFamily="34" charset="0"/>
                <a:cs typeface="Arial" panose="020B0604020202020204" pitchFamily="34" charset="0"/>
              </a:rPr>
              <a:t>?</a:t>
            </a:r>
            <a:endParaRPr lang="en-US"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6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fade">
                                      <p:cBhvr>
                                        <p:cTn id="42" dur="500"/>
                                        <p:tgtEl>
                                          <p:spTgt spid="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fade">
                                      <p:cBhvr>
                                        <p:cTn id="47" dur="500"/>
                                        <p:tgtEl>
                                          <p:spTgt spid="5">
                                            <p:txEl>
                                              <p:pRg st="3" end="3"/>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fade">
                                      <p:cBhvr>
                                        <p:cTn id="5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bldLvl="5"/>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3">
            <a:extLst>
              <a:ext uri="{FF2B5EF4-FFF2-40B4-BE49-F238E27FC236}">
                <a16:creationId xmlns:a16="http://schemas.microsoft.com/office/drawing/2014/main" id="{05BAE7F9-9367-4FD3-AE39-97A7AC2FC560}"/>
              </a:ext>
            </a:extLst>
          </p:cNvPr>
          <p:cNvSpPr>
            <a:spLocks noGrp="1" noChangeArrowheads="1"/>
          </p:cNvSpPr>
          <p:nvPr>
            <p:ph type="body" idx="4294967295"/>
          </p:nvPr>
        </p:nvSpPr>
        <p:spPr bwMode="auto">
          <a:xfrm>
            <a:off x="179512" y="960112"/>
            <a:ext cx="8725160" cy="3875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p>
            <a:pPr marL="0" indent="0" defTabSz="671513">
              <a:buNone/>
            </a:pPr>
            <a:r>
              <a:rPr lang="es-AR" altLang="en-US" sz="1600" dirty="0"/>
              <a:t>En pequeños grupos, intercambien reflexiones en base a las siguientes consignas: </a:t>
            </a:r>
          </a:p>
        </p:txBody>
      </p:sp>
      <p:sp>
        <p:nvSpPr>
          <p:cNvPr id="140292" name="Line 6">
            <a:extLst>
              <a:ext uri="{FF2B5EF4-FFF2-40B4-BE49-F238E27FC236}">
                <a16:creationId xmlns:a16="http://schemas.microsoft.com/office/drawing/2014/main" id="{1BE42B89-E1B0-4EF4-B5C6-B45D92C1172D}"/>
              </a:ext>
            </a:extLst>
          </p:cNvPr>
          <p:cNvSpPr>
            <a:spLocks noChangeShapeType="1"/>
          </p:cNvSpPr>
          <p:nvPr/>
        </p:nvSpPr>
        <p:spPr bwMode="auto">
          <a:xfrm>
            <a:off x="1323975" y="3277791"/>
            <a:ext cx="5586413" cy="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lIns="34290" rIns="34290">
            <a:spAutoFit/>
          </a:bodyPr>
          <a:lstStyle/>
          <a:p>
            <a:endParaRPr lang="en-US" sz="1200"/>
          </a:p>
        </p:txBody>
      </p:sp>
      <p:sp>
        <p:nvSpPr>
          <p:cNvPr id="1268743" name="Rectangle 7">
            <a:extLst>
              <a:ext uri="{FF2B5EF4-FFF2-40B4-BE49-F238E27FC236}">
                <a16:creationId xmlns:a16="http://schemas.microsoft.com/office/drawing/2014/main" id="{A50C67F4-A25B-4555-8117-9AAE5EC6AD08}"/>
              </a:ext>
            </a:extLst>
          </p:cNvPr>
          <p:cNvSpPr>
            <a:spLocks noChangeArrowheads="1"/>
          </p:cNvSpPr>
          <p:nvPr/>
        </p:nvSpPr>
        <p:spPr bwMode="auto">
          <a:xfrm>
            <a:off x="395536" y="1491630"/>
            <a:ext cx="8352928" cy="3049799"/>
          </a:xfrm>
          <a:prstGeom prst="rect">
            <a:avLst/>
          </a:prstGeom>
          <a:solidFill>
            <a:schemeClr val="tx1">
              <a:lumMod val="10000"/>
              <a:lumOff val="90000"/>
            </a:schemeClr>
          </a:solidFill>
          <a:ln w="9525">
            <a:noFill/>
            <a:miter lim="800000"/>
            <a:headEnd/>
            <a:tailEnd/>
          </a:ln>
        </p:spPr>
        <p:txBody>
          <a:bodyPr wrap="square" lIns="69972" tIns="69972" rIns="69972" bIns="69972">
            <a:spAutoFit/>
          </a:bodyPr>
          <a:lstStyle/>
          <a:p>
            <a:pPr defTabSz="684610">
              <a:buClr>
                <a:schemeClr val="accent2"/>
              </a:buClr>
              <a:defRPr/>
            </a:pPr>
            <a:r>
              <a:rPr lang="es-AR" sz="1400" u="sng" dirty="0"/>
              <a:t>GRUPOS “A”</a:t>
            </a:r>
          </a:p>
          <a:p>
            <a:pPr marL="261938" indent="-261938" defTabSz="684610">
              <a:buClr>
                <a:schemeClr val="accent2"/>
              </a:buClr>
              <a:buFont typeface="Arial" pitchFamily="34" charset="0"/>
              <a:buChar char="•"/>
              <a:defRPr/>
            </a:pPr>
            <a:r>
              <a:rPr lang="es-AR" sz="1400" dirty="0"/>
              <a:t>Piensen individualmente en situaciones en las que les habría gustado lograr cambios en el desempeño (comportamiento y/o resultados) de otra persona (no necesaria ni exclusivamente un reporte directo), a pesar de lo cual no encararon una conversación para DAR ese </a:t>
            </a:r>
            <a:r>
              <a:rPr lang="es-AR" sz="1400" dirty="0" err="1"/>
              <a:t>feedback</a:t>
            </a:r>
            <a:r>
              <a:rPr lang="es-AR" sz="1400" dirty="0"/>
              <a:t>. </a:t>
            </a:r>
          </a:p>
          <a:p>
            <a:pPr marL="604838" lvl="1" indent="-261938" defTabSz="684610">
              <a:buClr>
                <a:schemeClr val="accent2"/>
              </a:buClr>
              <a:buFont typeface="Arial" pitchFamily="34" charset="0"/>
              <a:buChar char="•"/>
              <a:defRPr/>
            </a:pPr>
            <a:r>
              <a:rPr lang="es-AR" sz="1400" dirty="0"/>
              <a:t>¿Qué les impidió dar ese </a:t>
            </a:r>
            <a:r>
              <a:rPr lang="es-AR" sz="1400" dirty="0" err="1"/>
              <a:t>feedback</a:t>
            </a:r>
            <a:r>
              <a:rPr lang="es-AR" sz="1400" dirty="0"/>
              <a:t>? ¿Qué les resultaba más difícil de encarar una conversación así?</a:t>
            </a:r>
          </a:p>
          <a:p>
            <a:pPr marL="604838" lvl="1" indent="-261938" defTabSz="684610">
              <a:buClr>
                <a:schemeClr val="accent2"/>
              </a:buClr>
              <a:buFont typeface="Arial" pitchFamily="34" charset="0"/>
              <a:buChar char="•"/>
              <a:defRPr/>
            </a:pPr>
            <a:r>
              <a:rPr lang="es-AR" sz="1400" dirty="0"/>
              <a:t>¿Cuáles fueron las consecuencias de </a:t>
            </a:r>
            <a:r>
              <a:rPr lang="es-AR" sz="1400" u="sng" dirty="0"/>
              <a:t>no</a:t>
            </a:r>
            <a:r>
              <a:rPr lang="es-AR" sz="1400" dirty="0"/>
              <a:t> tener esa conversación?</a:t>
            </a:r>
          </a:p>
          <a:p>
            <a:pPr marL="604838" lvl="1" indent="-261938" defTabSz="684610">
              <a:buClr>
                <a:schemeClr val="accent2"/>
              </a:buClr>
              <a:buFont typeface="Arial" pitchFamily="34" charset="0"/>
              <a:buChar char="•"/>
              <a:defRPr/>
            </a:pPr>
            <a:r>
              <a:rPr lang="es-AR" sz="1400" dirty="0"/>
              <a:t>¿Cuáles habrían sido las consecuencias de tener esa conversación?</a:t>
            </a:r>
          </a:p>
          <a:p>
            <a:pPr marL="604838" lvl="1" indent="-261938" defTabSz="684610">
              <a:buClr>
                <a:schemeClr val="accent2"/>
              </a:buClr>
              <a:buFont typeface="Arial" pitchFamily="34" charset="0"/>
              <a:buChar char="•"/>
              <a:defRPr/>
            </a:pPr>
            <a:r>
              <a:rPr lang="es-AR" sz="1400" dirty="0"/>
              <a:t>¿Qué necesitan aprender para sentir que pueden DAR </a:t>
            </a:r>
            <a:r>
              <a:rPr lang="es-AR" sz="1400" dirty="0" err="1"/>
              <a:t>feedback</a:t>
            </a:r>
            <a:r>
              <a:rPr lang="es-AR" sz="1400" dirty="0"/>
              <a:t> y que éste tenga altas probabilidades de funcionar?</a:t>
            </a:r>
          </a:p>
        </p:txBody>
      </p:sp>
      <p:sp>
        <p:nvSpPr>
          <p:cNvPr id="9" name="Slide Number Placeholder 3">
            <a:extLst>
              <a:ext uri="{FF2B5EF4-FFF2-40B4-BE49-F238E27FC236}">
                <a16:creationId xmlns:a16="http://schemas.microsoft.com/office/drawing/2014/main" id="{5D586238-5434-40E9-A02A-B257DA8D40BF}"/>
              </a:ext>
            </a:extLst>
          </p:cNvPr>
          <p:cNvSpPr txBox="1">
            <a:spLocks/>
          </p:cNvSpPr>
          <p:nvPr/>
        </p:nvSpPr>
        <p:spPr bwMode="auto">
          <a:xfrm>
            <a:off x="7536512" y="4968777"/>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1820C168-F809-4609-8384-4235077AC3DF}" type="slidenum">
              <a:rPr lang="en-US" sz="1000">
                <a:solidFill>
                  <a:srgbClr val="B2B2B2"/>
                </a:solidFill>
                <a:latin typeface="+mn-lt"/>
                <a:sym typeface="Trebuchet MS" pitchFamily="34" charset="0"/>
              </a:rPr>
              <a:pPr algn="r" defTabSz="685800" eaLnBrk="1" hangingPunct="1">
                <a:defRPr/>
              </a:pPr>
              <a:t>104</a:t>
            </a:fld>
            <a:endParaRPr lang="en-US" sz="1000" dirty="0">
              <a:solidFill>
                <a:srgbClr val="B2B2B2"/>
              </a:solidFill>
              <a:latin typeface="+mn-lt"/>
              <a:sym typeface="Trebuchet MS" pitchFamily="34" charset="0"/>
            </a:endParaRPr>
          </a:p>
        </p:txBody>
      </p:sp>
      <p:sp>
        <p:nvSpPr>
          <p:cNvPr id="8" name="Shape 262">
            <a:extLst>
              <a:ext uri="{FF2B5EF4-FFF2-40B4-BE49-F238E27FC236}">
                <a16:creationId xmlns:a16="http://schemas.microsoft.com/office/drawing/2014/main" id="{2C8B972A-96B3-4F47-A05A-D853A9533BA1}"/>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40290" name="Rectangle 2">
            <a:extLst>
              <a:ext uri="{FF2B5EF4-FFF2-40B4-BE49-F238E27FC236}">
                <a16:creationId xmlns:a16="http://schemas.microsoft.com/office/drawing/2014/main" id="{23AADD55-7776-43EB-910C-DB6A3A12AB46}"/>
              </a:ext>
            </a:extLst>
          </p:cNvPr>
          <p:cNvSpPr>
            <a:spLocks noGrp="1" noChangeArrowheads="1"/>
          </p:cNvSpPr>
          <p:nvPr>
            <p:ph type="title"/>
          </p:nvPr>
        </p:nvSpPr>
        <p:spPr bwMode="auto">
          <a:xfrm>
            <a:off x="119696" y="74710"/>
            <a:ext cx="8784976"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Actividad: Experiencias e impacto de dar o recibir </a:t>
            </a:r>
            <a:r>
              <a:rPr lang="es-AR" altLang="en-US" sz="2400" dirty="0" err="1">
                <a:latin typeface="Arial" panose="020B0604020202020204" pitchFamily="34" charset="0"/>
                <a:cs typeface="Arial" panose="020B0604020202020204" pitchFamily="34" charset="0"/>
              </a:rPr>
              <a:t>feedback</a:t>
            </a:r>
            <a:endParaRPr lang="es-AR"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806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8743">
                                            <p:bg/>
                                          </p:spTgt>
                                        </p:tgtEl>
                                        <p:attrNameLst>
                                          <p:attrName>style.visibility</p:attrName>
                                        </p:attrNameLst>
                                      </p:cBhvr>
                                      <p:to>
                                        <p:strVal val="visible"/>
                                      </p:to>
                                    </p:set>
                                    <p:animEffect transition="in" filter="fade">
                                      <p:cBhvr>
                                        <p:cTn id="7" dur="500"/>
                                        <p:tgtEl>
                                          <p:spTgt spid="1268743">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8743">
                                            <p:txEl>
                                              <p:pRg st="0" end="0"/>
                                            </p:txEl>
                                          </p:spTgt>
                                        </p:tgtEl>
                                        <p:attrNameLst>
                                          <p:attrName>style.visibility</p:attrName>
                                        </p:attrNameLst>
                                      </p:cBhvr>
                                      <p:to>
                                        <p:strVal val="visible"/>
                                      </p:to>
                                    </p:set>
                                    <p:animEffect transition="in" filter="fade">
                                      <p:cBhvr>
                                        <p:cTn id="12" dur="500"/>
                                        <p:tgtEl>
                                          <p:spTgt spid="12687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8743">
                                            <p:txEl>
                                              <p:pRg st="1" end="1"/>
                                            </p:txEl>
                                          </p:spTgt>
                                        </p:tgtEl>
                                        <p:attrNameLst>
                                          <p:attrName>style.visibility</p:attrName>
                                        </p:attrNameLst>
                                      </p:cBhvr>
                                      <p:to>
                                        <p:strVal val="visible"/>
                                      </p:to>
                                    </p:set>
                                    <p:animEffect transition="in" filter="fade">
                                      <p:cBhvr>
                                        <p:cTn id="17" dur="500"/>
                                        <p:tgtEl>
                                          <p:spTgt spid="12687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8743">
                                            <p:txEl>
                                              <p:pRg st="2" end="2"/>
                                            </p:txEl>
                                          </p:spTgt>
                                        </p:tgtEl>
                                        <p:attrNameLst>
                                          <p:attrName>style.visibility</p:attrName>
                                        </p:attrNameLst>
                                      </p:cBhvr>
                                      <p:to>
                                        <p:strVal val="visible"/>
                                      </p:to>
                                    </p:set>
                                    <p:animEffect transition="in" filter="fade">
                                      <p:cBhvr>
                                        <p:cTn id="22" dur="500"/>
                                        <p:tgtEl>
                                          <p:spTgt spid="126874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8743">
                                            <p:txEl>
                                              <p:pRg st="3" end="3"/>
                                            </p:txEl>
                                          </p:spTgt>
                                        </p:tgtEl>
                                        <p:attrNameLst>
                                          <p:attrName>style.visibility</p:attrName>
                                        </p:attrNameLst>
                                      </p:cBhvr>
                                      <p:to>
                                        <p:strVal val="visible"/>
                                      </p:to>
                                    </p:set>
                                    <p:animEffect transition="in" filter="fade">
                                      <p:cBhvr>
                                        <p:cTn id="27" dur="500"/>
                                        <p:tgtEl>
                                          <p:spTgt spid="126874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68743">
                                            <p:txEl>
                                              <p:pRg st="4" end="4"/>
                                            </p:txEl>
                                          </p:spTgt>
                                        </p:tgtEl>
                                        <p:attrNameLst>
                                          <p:attrName>style.visibility</p:attrName>
                                        </p:attrNameLst>
                                      </p:cBhvr>
                                      <p:to>
                                        <p:strVal val="visible"/>
                                      </p:to>
                                    </p:set>
                                    <p:animEffect transition="in" filter="fade">
                                      <p:cBhvr>
                                        <p:cTn id="32" dur="500"/>
                                        <p:tgtEl>
                                          <p:spTgt spid="126874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68743">
                                            <p:txEl>
                                              <p:pRg st="5" end="5"/>
                                            </p:txEl>
                                          </p:spTgt>
                                        </p:tgtEl>
                                        <p:attrNameLst>
                                          <p:attrName>style.visibility</p:attrName>
                                        </p:attrNameLst>
                                      </p:cBhvr>
                                      <p:to>
                                        <p:strVal val="visible"/>
                                      </p:to>
                                    </p:set>
                                    <p:animEffect transition="in" filter="fade">
                                      <p:cBhvr>
                                        <p:cTn id="37" dur="500"/>
                                        <p:tgtEl>
                                          <p:spTgt spid="12687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43" grpId="0" build="p" bldLvl="5"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a:extLst>
              <a:ext uri="{FF2B5EF4-FFF2-40B4-BE49-F238E27FC236}">
                <a16:creationId xmlns:a16="http://schemas.microsoft.com/office/drawing/2014/main" id="{441D90DC-821F-4228-A6BB-725151A7E05C}"/>
              </a:ext>
            </a:extLst>
          </p:cNvPr>
          <p:cNvSpPr>
            <a:spLocks noGrp="1" noChangeArrowheads="1"/>
          </p:cNvSpPr>
          <p:nvPr>
            <p:ph type="body" idx="4294967295"/>
          </p:nvPr>
        </p:nvSpPr>
        <p:spPr bwMode="auto">
          <a:xfrm>
            <a:off x="251520" y="816096"/>
            <a:ext cx="8509136" cy="3875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p>
            <a:pPr marL="0" indent="0" defTabSz="671513">
              <a:buNone/>
            </a:pPr>
            <a:r>
              <a:rPr lang="es-AR" altLang="en-US" sz="1600" dirty="0"/>
              <a:t>En pequeños grupos, intercambien reflexiones en base a las siguientes consignas: </a:t>
            </a:r>
          </a:p>
        </p:txBody>
      </p:sp>
      <p:sp>
        <p:nvSpPr>
          <p:cNvPr id="142340" name="Line 6">
            <a:extLst>
              <a:ext uri="{FF2B5EF4-FFF2-40B4-BE49-F238E27FC236}">
                <a16:creationId xmlns:a16="http://schemas.microsoft.com/office/drawing/2014/main" id="{DCA7A320-6C08-4585-8547-DDE299897E54}"/>
              </a:ext>
            </a:extLst>
          </p:cNvPr>
          <p:cNvSpPr>
            <a:spLocks noChangeShapeType="1"/>
          </p:cNvSpPr>
          <p:nvPr/>
        </p:nvSpPr>
        <p:spPr bwMode="auto">
          <a:xfrm>
            <a:off x="1323975" y="3277791"/>
            <a:ext cx="5586413" cy="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lIns="34290" rIns="34290">
            <a:spAutoFit/>
          </a:bodyPr>
          <a:lstStyle/>
          <a:p>
            <a:endParaRPr lang="en-US" sz="1200"/>
          </a:p>
        </p:txBody>
      </p:sp>
      <p:sp>
        <p:nvSpPr>
          <p:cNvPr id="1268743" name="Rectangle 7">
            <a:extLst>
              <a:ext uri="{FF2B5EF4-FFF2-40B4-BE49-F238E27FC236}">
                <a16:creationId xmlns:a16="http://schemas.microsoft.com/office/drawing/2014/main" id="{A50C67F4-A25B-4555-8117-9AAE5EC6AD08}"/>
              </a:ext>
            </a:extLst>
          </p:cNvPr>
          <p:cNvSpPr>
            <a:spLocks noChangeArrowheads="1"/>
          </p:cNvSpPr>
          <p:nvPr/>
        </p:nvSpPr>
        <p:spPr bwMode="auto">
          <a:xfrm>
            <a:off x="251520" y="1203598"/>
            <a:ext cx="8509136" cy="3280632"/>
          </a:xfrm>
          <a:prstGeom prst="rect">
            <a:avLst/>
          </a:prstGeom>
          <a:solidFill>
            <a:schemeClr val="tx1">
              <a:lumMod val="10000"/>
              <a:lumOff val="90000"/>
            </a:schemeClr>
          </a:solidFill>
          <a:ln w="9525">
            <a:noFill/>
            <a:miter lim="800000"/>
            <a:headEnd/>
            <a:tailEnd/>
          </a:ln>
        </p:spPr>
        <p:txBody>
          <a:bodyPr wrap="square" lIns="69972" tIns="69972" rIns="69972" bIns="69972">
            <a:spAutoFit/>
          </a:bodyPr>
          <a:lstStyle/>
          <a:p>
            <a:pPr defTabSz="684610">
              <a:buClr>
                <a:schemeClr val="accent2"/>
              </a:buClr>
              <a:defRPr/>
            </a:pPr>
            <a:r>
              <a:rPr lang="es-AR" sz="1200" u="sng" dirty="0"/>
              <a:t>GRUPOS “B”</a:t>
            </a:r>
          </a:p>
          <a:p>
            <a:pPr marL="261938" indent="-261938" defTabSz="684610">
              <a:buClr>
                <a:schemeClr val="accent2"/>
              </a:buClr>
              <a:buFont typeface="Arial" pitchFamily="34" charset="0"/>
              <a:buChar char="•"/>
              <a:defRPr/>
            </a:pPr>
            <a:r>
              <a:rPr lang="es-AR" sz="1200" dirty="0"/>
              <a:t>Piensen individualmente en situaciones en las que les habría gustado RECIBIR </a:t>
            </a:r>
            <a:r>
              <a:rPr lang="es-AR" sz="1200" dirty="0" err="1"/>
              <a:t>feedback</a:t>
            </a:r>
            <a:r>
              <a:rPr lang="es-AR" sz="1200" dirty="0"/>
              <a:t> efectivo por parte de otra persona (de su jefe directo, colegas, reportes u otros) acerca de su desempeño (comportamiento y/o resultados), a pesar de lo cual ese </a:t>
            </a:r>
            <a:r>
              <a:rPr lang="es-AR" sz="1200" dirty="0" err="1"/>
              <a:t>feedback</a:t>
            </a:r>
            <a:r>
              <a:rPr lang="es-AR" sz="1200" dirty="0"/>
              <a:t> no existió o, aunque lo hubo, no les sirvió. </a:t>
            </a:r>
          </a:p>
          <a:p>
            <a:pPr lvl="1" defTabSz="684610">
              <a:buClr>
                <a:schemeClr val="accent2"/>
              </a:buClr>
              <a:defRPr/>
            </a:pPr>
            <a:r>
              <a:rPr lang="es-AR" sz="1200" dirty="0"/>
              <a:t>Si </a:t>
            </a:r>
            <a:r>
              <a:rPr lang="es-AR" sz="1200" u="sng" dirty="0"/>
              <a:t>no recibieron</a:t>
            </a:r>
            <a:r>
              <a:rPr lang="es-AR" sz="1200" dirty="0"/>
              <a:t> un </a:t>
            </a:r>
            <a:r>
              <a:rPr lang="es-AR" sz="1200" dirty="0" err="1"/>
              <a:t>feedback</a:t>
            </a:r>
            <a:r>
              <a:rPr lang="es-AR" sz="1200" dirty="0"/>
              <a:t> aunque lo necesitaban:</a:t>
            </a:r>
          </a:p>
          <a:p>
            <a:pPr marL="604838" lvl="1" indent="-261938" defTabSz="684610">
              <a:buClr>
                <a:schemeClr val="accent2"/>
              </a:buClr>
              <a:buFont typeface="Arial" pitchFamily="34" charset="0"/>
              <a:buChar char="•"/>
              <a:defRPr/>
            </a:pPr>
            <a:r>
              <a:rPr lang="es-AR" sz="1200" dirty="0"/>
              <a:t>¿De qué manera los afectó no recibir ese </a:t>
            </a:r>
            <a:r>
              <a:rPr lang="es-AR" sz="1200" dirty="0" err="1"/>
              <a:t>feedback</a:t>
            </a:r>
            <a:r>
              <a:rPr lang="es-AR" sz="1200" dirty="0"/>
              <a:t>? ¿Qué les impidió pedirlo?</a:t>
            </a:r>
          </a:p>
          <a:p>
            <a:pPr marL="604838" lvl="1" indent="-261938" defTabSz="684610">
              <a:buClr>
                <a:schemeClr val="accent2"/>
              </a:buClr>
              <a:buFont typeface="Arial" pitchFamily="34" charset="0"/>
              <a:buChar char="•"/>
              <a:defRPr/>
            </a:pPr>
            <a:r>
              <a:rPr lang="es-AR" sz="1200" dirty="0"/>
              <a:t>¿Cuáles fueron las consecuencias para la tarea, para la relación, y para </a:t>
            </a:r>
            <a:r>
              <a:rPr lang="es-AR" sz="1200" dirty="0" err="1"/>
              <a:t>uds.</a:t>
            </a:r>
            <a:r>
              <a:rPr lang="es-AR" sz="1200" dirty="0"/>
              <a:t> (su realización personal y/o profesional) de no recibir </a:t>
            </a:r>
            <a:r>
              <a:rPr lang="es-AR" sz="1200" dirty="0" err="1"/>
              <a:t>feedback</a:t>
            </a:r>
            <a:r>
              <a:rPr lang="es-AR" sz="1200" dirty="0"/>
              <a:t>?</a:t>
            </a:r>
          </a:p>
          <a:p>
            <a:pPr lvl="1" defTabSz="684610">
              <a:buClr>
                <a:schemeClr val="accent2"/>
              </a:buClr>
              <a:defRPr/>
            </a:pPr>
            <a:r>
              <a:rPr lang="es-AR" sz="1200" dirty="0"/>
              <a:t>Si </a:t>
            </a:r>
            <a:r>
              <a:rPr lang="es-AR" sz="1200" u="sng" dirty="0"/>
              <a:t>recibieron</a:t>
            </a:r>
            <a:r>
              <a:rPr lang="es-AR" sz="1200" dirty="0"/>
              <a:t> </a:t>
            </a:r>
            <a:r>
              <a:rPr lang="es-AR" sz="1200" dirty="0" err="1"/>
              <a:t>feedback</a:t>
            </a:r>
            <a:r>
              <a:rPr lang="es-AR" sz="1200" dirty="0"/>
              <a:t> pero no les funcionó:</a:t>
            </a:r>
          </a:p>
          <a:p>
            <a:pPr marL="604838" lvl="1" indent="-261938" defTabSz="684610">
              <a:buClr>
                <a:schemeClr val="accent2"/>
              </a:buClr>
              <a:buFont typeface="Arial" pitchFamily="34" charset="0"/>
              <a:buChar char="•"/>
              <a:defRPr/>
            </a:pPr>
            <a:r>
              <a:rPr lang="es-AR" sz="1200" dirty="0"/>
              <a:t>¿Qué le faltó a ese </a:t>
            </a:r>
            <a:r>
              <a:rPr lang="es-AR" sz="1200" dirty="0" err="1"/>
              <a:t>feedback</a:t>
            </a:r>
            <a:r>
              <a:rPr lang="es-AR" sz="1200" dirty="0"/>
              <a:t> para resultar efectivo?</a:t>
            </a:r>
          </a:p>
          <a:p>
            <a:pPr marL="604838" lvl="1" indent="-261938" defTabSz="684610">
              <a:buClr>
                <a:schemeClr val="accent2"/>
              </a:buClr>
              <a:buFont typeface="Arial" pitchFamily="34" charset="0"/>
              <a:buChar char="•"/>
              <a:defRPr/>
            </a:pPr>
            <a:r>
              <a:rPr lang="es-AR" sz="1200" dirty="0"/>
              <a:t>¿Cómo debería ser un </a:t>
            </a:r>
            <a:r>
              <a:rPr lang="es-AR" sz="1200" dirty="0" err="1"/>
              <a:t>feedback</a:t>
            </a:r>
            <a:r>
              <a:rPr lang="es-AR" sz="1200" dirty="0"/>
              <a:t> efectivo para que ayude al aprendizaje mutuo?</a:t>
            </a:r>
          </a:p>
          <a:p>
            <a:pPr marL="604838" lvl="1" indent="-261938" defTabSz="684610">
              <a:buClr>
                <a:schemeClr val="accent2"/>
              </a:buClr>
              <a:buFont typeface="Arial" pitchFamily="34" charset="0"/>
              <a:buChar char="•"/>
              <a:defRPr/>
            </a:pPr>
            <a:r>
              <a:rPr lang="es-AR" sz="1200" dirty="0"/>
              <a:t>¿Qué necesitan aprender </a:t>
            </a:r>
            <a:r>
              <a:rPr lang="es-AR" sz="1200" dirty="0" err="1"/>
              <a:t>uds.</a:t>
            </a:r>
            <a:r>
              <a:rPr lang="es-AR" sz="1200" dirty="0"/>
              <a:t> para RECIBIR un </a:t>
            </a:r>
            <a:r>
              <a:rPr lang="es-AR" sz="1200" dirty="0" err="1"/>
              <a:t>feedback</a:t>
            </a:r>
            <a:r>
              <a:rPr lang="es-AR" sz="1200" dirty="0"/>
              <a:t> y capitalizarlo como una experiencia de aprendizaje?</a:t>
            </a:r>
          </a:p>
        </p:txBody>
      </p:sp>
      <p:sp>
        <p:nvSpPr>
          <p:cNvPr id="9" name="Slide Number Placeholder 3">
            <a:extLst>
              <a:ext uri="{FF2B5EF4-FFF2-40B4-BE49-F238E27FC236}">
                <a16:creationId xmlns:a16="http://schemas.microsoft.com/office/drawing/2014/main" id="{5D586238-5434-40E9-A02A-B257DA8D40BF}"/>
              </a:ext>
            </a:extLst>
          </p:cNvPr>
          <p:cNvSpPr txBox="1">
            <a:spLocks/>
          </p:cNvSpPr>
          <p:nvPr/>
        </p:nvSpPr>
        <p:spPr bwMode="auto">
          <a:xfrm>
            <a:off x="7543800" y="4943475"/>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7E051FE3-17DA-4090-9421-68CB0263B909}" type="slidenum">
              <a:rPr lang="en-US" sz="1000">
                <a:solidFill>
                  <a:srgbClr val="B2B2B2"/>
                </a:solidFill>
                <a:latin typeface="+mn-lt"/>
                <a:sym typeface="Trebuchet MS" pitchFamily="34" charset="0"/>
              </a:rPr>
              <a:pPr algn="r" defTabSz="685800" eaLnBrk="1" hangingPunct="1">
                <a:defRPr/>
              </a:pPr>
              <a:t>105</a:t>
            </a:fld>
            <a:endParaRPr lang="en-US" sz="1000" dirty="0">
              <a:solidFill>
                <a:srgbClr val="B2B2B2"/>
              </a:solidFill>
              <a:latin typeface="+mn-lt"/>
              <a:sym typeface="Trebuchet MS" pitchFamily="34" charset="0"/>
            </a:endParaRPr>
          </a:p>
        </p:txBody>
      </p:sp>
      <p:sp>
        <p:nvSpPr>
          <p:cNvPr id="10" name="Shape 262">
            <a:extLst>
              <a:ext uri="{FF2B5EF4-FFF2-40B4-BE49-F238E27FC236}">
                <a16:creationId xmlns:a16="http://schemas.microsoft.com/office/drawing/2014/main" id="{D47A191D-AB33-4DEE-8342-825A2EA4E169}"/>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6A34C267-23B0-40DA-B1E3-6F03FA4A150B}"/>
              </a:ext>
            </a:extLst>
          </p:cNvPr>
          <p:cNvSpPr>
            <a:spLocks noGrp="1" noChangeArrowheads="1"/>
          </p:cNvSpPr>
          <p:nvPr>
            <p:ph type="title"/>
          </p:nvPr>
        </p:nvSpPr>
        <p:spPr bwMode="auto">
          <a:xfrm>
            <a:off x="113600" y="130752"/>
            <a:ext cx="8784976"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Actividad: Experiencias e impacto de dar o recibir </a:t>
            </a:r>
            <a:r>
              <a:rPr lang="es-AR" altLang="en-US" sz="2400" dirty="0" err="1">
                <a:latin typeface="Arial" panose="020B0604020202020204" pitchFamily="34" charset="0"/>
                <a:cs typeface="Arial" panose="020B0604020202020204" pitchFamily="34" charset="0"/>
              </a:rPr>
              <a:t>feedback</a:t>
            </a:r>
            <a:endParaRPr lang="es-AR" altLang="en-US" sz="24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47657D7-4057-4057-904E-71CD5BD7AA59}"/>
              </a:ext>
            </a:extLst>
          </p:cNvPr>
          <p:cNvSpPr txBox="1"/>
          <p:nvPr/>
        </p:nvSpPr>
        <p:spPr>
          <a:xfrm>
            <a:off x="3131840" y="4604921"/>
            <a:ext cx="2120581" cy="338554"/>
          </a:xfrm>
          <a:prstGeom prst="rect">
            <a:avLst/>
          </a:prstGeom>
          <a:noFill/>
        </p:spPr>
        <p:txBody>
          <a:bodyPr wrap="none" rtlCol="0">
            <a:spAutoFit/>
          </a:bodyPr>
          <a:lstStyle/>
          <a:p>
            <a:r>
              <a:rPr lang="es-AR" dirty="0"/>
              <a:t>Tiempo: 15 minutos</a:t>
            </a:r>
            <a:endParaRPr lang="en-US" dirty="0"/>
          </a:p>
        </p:txBody>
      </p:sp>
    </p:spTree>
    <p:extLst>
      <p:ext uri="{BB962C8B-B14F-4D97-AF65-F5344CB8AC3E}">
        <p14:creationId xmlns:p14="http://schemas.microsoft.com/office/powerpoint/2010/main" val="167339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8743">
                                            <p:bg/>
                                          </p:spTgt>
                                        </p:tgtEl>
                                        <p:attrNameLst>
                                          <p:attrName>style.visibility</p:attrName>
                                        </p:attrNameLst>
                                      </p:cBhvr>
                                      <p:to>
                                        <p:strVal val="visible"/>
                                      </p:to>
                                    </p:set>
                                    <p:animEffect transition="in" filter="fade">
                                      <p:cBhvr>
                                        <p:cTn id="7" dur="500"/>
                                        <p:tgtEl>
                                          <p:spTgt spid="1268743">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8743">
                                            <p:txEl>
                                              <p:pRg st="0" end="0"/>
                                            </p:txEl>
                                          </p:spTgt>
                                        </p:tgtEl>
                                        <p:attrNameLst>
                                          <p:attrName>style.visibility</p:attrName>
                                        </p:attrNameLst>
                                      </p:cBhvr>
                                      <p:to>
                                        <p:strVal val="visible"/>
                                      </p:to>
                                    </p:set>
                                    <p:animEffect transition="in" filter="fade">
                                      <p:cBhvr>
                                        <p:cTn id="12" dur="500"/>
                                        <p:tgtEl>
                                          <p:spTgt spid="126874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8743">
                                            <p:txEl>
                                              <p:pRg st="1" end="1"/>
                                            </p:txEl>
                                          </p:spTgt>
                                        </p:tgtEl>
                                        <p:attrNameLst>
                                          <p:attrName>style.visibility</p:attrName>
                                        </p:attrNameLst>
                                      </p:cBhvr>
                                      <p:to>
                                        <p:strVal val="visible"/>
                                      </p:to>
                                    </p:set>
                                    <p:animEffect transition="in" filter="fade">
                                      <p:cBhvr>
                                        <p:cTn id="17" dur="500"/>
                                        <p:tgtEl>
                                          <p:spTgt spid="126874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8743">
                                            <p:txEl>
                                              <p:pRg st="2" end="2"/>
                                            </p:txEl>
                                          </p:spTgt>
                                        </p:tgtEl>
                                        <p:attrNameLst>
                                          <p:attrName>style.visibility</p:attrName>
                                        </p:attrNameLst>
                                      </p:cBhvr>
                                      <p:to>
                                        <p:strVal val="visible"/>
                                      </p:to>
                                    </p:set>
                                    <p:animEffect transition="in" filter="fade">
                                      <p:cBhvr>
                                        <p:cTn id="22" dur="500"/>
                                        <p:tgtEl>
                                          <p:spTgt spid="126874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8743">
                                            <p:txEl>
                                              <p:pRg st="3" end="3"/>
                                            </p:txEl>
                                          </p:spTgt>
                                        </p:tgtEl>
                                        <p:attrNameLst>
                                          <p:attrName>style.visibility</p:attrName>
                                        </p:attrNameLst>
                                      </p:cBhvr>
                                      <p:to>
                                        <p:strVal val="visible"/>
                                      </p:to>
                                    </p:set>
                                    <p:animEffect transition="in" filter="fade">
                                      <p:cBhvr>
                                        <p:cTn id="27" dur="500"/>
                                        <p:tgtEl>
                                          <p:spTgt spid="126874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68743">
                                            <p:txEl>
                                              <p:pRg st="4" end="4"/>
                                            </p:txEl>
                                          </p:spTgt>
                                        </p:tgtEl>
                                        <p:attrNameLst>
                                          <p:attrName>style.visibility</p:attrName>
                                        </p:attrNameLst>
                                      </p:cBhvr>
                                      <p:to>
                                        <p:strVal val="visible"/>
                                      </p:to>
                                    </p:set>
                                    <p:animEffect transition="in" filter="fade">
                                      <p:cBhvr>
                                        <p:cTn id="32" dur="500"/>
                                        <p:tgtEl>
                                          <p:spTgt spid="126874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68743">
                                            <p:txEl>
                                              <p:pRg st="5" end="5"/>
                                            </p:txEl>
                                          </p:spTgt>
                                        </p:tgtEl>
                                        <p:attrNameLst>
                                          <p:attrName>style.visibility</p:attrName>
                                        </p:attrNameLst>
                                      </p:cBhvr>
                                      <p:to>
                                        <p:strVal val="visible"/>
                                      </p:to>
                                    </p:set>
                                    <p:animEffect transition="in" filter="fade">
                                      <p:cBhvr>
                                        <p:cTn id="37" dur="500"/>
                                        <p:tgtEl>
                                          <p:spTgt spid="126874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68743">
                                            <p:txEl>
                                              <p:pRg st="6" end="6"/>
                                            </p:txEl>
                                          </p:spTgt>
                                        </p:tgtEl>
                                        <p:attrNameLst>
                                          <p:attrName>style.visibility</p:attrName>
                                        </p:attrNameLst>
                                      </p:cBhvr>
                                      <p:to>
                                        <p:strVal val="visible"/>
                                      </p:to>
                                    </p:set>
                                    <p:animEffect transition="in" filter="fade">
                                      <p:cBhvr>
                                        <p:cTn id="42" dur="500"/>
                                        <p:tgtEl>
                                          <p:spTgt spid="126874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68743">
                                            <p:txEl>
                                              <p:pRg st="7" end="7"/>
                                            </p:txEl>
                                          </p:spTgt>
                                        </p:tgtEl>
                                        <p:attrNameLst>
                                          <p:attrName>style.visibility</p:attrName>
                                        </p:attrNameLst>
                                      </p:cBhvr>
                                      <p:to>
                                        <p:strVal val="visible"/>
                                      </p:to>
                                    </p:set>
                                    <p:animEffect transition="in" filter="fade">
                                      <p:cBhvr>
                                        <p:cTn id="47" dur="500"/>
                                        <p:tgtEl>
                                          <p:spTgt spid="1268743">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68743">
                                            <p:txEl>
                                              <p:pRg st="8" end="8"/>
                                            </p:txEl>
                                          </p:spTgt>
                                        </p:tgtEl>
                                        <p:attrNameLst>
                                          <p:attrName>style.visibility</p:attrName>
                                        </p:attrNameLst>
                                      </p:cBhvr>
                                      <p:to>
                                        <p:strVal val="visible"/>
                                      </p:to>
                                    </p:set>
                                    <p:animEffect transition="in" filter="fade">
                                      <p:cBhvr>
                                        <p:cTn id="52" dur="500"/>
                                        <p:tgtEl>
                                          <p:spTgt spid="126874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43" grpId="0" build="p" bldLvl="5" animBg="1"/>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7234" name="Rectangle 2">
            <a:extLst>
              <a:ext uri="{FF2B5EF4-FFF2-40B4-BE49-F238E27FC236}">
                <a16:creationId xmlns:a16="http://schemas.microsoft.com/office/drawing/2014/main" id="{7389C1A1-98A5-41D6-AE60-6C1AFDBC0F6F}"/>
              </a:ext>
            </a:extLst>
          </p:cNvPr>
          <p:cNvSpPr>
            <a:spLocks noChangeArrowheads="1"/>
          </p:cNvSpPr>
          <p:nvPr/>
        </p:nvSpPr>
        <p:spPr bwMode="auto">
          <a:xfrm>
            <a:off x="443732" y="702239"/>
            <a:ext cx="8376740" cy="4241236"/>
          </a:xfrm>
          <a:prstGeom prst="rect">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lIns="69935" tIns="69935" rIns="69935" bIns="69935"/>
          <a:lstStyle>
            <a:lvl1pPr marL="342900" indent="-342900" defTabSz="912813">
              <a:defRPr>
                <a:solidFill>
                  <a:schemeClr val="tx1"/>
                </a:solidFill>
                <a:latin typeface="Calibri" panose="020F0502020204030204" pitchFamily="34" charset="0"/>
                <a:ea typeface="ＭＳ Ｐゴシック" panose="020B0600070205080204" pitchFamily="34" charset="-128"/>
              </a:defRPr>
            </a:lvl1pPr>
            <a:lvl2pPr marL="752475" indent="-342900" defTabSz="912813">
              <a:defRPr>
                <a:solidFill>
                  <a:schemeClr val="tx1"/>
                </a:solidFill>
                <a:latin typeface="Calibri" panose="020F0502020204030204" pitchFamily="34" charset="0"/>
                <a:ea typeface="ＭＳ Ｐゴシック" panose="020B0600070205080204" pitchFamily="34" charset="-128"/>
              </a:defRPr>
            </a:lvl2pPr>
            <a:lvl3pPr marL="1143000" indent="-228600" defTabSz="912813">
              <a:defRPr>
                <a:solidFill>
                  <a:schemeClr val="tx1"/>
                </a:solidFill>
                <a:latin typeface="Calibri" panose="020F0502020204030204" pitchFamily="34" charset="0"/>
                <a:ea typeface="ＭＳ Ｐゴシック" panose="020B0600070205080204" pitchFamily="34" charset="-128"/>
              </a:defRPr>
            </a:lvl3pPr>
            <a:lvl4pPr marL="1600200" indent="-228600" defTabSz="912813">
              <a:defRPr>
                <a:solidFill>
                  <a:schemeClr val="tx1"/>
                </a:solidFill>
                <a:latin typeface="Calibri" panose="020F0502020204030204" pitchFamily="34" charset="0"/>
                <a:ea typeface="ＭＳ Ｐゴシック" panose="020B0600070205080204" pitchFamily="34" charset="-128"/>
              </a:defRPr>
            </a:lvl4pPr>
            <a:lvl5pPr marL="2057400" indent="-228600" defTabSz="912813">
              <a:defRPr>
                <a:solidFill>
                  <a:schemeClr val="tx1"/>
                </a:solidFill>
                <a:latin typeface="Calibri" panose="020F0502020204030204" pitchFamily="34" charset="0"/>
                <a:ea typeface="ＭＳ Ｐゴシック" panose="020B0600070205080204" pitchFamily="34" charset="-128"/>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spcBef>
                <a:spcPts val="450"/>
              </a:spcBef>
              <a:buClr>
                <a:schemeClr val="accent2"/>
              </a:buClr>
              <a:buFont typeface="Arial" panose="020B0604020202020204" pitchFamily="34" charset="0"/>
              <a:buChar char="•"/>
            </a:pPr>
            <a:r>
              <a:rPr lang="es-AR" altLang="en-US" dirty="0"/>
              <a:t>Encararlo como una herramienta que favorece nuestro aprendizaje</a:t>
            </a:r>
            <a:r>
              <a:rPr lang="es-AR" altLang="en-US" u="sng" dirty="0"/>
              <a:t> mutuo</a:t>
            </a:r>
            <a:r>
              <a:rPr lang="es-AR" altLang="en-US" dirty="0"/>
              <a:t>. </a:t>
            </a:r>
          </a:p>
          <a:p>
            <a:pPr lvl="1">
              <a:lnSpc>
                <a:spcPct val="90000"/>
              </a:lnSpc>
              <a:spcBef>
                <a:spcPct val="30000"/>
              </a:spcBef>
              <a:buFont typeface="Arial" panose="020B0604020202020204" pitchFamily="34" charset="0"/>
              <a:buChar char="-"/>
            </a:pPr>
            <a:r>
              <a:rPr lang="es-AR" altLang="en-US" sz="1200" i="1" dirty="0"/>
              <a:t>Tu aprendizaje y el mío. </a:t>
            </a:r>
          </a:p>
          <a:p>
            <a:pPr lvl="1">
              <a:lnSpc>
                <a:spcPct val="90000"/>
              </a:lnSpc>
              <a:spcBef>
                <a:spcPct val="30000"/>
              </a:spcBef>
              <a:buFont typeface="Arial" panose="020B0604020202020204" pitchFamily="34" charset="0"/>
              <a:buChar char="-"/>
            </a:pPr>
            <a:r>
              <a:rPr lang="es-AR" altLang="en-US" sz="1200" i="1" dirty="0"/>
              <a:t>Me veo como parte del sistema que no está funcionando bien.</a:t>
            </a:r>
          </a:p>
          <a:p>
            <a:pPr>
              <a:spcBef>
                <a:spcPts val="450"/>
              </a:spcBef>
              <a:buClr>
                <a:schemeClr val="accent2"/>
              </a:buClr>
              <a:buFont typeface="Arial" panose="020B0604020202020204" pitchFamily="34" charset="0"/>
              <a:buChar char="•"/>
            </a:pPr>
            <a:r>
              <a:rPr lang="es-AR" altLang="en-US" dirty="0"/>
              <a:t>Presentar el </a:t>
            </a:r>
            <a:r>
              <a:rPr lang="es-AR" altLang="en-US" dirty="0" err="1"/>
              <a:t>feedback</a:t>
            </a:r>
            <a:r>
              <a:rPr lang="es-AR" altLang="en-US" dirty="0"/>
              <a:t> con humildad</a:t>
            </a:r>
          </a:p>
          <a:p>
            <a:pPr marL="409575" lvl="1" indent="0">
              <a:lnSpc>
                <a:spcPct val="90000"/>
              </a:lnSpc>
              <a:spcBef>
                <a:spcPct val="30000"/>
              </a:spcBef>
              <a:buClr>
                <a:schemeClr val="accent2"/>
              </a:buClr>
            </a:pPr>
            <a:r>
              <a:rPr lang="es-AR" altLang="en-US" sz="1200" i="1" dirty="0"/>
              <a:t>-        “Me hago cargo de que hablo sobre mi propia experiencia / perspectiva, y no sobre la verdad absoluta”</a:t>
            </a:r>
          </a:p>
          <a:p>
            <a:pPr lvl="1">
              <a:lnSpc>
                <a:spcPct val="90000"/>
              </a:lnSpc>
              <a:spcBef>
                <a:spcPct val="30000"/>
              </a:spcBef>
              <a:buFont typeface="Arial" panose="020B0604020202020204" pitchFamily="34" charset="0"/>
              <a:buChar char="-"/>
            </a:pPr>
            <a:r>
              <a:rPr lang="es-AR" altLang="en-US" sz="1200" i="1" dirty="0"/>
              <a:t>Ej.: </a:t>
            </a:r>
            <a:r>
              <a:rPr lang="es-AR" altLang="en-US" sz="1200" dirty="0"/>
              <a:t>“</a:t>
            </a:r>
            <a:r>
              <a:rPr lang="es-AR" altLang="en-US" sz="1200" u="sng" dirty="0"/>
              <a:t>Lo que yo veo </a:t>
            </a:r>
            <a:r>
              <a:rPr lang="es-AR" altLang="en-US" sz="1200" dirty="0"/>
              <a:t>es que…(hechos)</a:t>
            </a:r>
          </a:p>
          <a:p>
            <a:pPr lvl="1">
              <a:lnSpc>
                <a:spcPct val="90000"/>
              </a:lnSpc>
              <a:spcBef>
                <a:spcPct val="30000"/>
              </a:spcBef>
              <a:buFont typeface="Arial" panose="020B0604020202020204" pitchFamily="34" charset="0"/>
              <a:buChar char="-"/>
            </a:pPr>
            <a:r>
              <a:rPr lang="es-AR" altLang="en-US" sz="1200" i="1" dirty="0"/>
              <a:t>Ej.: “</a:t>
            </a:r>
            <a:r>
              <a:rPr lang="es-AR" altLang="en-US" sz="1200" i="1" u="sng" dirty="0"/>
              <a:t>Mis estándares / expectativas </a:t>
            </a:r>
            <a:r>
              <a:rPr lang="es-AR" altLang="en-US" sz="1200" i="1" dirty="0"/>
              <a:t>en este aspecto son…(descripción de elementos observables)</a:t>
            </a:r>
          </a:p>
          <a:p>
            <a:pPr>
              <a:spcBef>
                <a:spcPts val="450"/>
              </a:spcBef>
              <a:buClr>
                <a:schemeClr val="accent2"/>
              </a:buClr>
              <a:buFont typeface="Arial" panose="020B0604020202020204" pitchFamily="34" charset="0"/>
              <a:buChar char="•"/>
            </a:pPr>
            <a:r>
              <a:rPr lang="es-AR" altLang="en-US" dirty="0"/>
              <a:t>Balancear </a:t>
            </a:r>
            <a:r>
              <a:rPr lang="es-AR" altLang="en-US" dirty="0" err="1"/>
              <a:t>feedback</a:t>
            </a:r>
            <a:r>
              <a:rPr lang="es-AR" altLang="en-US" dirty="0"/>
              <a:t> de refuerzo (“positivo”) y </a:t>
            </a:r>
            <a:r>
              <a:rPr lang="es-AR" altLang="en-US" dirty="0" err="1"/>
              <a:t>feedback</a:t>
            </a:r>
            <a:r>
              <a:rPr lang="es-AR" altLang="en-US" dirty="0"/>
              <a:t> de mejora. </a:t>
            </a:r>
          </a:p>
          <a:p>
            <a:pPr marL="409575" lvl="1" indent="0">
              <a:spcBef>
                <a:spcPts val="450"/>
              </a:spcBef>
              <a:buClr>
                <a:schemeClr val="accent2"/>
              </a:buClr>
            </a:pPr>
            <a:r>
              <a:rPr lang="es-AR" altLang="en-US" b="0" dirty="0"/>
              <a:t>-</a:t>
            </a:r>
            <a:r>
              <a:rPr lang="es-AR" altLang="en-US" dirty="0"/>
              <a:t>      </a:t>
            </a:r>
            <a:r>
              <a:rPr lang="es-AR" altLang="en-US" sz="1200" i="1" dirty="0"/>
              <a:t>Enfocarse primero en el de refuerzo y reconocimiento.</a:t>
            </a:r>
          </a:p>
          <a:p>
            <a:pPr>
              <a:spcBef>
                <a:spcPts val="450"/>
              </a:spcBef>
              <a:buClr>
                <a:schemeClr val="accent2"/>
              </a:buClr>
              <a:buFont typeface="Arial" panose="020B0604020202020204" pitchFamily="34" charset="0"/>
              <a:buChar char="•"/>
            </a:pPr>
            <a:r>
              <a:rPr lang="es-AR" altLang="en-US" dirty="0"/>
              <a:t>Concentrarme en las brechas de efectividad y no en los atributos personales del otro.</a:t>
            </a:r>
          </a:p>
          <a:p>
            <a:pPr lvl="1">
              <a:lnSpc>
                <a:spcPct val="90000"/>
              </a:lnSpc>
              <a:spcBef>
                <a:spcPct val="30000"/>
              </a:spcBef>
              <a:buFont typeface="Arial" panose="020B0604020202020204" pitchFamily="34" charset="0"/>
              <a:buChar char="-"/>
            </a:pPr>
            <a:r>
              <a:rPr lang="es-AR" altLang="en-US" sz="1200" i="1" dirty="0"/>
              <a:t>Ej.: “Los informes que vos me </a:t>
            </a:r>
            <a:r>
              <a:rPr lang="es-AR" altLang="en-US" sz="1200" i="1" dirty="0" err="1"/>
              <a:t>presentás</a:t>
            </a:r>
            <a:r>
              <a:rPr lang="es-AR" altLang="en-US" sz="1200" i="1" dirty="0"/>
              <a:t> suelen tener numerosos errores ortográficos, por lo que dedico mucho tiempo a revisarlos y corregirlos. Necesito minimizar ese tiempo para que el proceso me resulte más eficiente. ¿Cómo podrías ayudarme con eso?</a:t>
            </a:r>
            <a:endParaRPr lang="es-AR" altLang="en-US" sz="1200" dirty="0"/>
          </a:p>
          <a:p>
            <a:pPr>
              <a:spcBef>
                <a:spcPts val="450"/>
              </a:spcBef>
              <a:buClr>
                <a:schemeClr val="accent2"/>
              </a:buClr>
              <a:buFont typeface="Arial" panose="020B0604020202020204" pitchFamily="34" charset="0"/>
              <a:buChar char="•"/>
            </a:pPr>
            <a:r>
              <a:rPr lang="es-AR" altLang="en-US" dirty="0"/>
              <a:t>Dar ejemplos</a:t>
            </a:r>
          </a:p>
          <a:p>
            <a:pPr lvl="1">
              <a:lnSpc>
                <a:spcPct val="90000"/>
              </a:lnSpc>
              <a:spcBef>
                <a:spcPct val="30000"/>
              </a:spcBef>
              <a:buFont typeface="Arial" panose="020B0604020202020204" pitchFamily="34" charset="0"/>
              <a:buChar char="-"/>
            </a:pPr>
            <a:r>
              <a:rPr lang="es-AR" altLang="en-US" sz="1200" i="1" dirty="0"/>
              <a:t>Ej.:</a:t>
            </a:r>
            <a:r>
              <a:rPr lang="es-AR" altLang="en-US" sz="1200" dirty="0"/>
              <a:t> </a:t>
            </a:r>
            <a:r>
              <a:rPr lang="es-AR" altLang="en-US" sz="1200" i="1" dirty="0"/>
              <a:t>“En los informes de los últimos 3 meses me encontré dedicando no menos de 1 hora cada vez a la tarea de corrección ortográfica. Y lo que me pasa es que cuando encuentro errores, empiezo a dudar del resto del contenido y por lo tanto reviso todo más exhaustivamente, consumiendo más tiempo.”</a:t>
            </a:r>
            <a:endParaRPr lang="es-AR" altLang="en-US" sz="1200" dirty="0"/>
          </a:p>
        </p:txBody>
      </p:sp>
      <p:sp>
        <p:nvSpPr>
          <p:cNvPr id="4" name="Slide Number Placeholder 3">
            <a:extLst>
              <a:ext uri="{FF2B5EF4-FFF2-40B4-BE49-F238E27FC236}">
                <a16:creationId xmlns:a16="http://schemas.microsoft.com/office/drawing/2014/main" id="{D4CB3B72-4641-46DB-98B6-E4C92D4EDF73}"/>
              </a:ext>
            </a:extLst>
          </p:cNvPr>
          <p:cNvSpPr txBox="1">
            <a:spLocks/>
          </p:cNvSpPr>
          <p:nvPr/>
        </p:nvSpPr>
        <p:spPr bwMode="auto">
          <a:xfrm>
            <a:off x="7539944" y="4943475"/>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EDE19273-888F-4532-8B9E-C1DCC0FC991E}" type="slidenum">
              <a:rPr lang="en-US" sz="1000">
                <a:solidFill>
                  <a:srgbClr val="B2B2B2"/>
                </a:solidFill>
                <a:latin typeface="+mn-lt"/>
                <a:sym typeface="Trebuchet MS" pitchFamily="34" charset="0"/>
              </a:rPr>
              <a:pPr algn="r" defTabSz="685800" eaLnBrk="1" hangingPunct="1">
                <a:defRPr/>
              </a:pPr>
              <a:t>106</a:t>
            </a:fld>
            <a:endParaRPr lang="en-US" sz="1000" dirty="0">
              <a:solidFill>
                <a:srgbClr val="B2B2B2"/>
              </a:solidFill>
              <a:latin typeface="+mn-lt"/>
              <a:sym typeface="Trebuchet MS" pitchFamily="34" charset="0"/>
            </a:endParaRPr>
          </a:p>
        </p:txBody>
      </p:sp>
      <p:sp>
        <p:nvSpPr>
          <p:cNvPr id="6" name="Shape 262">
            <a:extLst>
              <a:ext uri="{FF2B5EF4-FFF2-40B4-BE49-F238E27FC236}">
                <a16:creationId xmlns:a16="http://schemas.microsoft.com/office/drawing/2014/main" id="{DCB6B53C-4057-48F0-883D-AF50D095BFAD}"/>
              </a:ext>
            </a:extLst>
          </p:cNvPr>
          <p:cNvSpPr/>
          <p:nvPr/>
        </p:nvSpPr>
        <p:spPr>
          <a:xfrm>
            <a:off x="0" y="3062"/>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a:extLst>
              <a:ext uri="{FF2B5EF4-FFF2-40B4-BE49-F238E27FC236}">
                <a16:creationId xmlns:a16="http://schemas.microsoft.com/office/drawing/2014/main" id="{235F595D-F315-48A1-9019-FA06FF0EF2A8}"/>
              </a:ext>
            </a:extLst>
          </p:cNvPr>
          <p:cNvSpPr>
            <a:spLocks noGrp="1" noChangeArrowheads="1"/>
          </p:cNvSpPr>
          <p:nvPr>
            <p:ph type="title"/>
          </p:nvPr>
        </p:nvSpPr>
        <p:spPr bwMode="auto">
          <a:xfrm>
            <a:off x="251520" y="111286"/>
            <a:ext cx="8784976"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err="1">
                <a:latin typeface="Arial" panose="020B0604020202020204" pitchFamily="34" charset="0"/>
                <a:cs typeface="Arial" panose="020B0604020202020204" pitchFamily="34" charset="0"/>
              </a:rPr>
              <a:t>Feedback</a:t>
            </a:r>
            <a:r>
              <a:rPr lang="es-AR" altLang="en-US" sz="2400" dirty="0">
                <a:latin typeface="Arial" panose="020B0604020202020204" pitchFamily="34" charset="0"/>
                <a:cs typeface="Arial" panose="020B0604020202020204" pitchFamily="34" charset="0"/>
              </a:rPr>
              <a:t>: Algunas claves para que funcione</a:t>
            </a:r>
          </a:p>
        </p:txBody>
      </p:sp>
    </p:spTree>
    <p:extLst>
      <p:ext uri="{BB962C8B-B14F-4D97-AF65-F5344CB8AC3E}">
        <p14:creationId xmlns:p14="http://schemas.microsoft.com/office/powerpoint/2010/main" val="247291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47234">
                                            <p:txEl>
                                              <p:pRg st="0" end="0"/>
                                            </p:txEl>
                                          </p:spTgt>
                                        </p:tgtEl>
                                        <p:attrNameLst>
                                          <p:attrName>style.visibility</p:attrName>
                                        </p:attrNameLst>
                                      </p:cBhvr>
                                      <p:to>
                                        <p:strVal val="visible"/>
                                      </p:to>
                                    </p:set>
                                    <p:animEffect transition="in" filter="fade">
                                      <p:cBhvr>
                                        <p:cTn id="7" dur="500"/>
                                        <p:tgtEl>
                                          <p:spTgt spid="1247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7234">
                                            <p:txEl>
                                              <p:pRg st="1" end="1"/>
                                            </p:txEl>
                                          </p:spTgt>
                                        </p:tgtEl>
                                        <p:attrNameLst>
                                          <p:attrName>style.visibility</p:attrName>
                                        </p:attrNameLst>
                                      </p:cBhvr>
                                      <p:to>
                                        <p:strVal val="visible"/>
                                      </p:to>
                                    </p:set>
                                    <p:animEffect transition="in" filter="fade">
                                      <p:cBhvr>
                                        <p:cTn id="12" dur="500"/>
                                        <p:tgtEl>
                                          <p:spTgt spid="12472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47234">
                                            <p:txEl>
                                              <p:pRg st="2" end="2"/>
                                            </p:txEl>
                                          </p:spTgt>
                                        </p:tgtEl>
                                        <p:attrNameLst>
                                          <p:attrName>style.visibility</p:attrName>
                                        </p:attrNameLst>
                                      </p:cBhvr>
                                      <p:to>
                                        <p:strVal val="visible"/>
                                      </p:to>
                                    </p:set>
                                    <p:animEffect transition="in" filter="fade">
                                      <p:cBhvr>
                                        <p:cTn id="17" dur="500"/>
                                        <p:tgtEl>
                                          <p:spTgt spid="124723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247234">
                                            <p:txEl>
                                              <p:pRg st="3" end="3"/>
                                            </p:txEl>
                                          </p:spTgt>
                                        </p:tgtEl>
                                        <p:attrNameLst>
                                          <p:attrName>style.visibility</p:attrName>
                                        </p:attrNameLst>
                                      </p:cBhvr>
                                      <p:to>
                                        <p:strVal val="visible"/>
                                      </p:to>
                                    </p:set>
                                    <p:animEffect transition="in" filter="fade">
                                      <p:cBhvr>
                                        <p:cTn id="22" dur="500"/>
                                        <p:tgtEl>
                                          <p:spTgt spid="124723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7234">
                                            <p:txEl>
                                              <p:pRg st="4" end="4"/>
                                            </p:txEl>
                                          </p:spTgt>
                                        </p:tgtEl>
                                        <p:attrNameLst>
                                          <p:attrName>style.visibility</p:attrName>
                                        </p:attrNameLst>
                                      </p:cBhvr>
                                      <p:to>
                                        <p:strVal val="visible"/>
                                      </p:to>
                                    </p:set>
                                    <p:animEffect transition="in" filter="fade">
                                      <p:cBhvr>
                                        <p:cTn id="27" dur="500"/>
                                        <p:tgtEl>
                                          <p:spTgt spid="124723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47234">
                                            <p:txEl>
                                              <p:pRg st="5" end="5"/>
                                            </p:txEl>
                                          </p:spTgt>
                                        </p:tgtEl>
                                        <p:attrNameLst>
                                          <p:attrName>style.visibility</p:attrName>
                                        </p:attrNameLst>
                                      </p:cBhvr>
                                      <p:to>
                                        <p:strVal val="visible"/>
                                      </p:to>
                                    </p:set>
                                    <p:animEffect transition="in" filter="fade">
                                      <p:cBhvr>
                                        <p:cTn id="32" dur="500"/>
                                        <p:tgtEl>
                                          <p:spTgt spid="124723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47234">
                                            <p:txEl>
                                              <p:pRg st="6" end="6"/>
                                            </p:txEl>
                                          </p:spTgt>
                                        </p:tgtEl>
                                        <p:attrNameLst>
                                          <p:attrName>style.visibility</p:attrName>
                                        </p:attrNameLst>
                                      </p:cBhvr>
                                      <p:to>
                                        <p:strVal val="visible"/>
                                      </p:to>
                                    </p:set>
                                    <p:animEffect transition="in" filter="fade">
                                      <p:cBhvr>
                                        <p:cTn id="37" dur="500"/>
                                        <p:tgtEl>
                                          <p:spTgt spid="124723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47234">
                                            <p:txEl>
                                              <p:pRg st="7" end="7"/>
                                            </p:txEl>
                                          </p:spTgt>
                                        </p:tgtEl>
                                        <p:attrNameLst>
                                          <p:attrName>style.visibility</p:attrName>
                                        </p:attrNameLst>
                                      </p:cBhvr>
                                      <p:to>
                                        <p:strVal val="visible"/>
                                      </p:to>
                                    </p:set>
                                    <p:animEffect transition="in" filter="fade">
                                      <p:cBhvr>
                                        <p:cTn id="42" dur="500"/>
                                        <p:tgtEl>
                                          <p:spTgt spid="124723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47234">
                                            <p:txEl>
                                              <p:pRg st="8" end="8"/>
                                            </p:txEl>
                                          </p:spTgt>
                                        </p:tgtEl>
                                        <p:attrNameLst>
                                          <p:attrName>style.visibility</p:attrName>
                                        </p:attrNameLst>
                                      </p:cBhvr>
                                      <p:to>
                                        <p:strVal val="visible"/>
                                      </p:to>
                                    </p:set>
                                    <p:animEffect transition="in" filter="fade">
                                      <p:cBhvr>
                                        <p:cTn id="47" dur="500"/>
                                        <p:tgtEl>
                                          <p:spTgt spid="124723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1247234">
                                            <p:txEl>
                                              <p:pRg st="9" end="9"/>
                                            </p:txEl>
                                          </p:spTgt>
                                        </p:tgtEl>
                                        <p:attrNameLst>
                                          <p:attrName>style.visibility</p:attrName>
                                        </p:attrNameLst>
                                      </p:cBhvr>
                                      <p:to>
                                        <p:strVal val="visible"/>
                                      </p:to>
                                    </p:set>
                                    <p:animEffect transition="in" filter="fade">
                                      <p:cBhvr>
                                        <p:cTn id="52" dur="500"/>
                                        <p:tgtEl>
                                          <p:spTgt spid="124723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47234">
                                            <p:txEl>
                                              <p:pRg st="10" end="10"/>
                                            </p:txEl>
                                          </p:spTgt>
                                        </p:tgtEl>
                                        <p:attrNameLst>
                                          <p:attrName>style.visibility</p:attrName>
                                        </p:attrNameLst>
                                      </p:cBhvr>
                                      <p:to>
                                        <p:strVal val="visible"/>
                                      </p:to>
                                    </p:set>
                                    <p:animEffect transition="in" filter="fade">
                                      <p:cBhvr>
                                        <p:cTn id="57" dur="500"/>
                                        <p:tgtEl>
                                          <p:spTgt spid="124723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1247234">
                                            <p:txEl>
                                              <p:pRg st="11" end="11"/>
                                            </p:txEl>
                                          </p:spTgt>
                                        </p:tgtEl>
                                        <p:attrNameLst>
                                          <p:attrName>style.visibility</p:attrName>
                                        </p:attrNameLst>
                                      </p:cBhvr>
                                      <p:to>
                                        <p:strVal val="visible"/>
                                      </p:to>
                                    </p:set>
                                    <p:animEffect transition="in" filter="fade">
                                      <p:cBhvr>
                                        <p:cTn id="62" dur="500"/>
                                        <p:tgtEl>
                                          <p:spTgt spid="124723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47234">
                                            <p:txEl>
                                              <p:pRg st="12" end="12"/>
                                            </p:txEl>
                                          </p:spTgt>
                                        </p:tgtEl>
                                        <p:attrNameLst>
                                          <p:attrName>style.visibility</p:attrName>
                                        </p:attrNameLst>
                                      </p:cBhvr>
                                      <p:to>
                                        <p:strVal val="visible"/>
                                      </p:to>
                                    </p:set>
                                    <p:animEffect transition="in" filter="fade">
                                      <p:cBhvr>
                                        <p:cTn id="67" dur="500"/>
                                        <p:tgtEl>
                                          <p:spTgt spid="124723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0B28CC4D-7DE4-426A-9DFD-E054FE32150E}"/>
              </a:ext>
            </a:extLst>
          </p:cNvPr>
          <p:cNvSpPr/>
          <p:nvPr/>
        </p:nvSpPr>
        <p:spPr>
          <a:xfrm>
            <a:off x="0" y="3062"/>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68739" name="Rectangle 3">
            <a:extLst>
              <a:ext uri="{FF2B5EF4-FFF2-40B4-BE49-F238E27FC236}">
                <a16:creationId xmlns:a16="http://schemas.microsoft.com/office/drawing/2014/main" id="{A7A4046B-723F-4DE0-9655-61F016DEBB77}"/>
              </a:ext>
            </a:extLst>
          </p:cNvPr>
          <p:cNvSpPr>
            <a:spLocks noGrp="1" noChangeArrowheads="1"/>
          </p:cNvSpPr>
          <p:nvPr>
            <p:ph type="body" idx="4294967295"/>
          </p:nvPr>
        </p:nvSpPr>
        <p:spPr bwMode="auto">
          <a:xfrm>
            <a:off x="179512" y="794227"/>
            <a:ext cx="8712968" cy="415314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p>
            <a:pPr marL="228600" indent="-228600" defTabSz="671513">
              <a:buFont typeface="+mj-lt"/>
              <a:buAutoNum type="arabicPeriod"/>
            </a:pPr>
            <a:r>
              <a:rPr lang="es-AR" altLang="en-US" sz="1200" dirty="0"/>
              <a:t>Formar parejas (“A” y “B”). </a:t>
            </a:r>
          </a:p>
          <a:p>
            <a:pPr marL="257175" indent="-257175" defTabSz="671513">
              <a:buFontTx/>
              <a:buAutoNum type="arabicPeriod"/>
            </a:pPr>
            <a:r>
              <a:rPr lang="es-AR" altLang="en-US" sz="1200" dirty="0"/>
              <a:t>“A” piensa en un caso real, que puede tener en su mente la forma actual de una opinión “tóxica” sobre el desempeño (comportamientos y/o resultados) de otra persona, y que aún no fue expresada. </a:t>
            </a:r>
          </a:p>
          <a:p>
            <a:pPr marL="592138" lvl="1" indent="-257175" defTabSz="671513"/>
            <a:r>
              <a:rPr lang="es-AR" altLang="en-US" sz="1000" i="1" dirty="0"/>
              <a:t>“B” lo va a ayudar a “A” a convertir esa opinión tóxica en un </a:t>
            </a:r>
            <a:r>
              <a:rPr lang="es-AR" altLang="en-US" sz="1000" i="1" dirty="0" err="1"/>
              <a:t>feedback</a:t>
            </a:r>
            <a:r>
              <a:rPr lang="es-AR" altLang="en-US" sz="1000" i="1" dirty="0"/>
              <a:t> efectivo.</a:t>
            </a:r>
          </a:p>
          <a:p>
            <a:pPr marL="257175" indent="-257175" defTabSz="671513">
              <a:buFontTx/>
              <a:buAutoNum type="arabicPeriod"/>
            </a:pPr>
            <a:r>
              <a:rPr lang="es-AR" altLang="en-US" sz="1200" dirty="0"/>
              <a:t>“A” describe la situación a “B”, en su forma cruda y expresando la opinión “tóxica” que se ha formado. </a:t>
            </a:r>
          </a:p>
          <a:p>
            <a:pPr marL="592138" lvl="1" indent="-257175" defTabSz="671513"/>
            <a:r>
              <a:rPr lang="es-AR" altLang="en-US" sz="1000" i="1" dirty="0"/>
              <a:t>“B” escucha con curiosidad, con el ánimo y la voluntad de entender.</a:t>
            </a:r>
          </a:p>
          <a:p>
            <a:pPr marL="257175" indent="-257175" defTabSz="671513">
              <a:buFontTx/>
              <a:buAutoNum type="arabicPeriod"/>
            </a:pPr>
            <a:r>
              <a:rPr lang="es-AR" altLang="en-US" sz="1200" dirty="0"/>
              <a:t>“B” ayuda a “A” a transformar esa opinión en un </a:t>
            </a:r>
            <a:r>
              <a:rPr lang="es-AR" altLang="en-US" sz="1200" dirty="0" err="1"/>
              <a:t>feedback</a:t>
            </a:r>
            <a:r>
              <a:rPr lang="es-AR" altLang="en-US" sz="1200" dirty="0"/>
              <a:t> efectivo, a través de las siguientes preguntas: </a:t>
            </a:r>
          </a:p>
          <a:p>
            <a:pPr marL="257175" lvl="1" indent="0" defTabSz="671513">
              <a:spcBef>
                <a:spcPts val="300"/>
              </a:spcBef>
              <a:buNone/>
            </a:pPr>
            <a:r>
              <a:rPr lang="es-AR" altLang="en-US" sz="1050" i="1" dirty="0"/>
              <a:t>	¿Cuáles son los hechos?</a:t>
            </a:r>
          </a:p>
          <a:p>
            <a:pPr marL="257175" lvl="1" indent="0" defTabSz="671513">
              <a:spcBef>
                <a:spcPts val="300"/>
              </a:spcBef>
              <a:buNone/>
            </a:pPr>
            <a:r>
              <a:rPr lang="es-AR" altLang="en-US" sz="1050" i="1" dirty="0"/>
              <a:t>	¿Cuáles eran/son tus expectativas (estándares)? ¿Los habías expresado antes a esta persona?</a:t>
            </a:r>
          </a:p>
          <a:p>
            <a:pPr marL="257175" lvl="1" indent="0" defTabSz="671513">
              <a:spcBef>
                <a:spcPts val="300"/>
              </a:spcBef>
              <a:buNone/>
            </a:pPr>
            <a:r>
              <a:rPr lang="es-AR" altLang="en-US" sz="1050" i="1" dirty="0"/>
              <a:t>	¿Qué es lo valioso que según vos está a riesgo como consecuencia de los comportamientos / resultados de esta persona?</a:t>
            </a:r>
          </a:p>
          <a:p>
            <a:pPr marL="257175" lvl="1" indent="0" defTabSz="671513">
              <a:spcBef>
                <a:spcPts val="300"/>
              </a:spcBef>
              <a:buNone/>
            </a:pPr>
            <a:r>
              <a:rPr lang="es-AR" altLang="en-US" sz="1050" i="1" dirty="0"/>
              <a:t>	¿Qué le preguntarías a la otra persona para conocer su perspectiva?</a:t>
            </a:r>
          </a:p>
          <a:p>
            <a:pPr marL="257175" lvl="1" indent="0" defTabSz="671513">
              <a:spcBef>
                <a:spcPts val="300"/>
              </a:spcBef>
              <a:buNone/>
            </a:pPr>
            <a:r>
              <a:rPr lang="es-AR" altLang="en-US" sz="1050" i="1" dirty="0"/>
              <a:t>	¿Qué le sugerirías o pedirías a la otra persona para avanzar hacia los cambios que </a:t>
            </a:r>
            <a:r>
              <a:rPr lang="es-AR" altLang="en-US" sz="1050" i="1" dirty="0" err="1"/>
              <a:t>esperás</a:t>
            </a:r>
            <a:r>
              <a:rPr lang="es-AR" altLang="en-US" sz="1050" i="1" dirty="0"/>
              <a:t>? ¿Qué le ofrecerías?</a:t>
            </a:r>
          </a:p>
          <a:p>
            <a:pPr marL="257175" lvl="1" indent="-257175" defTabSz="671513">
              <a:buClr>
                <a:schemeClr val="accent2"/>
              </a:buClr>
              <a:buFont typeface="+mj-lt"/>
              <a:buAutoNum type="arabicPeriod" startAt="5"/>
            </a:pPr>
            <a:r>
              <a:rPr lang="es-AR" altLang="en-US" sz="1200" dirty="0">
                <a:ea typeface="+mn-ea"/>
              </a:rPr>
              <a:t>“A”  practica su conversación de </a:t>
            </a:r>
            <a:r>
              <a:rPr lang="es-AR" altLang="en-US" sz="1200" dirty="0" err="1">
                <a:ea typeface="+mn-ea"/>
              </a:rPr>
              <a:t>feedback</a:t>
            </a:r>
            <a:r>
              <a:rPr lang="es-AR" altLang="en-US" sz="1200" dirty="0">
                <a:ea typeface="+mn-ea"/>
              </a:rPr>
              <a:t> efectivo </a:t>
            </a:r>
            <a:r>
              <a:rPr lang="es-AR" altLang="en-US" sz="1200" dirty="0" err="1">
                <a:ea typeface="+mn-ea"/>
              </a:rPr>
              <a:t>y“B</a:t>
            </a:r>
            <a:r>
              <a:rPr lang="es-AR" altLang="en-US" sz="1200" dirty="0">
                <a:ea typeface="+mn-ea"/>
              </a:rPr>
              <a:t>” juega el rol de contraparte de “A”. </a:t>
            </a:r>
          </a:p>
          <a:p>
            <a:pPr marL="257175" lvl="1" indent="0" defTabSz="671513">
              <a:spcBef>
                <a:spcPts val="300"/>
              </a:spcBef>
              <a:buNone/>
            </a:pPr>
            <a:r>
              <a:rPr lang="es-AR" altLang="en-US" sz="1000" i="1" dirty="0"/>
              <a:t>	Para ello, “B” le pregunta a “A”: ¿Cómo sería tu conversación de </a:t>
            </a:r>
            <a:r>
              <a:rPr lang="es-AR" altLang="en-US" sz="1000" i="1" dirty="0" err="1"/>
              <a:t>feedback</a:t>
            </a:r>
            <a:r>
              <a:rPr lang="es-AR" altLang="en-US" sz="1000" i="1" dirty="0"/>
              <a:t> efectivo, a partir de lo que me </a:t>
            </a:r>
            <a:r>
              <a:rPr lang="es-AR" altLang="en-US" sz="1000" i="1" dirty="0" err="1"/>
              <a:t>acabás</a:t>
            </a:r>
            <a:r>
              <a:rPr lang="es-AR" altLang="en-US" sz="1000" i="1" dirty="0"/>
              <a:t> de contar?</a:t>
            </a:r>
          </a:p>
          <a:p>
            <a:pPr marL="257175" indent="-257175" defTabSz="671513">
              <a:buFont typeface="+mj-lt"/>
              <a:buAutoNum type="arabicPeriod" startAt="6"/>
            </a:pPr>
            <a:r>
              <a:rPr lang="es-AR" altLang="en-US" sz="1200" dirty="0"/>
              <a:t>“B” da un </a:t>
            </a:r>
            <a:r>
              <a:rPr lang="es-AR" altLang="en-US" sz="1200" dirty="0" err="1"/>
              <a:t>feedback</a:t>
            </a:r>
            <a:r>
              <a:rPr lang="es-AR" altLang="en-US" sz="1200" dirty="0"/>
              <a:t> (orientado al aprendizaje </a:t>
            </a:r>
            <a:r>
              <a:rPr lang="es-AR" altLang="en-US" sz="1200" dirty="0">
                <a:sym typeface="Wingdings" panose="05000000000000000000" pitchFamily="2" charset="2"/>
              </a:rPr>
              <a:t>) sobre cómo se sintió. “A” reporta qué aprendizaje se lleva de esta práctica.</a:t>
            </a:r>
          </a:p>
          <a:p>
            <a:pPr marL="257175" indent="-257175" defTabSz="671513">
              <a:buFontTx/>
              <a:buAutoNum type="arabicPeriod" startAt="6"/>
            </a:pPr>
            <a:r>
              <a:rPr lang="es-AR" altLang="en-US" sz="1200" dirty="0">
                <a:sym typeface="Wingdings" panose="05000000000000000000" pitchFamily="2" charset="2"/>
              </a:rPr>
              <a:t>Invierten roles y repiten el proceso desde el paso 2.</a:t>
            </a:r>
            <a:endParaRPr lang="es-AR" altLang="en-US" sz="1200" dirty="0"/>
          </a:p>
        </p:txBody>
      </p:sp>
      <p:sp>
        <p:nvSpPr>
          <p:cNvPr id="149508" name="Line 6">
            <a:extLst>
              <a:ext uri="{FF2B5EF4-FFF2-40B4-BE49-F238E27FC236}">
                <a16:creationId xmlns:a16="http://schemas.microsoft.com/office/drawing/2014/main" id="{8A8361F5-3190-4E38-893C-60990906E8FD}"/>
              </a:ext>
            </a:extLst>
          </p:cNvPr>
          <p:cNvSpPr>
            <a:spLocks noChangeShapeType="1"/>
          </p:cNvSpPr>
          <p:nvPr/>
        </p:nvSpPr>
        <p:spPr bwMode="auto">
          <a:xfrm>
            <a:off x="1323975" y="3277791"/>
            <a:ext cx="5586413" cy="0"/>
          </a:xfrm>
          <a:prstGeom prst="line">
            <a:avLst/>
          </a:prstGeom>
          <a:noFill/>
          <a:ln w="9525">
            <a:solidFill>
              <a:schemeClr val="bg1"/>
            </a:solidFill>
            <a:prstDash val="dash"/>
            <a:round/>
            <a:headEnd/>
            <a:tailEnd/>
          </a:ln>
          <a:extLst>
            <a:ext uri="{909E8E84-426E-40DD-AFC4-6F175D3DCCD1}">
              <a14:hiddenFill xmlns:a14="http://schemas.microsoft.com/office/drawing/2010/main">
                <a:noFill/>
              </a14:hiddenFill>
            </a:ext>
          </a:extLst>
        </p:spPr>
        <p:txBody>
          <a:bodyPr lIns="34290" rIns="34290">
            <a:spAutoFit/>
          </a:bodyPr>
          <a:lstStyle/>
          <a:p>
            <a:endParaRPr lang="en-US" sz="1200"/>
          </a:p>
        </p:txBody>
      </p:sp>
      <p:sp>
        <p:nvSpPr>
          <p:cNvPr id="1268743" name="Rectangle 7">
            <a:extLst>
              <a:ext uri="{FF2B5EF4-FFF2-40B4-BE49-F238E27FC236}">
                <a16:creationId xmlns:a16="http://schemas.microsoft.com/office/drawing/2014/main" id="{629AEE85-DED4-49AB-B7F1-7E7A1A326B37}"/>
              </a:ext>
            </a:extLst>
          </p:cNvPr>
          <p:cNvSpPr>
            <a:spLocks noChangeArrowheads="1"/>
          </p:cNvSpPr>
          <p:nvPr/>
        </p:nvSpPr>
        <p:spPr bwMode="auto">
          <a:xfrm>
            <a:off x="4992886" y="4587974"/>
            <a:ext cx="3835003" cy="325977"/>
          </a:xfrm>
          <a:prstGeom prst="rect">
            <a:avLst/>
          </a:prstGeom>
          <a:solidFill>
            <a:schemeClr val="tx1">
              <a:lumMod val="10000"/>
              <a:lumOff val="90000"/>
            </a:schemeClr>
          </a:solidFill>
          <a:ln w="9525">
            <a:noFill/>
            <a:miter lim="800000"/>
            <a:headEnd/>
            <a:tailEnd/>
          </a:ln>
        </p:spPr>
        <p:txBody>
          <a:bodyPr lIns="69972" tIns="69972" rIns="69972" bIns="69972">
            <a:spAutoFit/>
          </a:bodyPr>
          <a:lstStyle/>
          <a:p>
            <a:pPr algn="ctr" defTabSz="684610">
              <a:buClr>
                <a:schemeClr val="accent2"/>
              </a:buClr>
              <a:defRPr/>
            </a:pPr>
            <a:r>
              <a:rPr lang="es-AR" sz="1200" dirty="0"/>
              <a:t>TIEMPO TOTAL =   40’ </a:t>
            </a:r>
          </a:p>
        </p:txBody>
      </p:sp>
      <p:sp>
        <p:nvSpPr>
          <p:cNvPr id="9" name="Slide Number Placeholder 3">
            <a:extLst>
              <a:ext uri="{FF2B5EF4-FFF2-40B4-BE49-F238E27FC236}">
                <a16:creationId xmlns:a16="http://schemas.microsoft.com/office/drawing/2014/main" id="{BFE927AC-D2E0-427B-AF01-D26732B9EB6E}"/>
              </a:ext>
            </a:extLst>
          </p:cNvPr>
          <p:cNvSpPr txBox="1">
            <a:spLocks/>
          </p:cNvSpPr>
          <p:nvPr/>
        </p:nvSpPr>
        <p:spPr bwMode="auto">
          <a:xfrm>
            <a:off x="7538800" y="4947375"/>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B14B912C-359D-4D15-B2B9-CEC8646492D6}" type="slidenum">
              <a:rPr lang="en-US" sz="1000">
                <a:solidFill>
                  <a:srgbClr val="B2B2B2"/>
                </a:solidFill>
                <a:latin typeface="+mn-lt"/>
                <a:sym typeface="Trebuchet MS" pitchFamily="34" charset="0"/>
              </a:rPr>
              <a:pPr algn="r" defTabSz="685800" eaLnBrk="1" hangingPunct="1">
                <a:defRPr/>
              </a:pPr>
              <a:t>107</a:t>
            </a:fld>
            <a:endParaRPr lang="en-US" sz="1000" dirty="0">
              <a:solidFill>
                <a:srgbClr val="B2B2B2"/>
              </a:solidFill>
              <a:latin typeface="+mn-lt"/>
              <a:sym typeface="Trebuchet MS" pitchFamily="34" charset="0"/>
            </a:endParaRPr>
          </a:p>
        </p:txBody>
      </p:sp>
      <p:sp>
        <p:nvSpPr>
          <p:cNvPr id="11" name="Rectangle 2">
            <a:extLst>
              <a:ext uri="{FF2B5EF4-FFF2-40B4-BE49-F238E27FC236}">
                <a16:creationId xmlns:a16="http://schemas.microsoft.com/office/drawing/2014/main" id="{F9377FEE-3963-4A74-903A-8934AFE7DF7D}"/>
              </a:ext>
            </a:extLst>
          </p:cNvPr>
          <p:cNvSpPr>
            <a:spLocks noGrp="1" noChangeArrowheads="1"/>
          </p:cNvSpPr>
          <p:nvPr>
            <p:ph type="title"/>
          </p:nvPr>
        </p:nvSpPr>
        <p:spPr bwMode="auto">
          <a:xfrm>
            <a:off x="239328" y="127881"/>
            <a:ext cx="8653152"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Actividad: Construcción de un </a:t>
            </a:r>
            <a:r>
              <a:rPr lang="es-AR" altLang="en-US" sz="2400" dirty="0" err="1">
                <a:latin typeface="Arial" panose="020B0604020202020204" pitchFamily="34" charset="0"/>
                <a:cs typeface="Arial" panose="020B0604020202020204" pitchFamily="34" charset="0"/>
              </a:rPr>
              <a:t>feedback</a:t>
            </a:r>
            <a:r>
              <a:rPr lang="es-AR" altLang="en-US" sz="2400" dirty="0">
                <a:latin typeface="Arial" panose="020B0604020202020204" pitchFamily="34" charset="0"/>
                <a:cs typeface="Arial" panose="020B0604020202020204" pitchFamily="34" charset="0"/>
              </a:rPr>
              <a:t> efectivo</a:t>
            </a:r>
          </a:p>
        </p:txBody>
      </p:sp>
    </p:spTree>
    <p:extLst>
      <p:ext uri="{BB962C8B-B14F-4D97-AF65-F5344CB8AC3E}">
        <p14:creationId xmlns:p14="http://schemas.microsoft.com/office/powerpoint/2010/main" val="126044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8739">
                                            <p:txEl>
                                              <p:pRg st="0" end="0"/>
                                            </p:txEl>
                                          </p:spTgt>
                                        </p:tgtEl>
                                        <p:attrNameLst>
                                          <p:attrName>style.visibility</p:attrName>
                                        </p:attrNameLst>
                                      </p:cBhvr>
                                      <p:to>
                                        <p:strVal val="visible"/>
                                      </p:to>
                                    </p:set>
                                    <p:animEffect transition="in" filter="fade">
                                      <p:cBhvr>
                                        <p:cTn id="7" dur="500"/>
                                        <p:tgtEl>
                                          <p:spTgt spid="1268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8739">
                                            <p:txEl>
                                              <p:pRg st="1" end="1"/>
                                            </p:txEl>
                                          </p:spTgt>
                                        </p:tgtEl>
                                        <p:attrNameLst>
                                          <p:attrName>style.visibility</p:attrName>
                                        </p:attrNameLst>
                                      </p:cBhvr>
                                      <p:to>
                                        <p:strVal val="visible"/>
                                      </p:to>
                                    </p:set>
                                    <p:animEffect transition="in" filter="fade">
                                      <p:cBhvr>
                                        <p:cTn id="12" dur="500"/>
                                        <p:tgtEl>
                                          <p:spTgt spid="12687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8739">
                                            <p:txEl>
                                              <p:pRg st="2" end="2"/>
                                            </p:txEl>
                                          </p:spTgt>
                                        </p:tgtEl>
                                        <p:attrNameLst>
                                          <p:attrName>style.visibility</p:attrName>
                                        </p:attrNameLst>
                                      </p:cBhvr>
                                      <p:to>
                                        <p:strVal val="visible"/>
                                      </p:to>
                                    </p:set>
                                    <p:animEffect transition="in" filter="fade">
                                      <p:cBhvr>
                                        <p:cTn id="17" dur="500"/>
                                        <p:tgtEl>
                                          <p:spTgt spid="12687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8739">
                                            <p:txEl>
                                              <p:pRg st="3" end="3"/>
                                            </p:txEl>
                                          </p:spTgt>
                                        </p:tgtEl>
                                        <p:attrNameLst>
                                          <p:attrName>style.visibility</p:attrName>
                                        </p:attrNameLst>
                                      </p:cBhvr>
                                      <p:to>
                                        <p:strVal val="visible"/>
                                      </p:to>
                                    </p:set>
                                    <p:animEffect transition="in" filter="fade">
                                      <p:cBhvr>
                                        <p:cTn id="22" dur="500"/>
                                        <p:tgtEl>
                                          <p:spTgt spid="12687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8739">
                                            <p:txEl>
                                              <p:pRg st="4" end="4"/>
                                            </p:txEl>
                                          </p:spTgt>
                                        </p:tgtEl>
                                        <p:attrNameLst>
                                          <p:attrName>style.visibility</p:attrName>
                                        </p:attrNameLst>
                                      </p:cBhvr>
                                      <p:to>
                                        <p:strVal val="visible"/>
                                      </p:to>
                                    </p:set>
                                    <p:animEffect transition="in" filter="fade">
                                      <p:cBhvr>
                                        <p:cTn id="27" dur="500"/>
                                        <p:tgtEl>
                                          <p:spTgt spid="12687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68739">
                                            <p:txEl>
                                              <p:pRg st="5" end="5"/>
                                            </p:txEl>
                                          </p:spTgt>
                                        </p:tgtEl>
                                        <p:attrNameLst>
                                          <p:attrName>style.visibility</p:attrName>
                                        </p:attrNameLst>
                                      </p:cBhvr>
                                      <p:to>
                                        <p:strVal val="visible"/>
                                      </p:to>
                                    </p:set>
                                    <p:animEffect transition="in" filter="fade">
                                      <p:cBhvr>
                                        <p:cTn id="32" dur="500"/>
                                        <p:tgtEl>
                                          <p:spTgt spid="126873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68739">
                                            <p:txEl>
                                              <p:pRg st="6" end="6"/>
                                            </p:txEl>
                                          </p:spTgt>
                                        </p:tgtEl>
                                        <p:attrNameLst>
                                          <p:attrName>style.visibility</p:attrName>
                                        </p:attrNameLst>
                                      </p:cBhvr>
                                      <p:to>
                                        <p:strVal val="visible"/>
                                      </p:to>
                                    </p:set>
                                    <p:animEffect transition="in" filter="fade">
                                      <p:cBhvr>
                                        <p:cTn id="37" dur="500"/>
                                        <p:tgtEl>
                                          <p:spTgt spid="126873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68739">
                                            <p:txEl>
                                              <p:pRg st="7" end="7"/>
                                            </p:txEl>
                                          </p:spTgt>
                                        </p:tgtEl>
                                        <p:attrNameLst>
                                          <p:attrName>style.visibility</p:attrName>
                                        </p:attrNameLst>
                                      </p:cBhvr>
                                      <p:to>
                                        <p:strVal val="visible"/>
                                      </p:to>
                                    </p:set>
                                    <p:animEffect transition="in" filter="fade">
                                      <p:cBhvr>
                                        <p:cTn id="42" dur="500"/>
                                        <p:tgtEl>
                                          <p:spTgt spid="126873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68739">
                                            <p:txEl>
                                              <p:pRg st="8" end="8"/>
                                            </p:txEl>
                                          </p:spTgt>
                                        </p:tgtEl>
                                        <p:attrNameLst>
                                          <p:attrName>style.visibility</p:attrName>
                                        </p:attrNameLst>
                                      </p:cBhvr>
                                      <p:to>
                                        <p:strVal val="visible"/>
                                      </p:to>
                                    </p:set>
                                    <p:animEffect transition="in" filter="fade">
                                      <p:cBhvr>
                                        <p:cTn id="47" dur="500"/>
                                        <p:tgtEl>
                                          <p:spTgt spid="1268739">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68739">
                                            <p:txEl>
                                              <p:pRg st="9" end="9"/>
                                            </p:txEl>
                                          </p:spTgt>
                                        </p:tgtEl>
                                        <p:attrNameLst>
                                          <p:attrName>style.visibility</p:attrName>
                                        </p:attrNameLst>
                                      </p:cBhvr>
                                      <p:to>
                                        <p:strVal val="visible"/>
                                      </p:to>
                                    </p:set>
                                    <p:animEffect transition="in" filter="fade">
                                      <p:cBhvr>
                                        <p:cTn id="52" dur="500"/>
                                        <p:tgtEl>
                                          <p:spTgt spid="1268739">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68739">
                                            <p:txEl>
                                              <p:pRg st="10" end="10"/>
                                            </p:txEl>
                                          </p:spTgt>
                                        </p:tgtEl>
                                        <p:attrNameLst>
                                          <p:attrName>style.visibility</p:attrName>
                                        </p:attrNameLst>
                                      </p:cBhvr>
                                      <p:to>
                                        <p:strVal val="visible"/>
                                      </p:to>
                                    </p:set>
                                    <p:animEffect transition="in" filter="fade">
                                      <p:cBhvr>
                                        <p:cTn id="57" dur="500"/>
                                        <p:tgtEl>
                                          <p:spTgt spid="1268739">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68739">
                                            <p:txEl>
                                              <p:pRg st="11" end="11"/>
                                            </p:txEl>
                                          </p:spTgt>
                                        </p:tgtEl>
                                        <p:attrNameLst>
                                          <p:attrName>style.visibility</p:attrName>
                                        </p:attrNameLst>
                                      </p:cBhvr>
                                      <p:to>
                                        <p:strVal val="visible"/>
                                      </p:to>
                                    </p:set>
                                    <p:animEffect transition="in" filter="fade">
                                      <p:cBhvr>
                                        <p:cTn id="62" dur="500"/>
                                        <p:tgtEl>
                                          <p:spTgt spid="126873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68739">
                                            <p:txEl>
                                              <p:pRg st="12" end="12"/>
                                            </p:txEl>
                                          </p:spTgt>
                                        </p:tgtEl>
                                        <p:attrNameLst>
                                          <p:attrName>style.visibility</p:attrName>
                                        </p:attrNameLst>
                                      </p:cBhvr>
                                      <p:to>
                                        <p:strVal val="visible"/>
                                      </p:to>
                                    </p:set>
                                    <p:animEffect transition="in" filter="fade">
                                      <p:cBhvr>
                                        <p:cTn id="67" dur="500"/>
                                        <p:tgtEl>
                                          <p:spTgt spid="1268739">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268739">
                                            <p:txEl>
                                              <p:pRg st="13" end="13"/>
                                            </p:txEl>
                                          </p:spTgt>
                                        </p:tgtEl>
                                        <p:attrNameLst>
                                          <p:attrName>style.visibility</p:attrName>
                                        </p:attrNameLst>
                                      </p:cBhvr>
                                      <p:to>
                                        <p:strVal val="visible"/>
                                      </p:to>
                                    </p:set>
                                    <p:animEffect transition="in" filter="fade">
                                      <p:cBhvr>
                                        <p:cTn id="72" dur="500"/>
                                        <p:tgtEl>
                                          <p:spTgt spid="126873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268739">
                                            <p:txEl>
                                              <p:pRg st="14" end="14"/>
                                            </p:txEl>
                                          </p:spTgt>
                                        </p:tgtEl>
                                        <p:attrNameLst>
                                          <p:attrName>style.visibility</p:attrName>
                                        </p:attrNameLst>
                                      </p:cBhvr>
                                      <p:to>
                                        <p:strVal val="visible"/>
                                      </p:to>
                                    </p:set>
                                    <p:animEffect transition="in" filter="fade">
                                      <p:cBhvr>
                                        <p:cTn id="77" dur="500"/>
                                        <p:tgtEl>
                                          <p:spTgt spid="1268739">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8743"/>
                                        </p:tgtEl>
                                        <p:attrNameLst>
                                          <p:attrName>style.visibility</p:attrName>
                                        </p:attrNameLst>
                                      </p:cBhvr>
                                      <p:to>
                                        <p:strVal val="visible"/>
                                      </p:to>
                                    </p:set>
                                    <p:animEffect transition="in" filter="fade">
                                      <p:cBhvr>
                                        <p:cTn id="82" dur="500"/>
                                        <p:tgtEl>
                                          <p:spTgt spid="1268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39" grpId="0" build="p" bldLvl="5"/>
      <p:bldP spid="126874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67494"/>
            <a:ext cx="914400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3" name="Picture 4" descr="C:\Users\Lucia Ledesma\Pictures\IMAGENES DE TRABAJO\lunch.jpg"/>
          <p:cNvPicPr>
            <a:picLocks noChangeAspect="1" noChangeArrowheads="1"/>
          </p:cNvPicPr>
          <p:nvPr/>
        </p:nvPicPr>
        <p:blipFill>
          <a:blip r:embed="rId2" cstate="print"/>
          <a:srcRect/>
          <a:stretch>
            <a:fillRect/>
          </a:stretch>
        </p:blipFill>
        <p:spPr bwMode="auto">
          <a:xfrm>
            <a:off x="0" y="1005576"/>
            <a:ext cx="5436096" cy="3436218"/>
          </a:xfrm>
          <a:prstGeom prst="rect">
            <a:avLst/>
          </a:prstGeom>
          <a:noFill/>
          <a:ln w="9525">
            <a:noFill/>
            <a:miter lim="800000"/>
            <a:headEnd/>
            <a:tailEnd/>
          </a:ln>
        </p:spPr>
      </p:pic>
      <p:sp>
        <p:nvSpPr>
          <p:cNvPr id="4" name="TextBox 3"/>
          <p:cNvSpPr txBox="1"/>
          <p:nvPr/>
        </p:nvSpPr>
        <p:spPr>
          <a:xfrm>
            <a:off x="5076056" y="266510"/>
            <a:ext cx="3902030" cy="1107996"/>
          </a:xfrm>
          <a:prstGeom prst="rect">
            <a:avLst/>
          </a:prstGeom>
          <a:noFill/>
        </p:spPr>
        <p:txBody>
          <a:bodyPr wrap="none" rtlCol="0">
            <a:spAutoFit/>
          </a:bodyPr>
          <a:lstStyle/>
          <a:p>
            <a:r>
              <a:rPr lang="pt-BR" sz="6600" b="1" dirty="0" err="1"/>
              <a:t>almuerzo</a:t>
            </a:r>
            <a:endParaRPr lang="pt-BR" sz="6600" b="1" dirty="0"/>
          </a:p>
        </p:txBody>
      </p:sp>
    </p:spTree>
    <p:extLst>
      <p:ext uri="{BB962C8B-B14F-4D97-AF65-F5344CB8AC3E}">
        <p14:creationId xmlns:p14="http://schemas.microsoft.com/office/powerpoint/2010/main" val="58298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538881" y="1995686"/>
            <a:ext cx="7129463" cy="722333"/>
          </a:xfrm>
          <a:noFill/>
          <a:ln/>
        </p:spPr>
        <p:txBody>
          <a:bodyPr/>
          <a:lstStyle/>
          <a:p>
            <a:pPr algn="ctr">
              <a:spcBef>
                <a:spcPct val="80000"/>
              </a:spcBef>
              <a:buClrTx/>
            </a:pPr>
            <a:r>
              <a:rPr lang="es-AR" sz="2800" dirty="0"/>
              <a:t>RESOLUCIÓN CONSTRUCTIVA DE CONFLICTOS</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882766" y="901918"/>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62">
            <a:extLst>
              <a:ext uri="{FF2B5EF4-FFF2-40B4-BE49-F238E27FC236}">
                <a16:creationId xmlns:a16="http://schemas.microsoft.com/office/drawing/2014/main" id="{F6A9EFDE-6980-4755-BCA0-54C93EB2459E}"/>
              </a:ext>
            </a:extLst>
          </p:cNvPr>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6" name="1 Marcador de número de diapositiva"/>
          <p:cNvSpPr>
            <a:spLocks noGrp="1"/>
          </p:cNvSpPr>
          <p:nvPr>
            <p:ph type="sldNum" sz="quarter" idx="10"/>
          </p:nvPr>
        </p:nvSpPr>
        <p:spPr>
          <a:xfrm>
            <a:off x="6400800" y="4964013"/>
            <a:ext cx="1600200" cy="200025"/>
          </a:xfrm>
        </p:spPr>
        <p:txBody>
          <a:bodyPr/>
          <a:lstStyle/>
          <a:p>
            <a:pPr>
              <a:defRPr/>
            </a:pPr>
            <a:r>
              <a:rPr lang="en-US"/>
              <a:t>| </a:t>
            </a:r>
            <a:fld id="{49968665-04BD-4921-A1FA-6FCA1973EEE2}" type="slidenum">
              <a:rPr lang="en-US">
                <a:solidFill>
                  <a:srgbClr val="B2B2B2"/>
                </a:solidFill>
              </a:rPr>
              <a:pPr>
                <a:defRPr/>
              </a:pPr>
              <a:t>11</a:t>
            </a:fld>
            <a:endParaRPr lang="en-US">
              <a:solidFill>
                <a:srgbClr val="B2B2B2"/>
              </a:solidFill>
            </a:endParaRPr>
          </a:p>
        </p:txBody>
      </p:sp>
      <p:sp>
        <p:nvSpPr>
          <p:cNvPr id="16387" name="Rectangle 2"/>
          <p:cNvSpPr>
            <a:spLocks noGrp="1" noChangeArrowheads="1"/>
          </p:cNvSpPr>
          <p:nvPr>
            <p:ph type="title" idx="4294967295"/>
          </p:nvPr>
        </p:nvSpPr>
        <p:spPr>
          <a:xfrm>
            <a:off x="161330" y="62956"/>
            <a:ext cx="6513909" cy="434578"/>
          </a:xfrm>
        </p:spPr>
        <p:txBody>
          <a:bodyPr anchor="ctr"/>
          <a:lstStyle/>
          <a:p>
            <a:r>
              <a:rPr lang="en-US" sz="2400" dirty="0"/>
              <a:t>B.- Roles y </a:t>
            </a:r>
            <a:r>
              <a:rPr lang="en-US" sz="2400" dirty="0" err="1"/>
              <a:t>Responsabilidades</a:t>
            </a:r>
            <a:endParaRPr lang="es-ES" sz="2400" dirty="0"/>
          </a:p>
        </p:txBody>
      </p:sp>
      <p:sp>
        <p:nvSpPr>
          <p:cNvPr id="17412" name="Rectangle 20"/>
          <p:cNvSpPr>
            <a:spLocks noChangeArrowheads="1"/>
          </p:cNvSpPr>
          <p:nvPr/>
        </p:nvSpPr>
        <p:spPr bwMode="auto">
          <a:xfrm>
            <a:off x="2283049" y="2139702"/>
            <a:ext cx="4737223" cy="1353120"/>
          </a:xfrm>
          <a:prstGeom prst="rect">
            <a:avLst/>
          </a:prstGeom>
          <a:noFill/>
          <a:ln w="9525">
            <a:noFill/>
            <a:prstDash val="dash"/>
            <a:miter lim="800000"/>
            <a:headEnd/>
            <a:tailEnd/>
          </a:ln>
        </p:spPr>
        <p:txBody>
          <a:bodyPr wrap="square" lIns="69942" tIns="69942" rIns="69942" bIns="69942">
            <a:spAutoFit/>
          </a:bodyPr>
          <a:lstStyle/>
          <a:p>
            <a:pPr marL="176213" indent="-176213" eaLnBrk="1" hangingPunct="1">
              <a:spcBef>
                <a:spcPct val="30000"/>
              </a:spcBef>
              <a:buClr>
                <a:srgbClr val="FFCC00"/>
              </a:buClr>
              <a:defRPr/>
            </a:pPr>
            <a:r>
              <a:rPr lang="en-US" sz="1125" dirty="0">
                <a:solidFill>
                  <a:srgbClr val="002960"/>
                </a:solidFill>
                <a:latin typeface="Arial" charset="0"/>
                <a:cs typeface="Arial" charset="0"/>
              </a:rPr>
              <a:t>EQUIPO ESTÁNDAR </a:t>
            </a:r>
            <a:r>
              <a:rPr lang="en-US" sz="1125" dirty="0">
                <a:solidFill>
                  <a:srgbClr val="FFCC00"/>
                </a:solidFill>
                <a:latin typeface="Verdana" pitchFamily="34" charset="0"/>
                <a:cs typeface="Arial" charset="0"/>
                <a:sym typeface="Wingdings 3" pitchFamily="18" charset="2"/>
              </a:rPr>
              <a:t></a:t>
            </a:r>
            <a:r>
              <a:rPr lang="en-US" sz="1125" dirty="0">
                <a:solidFill>
                  <a:srgbClr val="FFCC00"/>
                </a:solidFill>
                <a:latin typeface="Arial" charset="0"/>
                <a:cs typeface="Arial" charset="0"/>
                <a:sym typeface="Wingdings 3" pitchFamily="18" charset="2"/>
              </a:rPr>
              <a:t></a:t>
            </a:r>
            <a:endParaRPr lang="en-US" sz="1125" dirty="0">
              <a:solidFill>
                <a:srgbClr val="FFCC00"/>
              </a:solidFill>
              <a:latin typeface="ZapfDingbats"/>
              <a:cs typeface="Arial" charset="0"/>
              <a:sym typeface="Wingdings 3" pitchFamily="18" charset="2"/>
            </a:endParaRPr>
          </a:p>
          <a:p>
            <a:pPr marL="173831" indent="-173831">
              <a:spcBef>
                <a:spcPct val="30000"/>
              </a:spcBef>
              <a:buClr>
                <a:schemeClr val="accent2"/>
              </a:buClr>
              <a:buFontTx/>
              <a:buChar char="•"/>
              <a:defRPr/>
            </a:pPr>
            <a:r>
              <a:rPr lang="es-ES" sz="900" b="0" dirty="0">
                <a:solidFill>
                  <a:srgbClr val="002960"/>
                </a:solidFill>
                <a:latin typeface="Arial" charset="0"/>
                <a:cs typeface="Arial" charset="0"/>
              </a:rPr>
              <a:t>Cada rol se define usando la métrica correcta y es acordado por todos. </a:t>
            </a:r>
          </a:p>
          <a:p>
            <a:pPr marL="173831" indent="-173831">
              <a:spcBef>
                <a:spcPct val="30000"/>
              </a:spcBef>
              <a:buClr>
                <a:schemeClr val="accent2"/>
              </a:buClr>
              <a:buFontTx/>
              <a:buChar char="•"/>
              <a:defRPr/>
            </a:pPr>
            <a:r>
              <a:rPr lang="es-ES" sz="900" b="0" dirty="0">
                <a:solidFill>
                  <a:srgbClr val="002960"/>
                </a:solidFill>
                <a:latin typeface="Arial" charset="0"/>
                <a:cs typeface="Arial" charset="0"/>
              </a:rPr>
              <a:t>Se definen las interdependencias de los roles individuales. </a:t>
            </a:r>
          </a:p>
          <a:p>
            <a:pPr marL="173831" indent="-173831">
              <a:spcBef>
                <a:spcPct val="30000"/>
              </a:spcBef>
              <a:buClr>
                <a:schemeClr val="accent2"/>
              </a:buClr>
              <a:buFontTx/>
              <a:buChar char="•"/>
              <a:defRPr/>
            </a:pPr>
            <a:r>
              <a:rPr lang="es-ES" sz="900" b="0" dirty="0">
                <a:solidFill>
                  <a:srgbClr val="002960"/>
                </a:solidFill>
                <a:latin typeface="Arial" charset="0"/>
                <a:cs typeface="Arial" charset="0"/>
              </a:rPr>
              <a:t>Las contribuciones individuales se definen y se vinculan con las metas del equipo. </a:t>
            </a:r>
          </a:p>
          <a:p>
            <a:pPr marL="173831" indent="-173831">
              <a:spcBef>
                <a:spcPct val="30000"/>
              </a:spcBef>
              <a:buClr>
                <a:schemeClr val="accent2"/>
              </a:buClr>
              <a:buFontTx/>
              <a:buChar char="•"/>
              <a:defRPr/>
            </a:pPr>
            <a:r>
              <a:rPr lang="es-ES" sz="900" b="0" dirty="0">
                <a:solidFill>
                  <a:srgbClr val="002960"/>
                </a:solidFill>
                <a:latin typeface="Arial" charset="0"/>
                <a:cs typeface="Arial" charset="0"/>
              </a:rPr>
              <a:t>La contribución de cada miembro se alinea, a través de la negociación, con la contribución de los demás miembros del equipo. </a:t>
            </a:r>
          </a:p>
          <a:p>
            <a:pPr marL="173831" indent="-173831">
              <a:spcBef>
                <a:spcPct val="30000"/>
              </a:spcBef>
              <a:buClr>
                <a:schemeClr val="accent2"/>
              </a:buClr>
              <a:buFontTx/>
              <a:buChar char="•"/>
              <a:defRPr/>
            </a:pPr>
            <a:r>
              <a:rPr lang="es-ES" sz="900" b="0" dirty="0">
                <a:solidFill>
                  <a:srgbClr val="002960"/>
                </a:solidFill>
                <a:latin typeface="Arial" charset="0"/>
                <a:cs typeface="Arial" charset="0"/>
              </a:rPr>
              <a:t>Las personas son responsables por sus metas individuales y por las metas del equipo. </a:t>
            </a:r>
          </a:p>
        </p:txBody>
      </p:sp>
      <p:sp>
        <p:nvSpPr>
          <p:cNvPr id="17413" name="Rectangle 21"/>
          <p:cNvSpPr>
            <a:spLocks noChangeArrowheads="1"/>
          </p:cNvSpPr>
          <p:nvPr/>
        </p:nvSpPr>
        <p:spPr bwMode="auto">
          <a:xfrm>
            <a:off x="3325416" y="671697"/>
            <a:ext cx="5703094" cy="1311570"/>
          </a:xfrm>
          <a:prstGeom prst="rect">
            <a:avLst/>
          </a:prstGeom>
          <a:noFill/>
          <a:ln w="9525">
            <a:noFill/>
            <a:prstDash val="dash"/>
            <a:miter lim="800000"/>
            <a:headEnd/>
            <a:tailEnd/>
          </a:ln>
        </p:spPr>
        <p:txBody>
          <a:bodyPr wrap="square" lIns="69942" tIns="69942" rIns="69942" bIns="69942">
            <a:spAutoFit/>
          </a:bodyPr>
          <a:lstStyle/>
          <a:p>
            <a:pPr marL="176213" indent="-176213" eaLnBrk="1" hangingPunct="1">
              <a:spcBef>
                <a:spcPct val="30000"/>
              </a:spcBef>
              <a:buClr>
                <a:srgbClr val="FFCC00"/>
              </a:buClr>
              <a:defRPr/>
            </a:pPr>
            <a:r>
              <a:rPr lang="en-US" sz="1125" dirty="0">
                <a:solidFill>
                  <a:srgbClr val="002960"/>
                </a:solidFill>
                <a:latin typeface="Arial" charset="0"/>
                <a:cs typeface="Arial" charset="0"/>
              </a:rPr>
              <a:t>EQUIPOS DE ALTO RENDIMIENTO </a:t>
            </a:r>
            <a:r>
              <a:rPr lang="en-US" sz="1125" dirty="0">
                <a:solidFill>
                  <a:srgbClr val="FFCC00"/>
                </a:solidFill>
                <a:latin typeface="Arial" charset="0"/>
                <a:cs typeface="Arial" charset="0"/>
                <a:sym typeface="Wingdings 3" pitchFamily="18" charset="2"/>
              </a:rPr>
              <a:t></a:t>
            </a:r>
            <a:endParaRPr lang="en-US" sz="1125" dirty="0">
              <a:solidFill>
                <a:srgbClr val="FFCC00"/>
              </a:solidFill>
              <a:latin typeface="Arial" charset="0"/>
              <a:cs typeface="Arial" charset="0"/>
            </a:endParaRPr>
          </a:p>
          <a:p>
            <a:pPr marL="173831" indent="-173831">
              <a:spcBef>
                <a:spcPct val="30000"/>
              </a:spcBef>
              <a:buClr>
                <a:schemeClr val="accent2"/>
              </a:buClr>
              <a:buFontTx/>
              <a:buChar char="•"/>
              <a:defRPr/>
            </a:pPr>
            <a:r>
              <a:rPr lang="es-ES" sz="900" b="0" dirty="0">
                <a:solidFill>
                  <a:srgbClr val="002960"/>
                </a:solidFill>
                <a:latin typeface="Arial" charset="0"/>
                <a:cs typeface="Arial" charset="0"/>
              </a:rPr>
              <a:t>Todos contribuyen y las expectativas del equipo son altas. “Mi palabra es mi compromiso.”</a:t>
            </a:r>
          </a:p>
          <a:p>
            <a:pPr marL="173831" indent="-173831">
              <a:spcBef>
                <a:spcPct val="30000"/>
              </a:spcBef>
              <a:buClr>
                <a:schemeClr val="accent2"/>
              </a:buClr>
              <a:buFontTx/>
              <a:buChar char="•"/>
              <a:defRPr/>
            </a:pPr>
            <a:r>
              <a:rPr lang="es-ES" sz="900" b="0" dirty="0">
                <a:solidFill>
                  <a:srgbClr val="002960"/>
                </a:solidFill>
                <a:latin typeface="Arial" charset="0"/>
                <a:cs typeface="Arial" charset="0"/>
              </a:rPr>
              <a:t>Responsabilidad y apoyo mutuo. Si un miembro del equipo tiene dificultades, cada miembro lo ayudará para asegurar el éxito. </a:t>
            </a:r>
          </a:p>
          <a:p>
            <a:pPr marL="173831" indent="-173831">
              <a:spcBef>
                <a:spcPct val="30000"/>
              </a:spcBef>
              <a:buClr>
                <a:schemeClr val="accent2"/>
              </a:buClr>
              <a:buFontTx/>
              <a:buChar char="•"/>
              <a:defRPr/>
            </a:pPr>
            <a:r>
              <a:rPr lang="es-ES" sz="900" b="0" dirty="0">
                <a:solidFill>
                  <a:srgbClr val="002960"/>
                </a:solidFill>
                <a:latin typeface="Arial" charset="0"/>
                <a:cs typeface="Arial" charset="0"/>
              </a:rPr>
              <a:t>Hacen sacrificios inteligentes y comparten recursos para optimizar la eficacia del equipo en función de la meta organizacional. </a:t>
            </a:r>
          </a:p>
          <a:p>
            <a:pPr marL="176213" indent="-176213" eaLnBrk="1" hangingPunct="1">
              <a:spcBef>
                <a:spcPct val="30000"/>
              </a:spcBef>
              <a:buClr>
                <a:srgbClr val="FFCC00"/>
              </a:buClr>
              <a:buFontTx/>
              <a:buChar char="•"/>
              <a:defRPr/>
            </a:pPr>
            <a:r>
              <a:rPr lang="en-US" sz="900" b="0" dirty="0" err="1">
                <a:solidFill>
                  <a:srgbClr val="002960"/>
                </a:solidFill>
                <a:latin typeface="Arial" charset="0"/>
                <a:cs typeface="Arial" charset="0"/>
              </a:rPr>
              <a:t>Dedican</a:t>
            </a:r>
            <a:r>
              <a:rPr lang="en-US" sz="900" b="0" dirty="0">
                <a:solidFill>
                  <a:srgbClr val="002960"/>
                </a:solidFill>
                <a:latin typeface="Arial" charset="0"/>
                <a:cs typeface="Arial" charset="0"/>
              </a:rPr>
              <a:t> </a:t>
            </a:r>
            <a:r>
              <a:rPr lang="en-US" sz="900" b="0" dirty="0" err="1">
                <a:solidFill>
                  <a:srgbClr val="002960"/>
                </a:solidFill>
                <a:latin typeface="Arial" charset="0"/>
                <a:cs typeface="Arial" charset="0"/>
              </a:rPr>
              <a:t>tiempo</a:t>
            </a:r>
            <a:r>
              <a:rPr lang="en-US" sz="900" b="0" dirty="0">
                <a:solidFill>
                  <a:srgbClr val="002960"/>
                </a:solidFill>
                <a:latin typeface="Arial" charset="0"/>
                <a:cs typeface="Arial" charset="0"/>
              </a:rPr>
              <a:t> al </a:t>
            </a:r>
            <a:r>
              <a:rPr lang="en-US" sz="900" b="0" dirty="0" err="1">
                <a:solidFill>
                  <a:srgbClr val="002960"/>
                </a:solidFill>
                <a:latin typeface="Arial" charset="0"/>
                <a:cs typeface="Arial" charset="0"/>
              </a:rPr>
              <a:t>equipo</a:t>
            </a:r>
            <a:r>
              <a:rPr lang="en-US" sz="900" b="0" dirty="0">
                <a:solidFill>
                  <a:srgbClr val="002960"/>
                </a:solidFill>
                <a:latin typeface="Arial" charset="0"/>
                <a:cs typeface="Arial" charset="0"/>
              </a:rPr>
              <a:t> y a la </a:t>
            </a:r>
            <a:r>
              <a:rPr lang="en-US" sz="900" b="0" dirty="0" err="1">
                <a:solidFill>
                  <a:srgbClr val="002960"/>
                </a:solidFill>
                <a:latin typeface="Arial" charset="0"/>
                <a:cs typeface="Arial" charset="0"/>
              </a:rPr>
              <a:t>creación</a:t>
            </a:r>
            <a:r>
              <a:rPr lang="en-US" sz="900" b="0" dirty="0">
                <a:solidFill>
                  <a:srgbClr val="002960"/>
                </a:solidFill>
                <a:latin typeface="Arial" charset="0"/>
                <a:cs typeface="Arial" charset="0"/>
              </a:rPr>
              <a:t> del </a:t>
            </a:r>
            <a:r>
              <a:rPr lang="en-US" sz="900" b="0" dirty="0" err="1">
                <a:solidFill>
                  <a:srgbClr val="002960"/>
                </a:solidFill>
                <a:latin typeface="Arial" charset="0"/>
                <a:cs typeface="Arial" charset="0"/>
              </a:rPr>
              <a:t>sentido</a:t>
            </a:r>
            <a:r>
              <a:rPr lang="en-US" sz="900" b="0" dirty="0">
                <a:solidFill>
                  <a:srgbClr val="002960"/>
                </a:solidFill>
                <a:latin typeface="Arial" charset="0"/>
                <a:cs typeface="Arial" charset="0"/>
              </a:rPr>
              <a:t> de </a:t>
            </a:r>
            <a:r>
              <a:rPr lang="en-US" sz="900" b="0" dirty="0" err="1">
                <a:solidFill>
                  <a:srgbClr val="002960"/>
                </a:solidFill>
                <a:latin typeface="Arial" charset="0"/>
                <a:cs typeface="Arial" charset="0"/>
              </a:rPr>
              <a:t>solidaridad</a:t>
            </a:r>
            <a:r>
              <a:rPr lang="en-US" sz="900" b="0" dirty="0">
                <a:solidFill>
                  <a:srgbClr val="002960"/>
                </a:solidFill>
                <a:latin typeface="Arial" charset="0"/>
                <a:cs typeface="Arial" charset="0"/>
              </a:rPr>
              <a:t>. </a:t>
            </a:r>
          </a:p>
        </p:txBody>
      </p:sp>
      <p:grpSp>
        <p:nvGrpSpPr>
          <p:cNvPr id="19" name="Group 18"/>
          <p:cNvGrpSpPr/>
          <p:nvPr/>
        </p:nvGrpSpPr>
        <p:grpSpPr>
          <a:xfrm>
            <a:off x="7070527" y="2768275"/>
            <a:ext cx="1613297" cy="1983437"/>
            <a:chOff x="6308725" y="4399683"/>
            <a:chExt cx="2151063" cy="2644583"/>
          </a:xfrm>
        </p:grpSpPr>
        <p:grpSp>
          <p:nvGrpSpPr>
            <p:cNvPr id="18" name="Group 17"/>
            <p:cNvGrpSpPr/>
            <p:nvPr/>
          </p:nvGrpSpPr>
          <p:grpSpPr>
            <a:xfrm>
              <a:off x="6308725" y="4399683"/>
              <a:ext cx="2151063" cy="2212651"/>
              <a:chOff x="6308725" y="4399683"/>
              <a:chExt cx="2151063" cy="2212651"/>
            </a:xfrm>
          </p:grpSpPr>
          <p:sp>
            <p:nvSpPr>
              <p:cNvPr id="16390" name="Freeform 25"/>
              <p:cNvSpPr>
                <a:spLocks noChangeAspect="1"/>
              </p:cNvSpPr>
              <p:nvPr/>
            </p:nvSpPr>
            <p:spPr bwMode="auto">
              <a:xfrm>
                <a:off x="6308725" y="4515247"/>
                <a:ext cx="1870075" cy="1866900"/>
              </a:xfrm>
              <a:custGeom>
                <a:avLst/>
                <a:gdLst>
                  <a:gd name="T0" fmla="*/ 0 w 2038"/>
                  <a:gd name="T1" fmla="*/ 2147483647 h 2039"/>
                  <a:gd name="T2" fmla="*/ 2147483647 w 2038"/>
                  <a:gd name="T3" fmla="*/ 2147483647 h 2039"/>
                  <a:gd name="T4" fmla="*/ 2147483647 w 2038"/>
                  <a:gd name="T5" fmla="*/ 2147483647 h 2039"/>
                  <a:gd name="T6" fmla="*/ 2147483647 w 2038"/>
                  <a:gd name="T7" fmla="*/ 2147483647 h 2039"/>
                  <a:gd name="T8" fmla="*/ 2147483647 w 2038"/>
                  <a:gd name="T9" fmla="*/ 2147483647 h 2039"/>
                  <a:gd name="T10" fmla="*/ 2147483647 w 2038"/>
                  <a:gd name="T11" fmla="*/ 2147483647 h 2039"/>
                  <a:gd name="T12" fmla="*/ 2147483647 w 2038"/>
                  <a:gd name="T13" fmla="*/ 2147483647 h 2039"/>
                  <a:gd name="T14" fmla="*/ 2147483647 w 2038"/>
                  <a:gd name="T15" fmla="*/ 2147483647 h 2039"/>
                  <a:gd name="T16" fmla="*/ 2147483647 w 2038"/>
                  <a:gd name="T17" fmla="*/ 2147483647 h 2039"/>
                  <a:gd name="T18" fmla="*/ 2147483647 w 2038"/>
                  <a:gd name="T19" fmla="*/ 2147483647 h 2039"/>
                  <a:gd name="T20" fmla="*/ 2147483647 w 2038"/>
                  <a:gd name="T21" fmla="*/ 2147483647 h 2039"/>
                  <a:gd name="T22" fmla="*/ 2147483647 w 2038"/>
                  <a:gd name="T23" fmla="*/ 2147483647 h 2039"/>
                  <a:gd name="T24" fmla="*/ 2147483647 w 2038"/>
                  <a:gd name="T25" fmla="*/ 2147483647 h 2039"/>
                  <a:gd name="T26" fmla="*/ 2147483647 w 2038"/>
                  <a:gd name="T27" fmla="*/ 2147483647 h 2039"/>
                  <a:gd name="T28" fmla="*/ 2147483647 w 2038"/>
                  <a:gd name="T29" fmla="*/ 0 h 2039"/>
                  <a:gd name="T30" fmla="*/ 0 w 2038"/>
                  <a:gd name="T31" fmla="*/ 0 h 2039"/>
                  <a:gd name="T32" fmla="*/ 0 w 2038"/>
                  <a:gd name="T33" fmla="*/ 2147483647 h 2039"/>
                  <a:gd name="T34" fmla="*/ 0 w 2038"/>
                  <a:gd name="T35" fmla="*/ 2147483647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39"/>
                  <a:gd name="T56" fmla="*/ 2038 w 2038"/>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39">
                    <a:moveTo>
                      <a:pt x="0" y="2039"/>
                    </a:moveTo>
                    <a:lnTo>
                      <a:pt x="411" y="1997"/>
                    </a:lnTo>
                    <a:lnTo>
                      <a:pt x="793" y="1880"/>
                    </a:lnTo>
                    <a:lnTo>
                      <a:pt x="970" y="1792"/>
                    </a:lnTo>
                    <a:lnTo>
                      <a:pt x="1139" y="1691"/>
                    </a:lnTo>
                    <a:lnTo>
                      <a:pt x="1295" y="1574"/>
                    </a:lnTo>
                    <a:lnTo>
                      <a:pt x="1369" y="1509"/>
                    </a:lnTo>
                    <a:lnTo>
                      <a:pt x="1439" y="1442"/>
                    </a:lnTo>
                    <a:lnTo>
                      <a:pt x="1508" y="1370"/>
                    </a:lnTo>
                    <a:lnTo>
                      <a:pt x="1571" y="1296"/>
                    </a:lnTo>
                    <a:lnTo>
                      <a:pt x="1690" y="1140"/>
                    </a:lnTo>
                    <a:lnTo>
                      <a:pt x="1791" y="971"/>
                    </a:lnTo>
                    <a:lnTo>
                      <a:pt x="1877" y="792"/>
                    </a:lnTo>
                    <a:lnTo>
                      <a:pt x="1997" y="410"/>
                    </a:lnTo>
                    <a:lnTo>
                      <a:pt x="2038" y="0"/>
                    </a:lnTo>
                    <a:lnTo>
                      <a:pt x="0" y="0"/>
                    </a:lnTo>
                    <a:lnTo>
                      <a:pt x="0" y="2039"/>
                    </a:lnTo>
                    <a:close/>
                  </a:path>
                </a:pathLst>
              </a:custGeom>
              <a:solidFill>
                <a:srgbClr val="FFCC00">
                  <a:alpha val="39999"/>
                </a:srgbClr>
              </a:solidFill>
              <a:ln w="9525">
                <a:noFill/>
                <a:round/>
                <a:headEnd/>
                <a:tailEnd/>
              </a:ln>
            </p:spPr>
            <p:txBody>
              <a:bodyPr/>
              <a:lstStyle/>
              <a:p>
                <a:endParaRPr lang="es-AR" sz="1200"/>
              </a:p>
            </p:txBody>
          </p:sp>
          <p:sp>
            <p:nvSpPr>
              <p:cNvPr id="16391" name="Freeform 26"/>
              <p:cNvSpPr>
                <a:spLocks noChangeAspect="1"/>
              </p:cNvSpPr>
              <p:nvPr/>
            </p:nvSpPr>
            <p:spPr bwMode="auto">
              <a:xfrm>
                <a:off x="6311900" y="4520009"/>
                <a:ext cx="1327150" cy="1327150"/>
              </a:xfrm>
              <a:custGeom>
                <a:avLst/>
                <a:gdLst>
                  <a:gd name="T0" fmla="*/ 0 w 2038"/>
                  <a:gd name="T1" fmla="*/ 2147483647 h 2039"/>
                  <a:gd name="T2" fmla="*/ 2147483647 w 2038"/>
                  <a:gd name="T3" fmla="*/ 2147483647 h 2039"/>
                  <a:gd name="T4" fmla="*/ 2147483647 w 2038"/>
                  <a:gd name="T5" fmla="*/ 2147483647 h 2039"/>
                  <a:gd name="T6" fmla="*/ 2147483647 w 2038"/>
                  <a:gd name="T7" fmla="*/ 2147483647 h 2039"/>
                  <a:gd name="T8" fmla="*/ 2147483647 w 2038"/>
                  <a:gd name="T9" fmla="*/ 2147483647 h 2039"/>
                  <a:gd name="T10" fmla="*/ 2147483647 w 2038"/>
                  <a:gd name="T11" fmla="*/ 2147483647 h 2039"/>
                  <a:gd name="T12" fmla="*/ 2147483647 w 2038"/>
                  <a:gd name="T13" fmla="*/ 2147483647 h 2039"/>
                  <a:gd name="T14" fmla="*/ 2147483647 w 2038"/>
                  <a:gd name="T15" fmla="*/ 2147483647 h 2039"/>
                  <a:gd name="T16" fmla="*/ 2147483647 w 2038"/>
                  <a:gd name="T17" fmla="*/ 2147483647 h 2039"/>
                  <a:gd name="T18" fmla="*/ 2147483647 w 2038"/>
                  <a:gd name="T19" fmla="*/ 2147483647 h 2039"/>
                  <a:gd name="T20" fmla="*/ 2147483647 w 2038"/>
                  <a:gd name="T21" fmla="*/ 2147483647 h 2039"/>
                  <a:gd name="T22" fmla="*/ 2147483647 w 2038"/>
                  <a:gd name="T23" fmla="*/ 2147483647 h 2039"/>
                  <a:gd name="T24" fmla="*/ 2147483647 w 2038"/>
                  <a:gd name="T25" fmla="*/ 2147483647 h 2039"/>
                  <a:gd name="T26" fmla="*/ 2147483647 w 2038"/>
                  <a:gd name="T27" fmla="*/ 2147483647 h 2039"/>
                  <a:gd name="T28" fmla="*/ 2147483647 w 2038"/>
                  <a:gd name="T29" fmla="*/ 0 h 2039"/>
                  <a:gd name="T30" fmla="*/ 0 w 2038"/>
                  <a:gd name="T31" fmla="*/ 0 h 2039"/>
                  <a:gd name="T32" fmla="*/ 0 w 2038"/>
                  <a:gd name="T33" fmla="*/ 2147483647 h 2039"/>
                  <a:gd name="T34" fmla="*/ 0 w 2038"/>
                  <a:gd name="T35" fmla="*/ 2147483647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39"/>
                  <a:gd name="T56" fmla="*/ 2038 w 2038"/>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39">
                    <a:moveTo>
                      <a:pt x="0" y="2039"/>
                    </a:moveTo>
                    <a:lnTo>
                      <a:pt x="411" y="1997"/>
                    </a:lnTo>
                    <a:lnTo>
                      <a:pt x="793" y="1880"/>
                    </a:lnTo>
                    <a:lnTo>
                      <a:pt x="970" y="1792"/>
                    </a:lnTo>
                    <a:lnTo>
                      <a:pt x="1139" y="1691"/>
                    </a:lnTo>
                    <a:lnTo>
                      <a:pt x="1295" y="1574"/>
                    </a:lnTo>
                    <a:lnTo>
                      <a:pt x="1369" y="1509"/>
                    </a:lnTo>
                    <a:lnTo>
                      <a:pt x="1439" y="1442"/>
                    </a:lnTo>
                    <a:lnTo>
                      <a:pt x="1508" y="1370"/>
                    </a:lnTo>
                    <a:lnTo>
                      <a:pt x="1571" y="1296"/>
                    </a:lnTo>
                    <a:lnTo>
                      <a:pt x="1690" y="1140"/>
                    </a:lnTo>
                    <a:lnTo>
                      <a:pt x="1791" y="971"/>
                    </a:lnTo>
                    <a:lnTo>
                      <a:pt x="1877" y="792"/>
                    </a:lnTo>
                    <a:lnTo>
                      <a:pt x="1997" y="410"/>
                    </a:lnTo>
                    <a:lnTo>
                      <a:pt x="2038" y="0"/>
                    </a:lnTo>
                    <a:lnTo>
                      <a:pt x="0" y="0"/>
                    </a:lnTo>
                    <a:lnTo>
                      <a:pt x="0" y="2039"/>
                    </a:lnTo>
                    <a:close/>
                  </a:path>
                </a:pathLst>
              </a:custGeom>
              <a:solidFill>
                <a:srgbClr val="FF9900">
                  <a:alpha val="50195"/>
                </a:srgbClr>
              </a:solidFill>
              <a:ln w="9525">
                <a:noFill/>
                <a:round/>
                <a:headEnd/>
                <a:tailEnd/>
              </a:ln>
            </p:spPr>
            <p:txBody>
              <a:bodyPr/>
              <a:lstStyle/>
              <a:p>
                <a:endParaRPr lang="es-AR" sz="1200"/>
              </a:p>
            </p:txBody>
          </p:sp>
          <p:sp>
            <p:nvSpPr>
              <p:cNvPr id="16392" name="Freeform 27"/>
              <p:cNvSpPr>
                <a:spLocks noChangeAspect="1"/>
              </p:cNvSpPr>
              <p:nvPr/>
            </p:nvSpPr>
            <p:spPr bwMode="auto">
              <a:xfrm>
                <a:off x="6326188" y="4523184"/>
                <a:ext cx="771525" cy="771525"/>
              </a:xfrm>
              <a:custGeom>
                <a:avLst/>
                <a:gdLst>
                  <a:gd name="T0" fmla="*/ 0 w 2038"/>
                  <a:gd name="T1" fmla="*/ 2147483647 h 2039"/>
                  <a:gd name="T2" fmla="*/ 2147483647 w 2038"/>
                  <a:gd name="T3" fmla="*/ 2147483647 h 2039"/>
                  <a:gd name="T4" fmla="*/ 2147483647 w 2038"/>
                  <a:gd name="T5" fmla="*/ 2147483647 h 2039"/>
                  <a:gd name="T6" fmla="*/ 2147483647 w 2038"/>
                  <a:gd name="T7" fmla="*/ 2147483647 h 2039"/>
                  <a:gd name="T8" fmla="*/ 2147483647 w 2038"/>
                  <a:gd name="T9" fmla="*/ 2147483647 h 2039"/>
                  <a:gd name="T10" fmla="*/ 2147483647 w 2038"/>
                  <a:gd name="T11" fmla="*/ 2147483647 h 2039"/>
                  <a:gd name="T12" fmla="*/ 2147483647 w 2038"/>
                  <a:gd name="T13" fmla="*/ 2147483647 h 2039"/>
                  <a:gd name="T14" fmla="*/ 2147483647 w 2038"/>
                  <a:gd name="T15" fmla="*/ 2147483647 h 2039"/>
                  <a:gd name="T16" fmla="*/ 2147483647 w 2038"/>
                  <a:gd name="T17" fmla="*/ 2147483647 h 2039"/>
                  <a:gd name="T18" fmla="*/ 2147483647 w 2038"/>
                  <a:gd name="T19" fmla="*/ 2147483647 h 2039"/>
                  <a:gd name="T20" fmla="*/ 2147483647 w 2038"/>
                  <a:gd name="T21" fmla="*/ 2147483647 h 2039"/>
                  <a:gd name="T22" fmla="*/ 2147483647 w 2038"/>
                  <a:gd name="T23" fmla="*/ 2147483647 h 2039"/>
                  <a:gd name="T24" fmla="*/ 2147483647 w 2038"/>
                  <a:gd name="T25" fmla="*/ 2147483647 h 2039"/>
                  <a:gd name="T26" fmla="*/ 2147483647 w 2038"/>
                  <a:gd name="T27" fmla="*/ 2147483647 h 2039"/>
                  <a:gd name="T28" fmla="*/ 2147483647 w 2038"/>
                  <a:gd name="T29" fmla="*/ 0 h 2039"/>
                  <a:gd name="T30" fmla="*/ 0 w 2038"/>
                  <a:gd name="T31" fmla="*/ 0 h 2039"/>
                  <a:gd name="T32" fmla="*/ 0 w 2038"/>
                  <a:gd name="T33" fmla="*/ 2147483647 h 2039"/>
                  <a:gd name="T34" fmla="*/ 0 w 2038"/>
                  <a:gd name="T35" fmla="*/ 2147483647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39"/>
                  <a:gd name="T56" fmla="*/ 2038 w 2038"/>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39">
                    <a:moveTo>
                      <a:pt x="0" y="2039"/>
                    </a:moveTo>
                    <a:lnTo>
                      <a:pt x="411" y="1997"/>
                    </a:lnTo>
                    <a:lnTo>
                      <a:pt x="793" y="1880"/>
                    </a:lnTo>
                    <a:lnTo>
                      <a:pt x="970" y="1792"/>
                    </a:lnTo>
                    <a:lnTo>
                      <a:pt x="1139" y="1691"/>
                    </a:lnTo>
                    <a:lnTo>
                      <a:pt x="1295" y="1574"/>
                    </a:lnTo>
                    <a:lnTo>
                      <a:pt x="1369" y="1509"/>
                    </a:lnTo>
                    <a:lnTo>
                      <a:pt x="1439" y="1442"/>
                    </a:lnTo>
                    <a:lnTo>
                      <a:pt x="1508" y="1370"/>
                    </a:lnTo>
                    <a:lnTo>
                      <a:pt x="1571" y="1296"/>
                    </a:lnTo>
                    <a:lnTo>
                      <a:pt x="1690" y="1140"/>
                    </a:lnTo>
                    <a:lnTo>
                      <a:pt x="1791" y="971"/>
                    </a:lnTo>
                    <a:lnTo>
                      <a:pt x="1877" y="792"/>
                    </a:lnTo>
                    <a:lnTo>
                      <a:pt x="1997" y="410"/>
                    </a:lnTo>
                    <a:lnTo>
                      <a:pt x="2038" y="0"/>
                    </a:lnTo>
                    <a:lnTo>
                      <a:pt x="0" y="0"/>
                    </a:lnTo>
                    <a:lnTo>
                      <a:pt x="0" y="2039"/>
                    </a:lnTo>
                    <a:close/>
                  </a:path>
                </a:pathLst>
              </a:custGeom>
              <a:solidFill>
                <a:srgbClr val="FF9900"/>
              </a:solidFill>
              <a:ln w="9525">
                <a:noFill/>
                <a:round/>
                <a:headEnd/>
                <a:tailEnd/>
              </a:ln>
            </p:spPr>
            <p:txBody>
              <a:bodyPr/>
              <a:lstStyle/>
              <a:p>
                <a:endParaRPr lang="es-AR" sz="1200"/>
              </a:p>
            </p:txBody>
          </p:sp>
          <p:sp>
            <p:nvSpPr>
              <p:cNvPr id="16393" name="Line 28"/>
              <p:cNvSpPr>
                <a:spLocks noChangeAspect="1" noChangeShapeType="1"/>
              </p:cNvSpPr>
              <p:nvPr/>
            </p:nvSpPr>
            <p:spPr bwMode="auto">
              <a:xfrm>
                <a:off x="6308725" y="4505722"/>
                <a:ext cx="2151063" cy="0"/>
              </a:xfrm>
              <a:prstGeom prst="line">
                <a:avLst/>
              </a:prstGeom>
              <a:noFill/>
              <a:ln w="38100">
                <a:solidFill>
                  <a:srgbClr val="002960"/>
                </a:solidFill>
                <a:round/>
                <a:headEnd/>
                <a:tailEnd type="triangle" w="med" len="med"/>
              </a:ln>
            </p:spPr>
            <p:txBody>
              <a:bodyPr/>
              <a:lstStyle/>
              <a:p>
                <a:endParaRPr lang="es-AR" sz="1200"/>
              </a:p>
            </p:txBody>
          </p:sp>
          <p:sp>
            <p:nvSpPr>
              <p:cNvPr id="16394" name="Line 29"/>
              <p:cNvSpPr>
                <a:spLocks noChangeAspect="1" noChangeShapeType="1"/>
              </p:cNvSpPr>
              <p:nvPr/>
            </p:nvSpPr>
            <p:spPr bwMode="auto">
              <a:xfrm>
                <a:off x="6315075" y="4488259"/>
                <a:ext cx="0" cy="2124075"/>
              </a:xfrm>
              <a:prstGeom prst="line">
                <a:avLst/>
              </a:prstGeom>
              <a:noFill/>
              <a:ln w="38100">
                <a:solidFill>
                  <a:srgbClr val="002960"/>
                </a:solidFill>
                <a:round/>
                <a:headEnd/>
                <a:tailEnd type="triangle" w="med" len="med"/>
              </a:ln>
            </p:spPr>
            <p:txBody>
              <a:bodyPr/>
              <a:lstStyle/>
              <a:p>
                <a:endParaRPr lang="es-AR" sz="1200"/>
              </a:p>
            </p:txBody>
          </p:sp>
          <p:sp>
            <p:nvSpPr>
              <p:cNvPr id="16395" name="Text Box 30"/>
              <p:cNvSpPr txBox="1">
                <a:spLocks noChangeAspect="1" noChangeArrowheads="1"/>
              </p:cNvSpPr>
              <p:nvPr/>
            </p:nvSpPr>
            <p:spPr bwMode="auto">
              <a:xfrm rot="18691161">
                <a:off x="6219358" y="4733947"/>
                <a:ext cx="945499" cy="276972"/>
              </a:xfrm>
              <a:prstGeom prst="rect">
                <a:avLst/>
              </a:prstGeom>
              <a:noFill/>
              <a:ln w="9525">
                <a:noFill/>
                <a:miter lim="800000"/>
                <a:headEnd/>
                <a:tailEnd/>
              </a:ln>
            </p:spPr>
            <p:txBody>
              <a:bodyPr wrap="none" lIns="68558" tIns="34280" rIns="68558" bIns="34280">
                <a:spAutoFit/>
              </a:bodyPr>
              <a:lstStyle/>
              <a:p>
                <a:pPr defTabSz="684610" eaLnBrk="1" hangingPunct="1">
                  <a:spcBef>
                    <a:spcPct val="0"/>
                  </a:spcBef>
                </a:pPr>
                <a:r>
                  <a:rPr lang="en-US" sz="900">
                    <a:solidFill>
                      <a:srgbClr val="002960"/>
                    </a:solidFill>
                  </a:rPr>
                  <a:t>Confusion</a:t>
                </a:r>
              </a:p>
            </p:txBody>
          </p:sp>
          <p:sp>
            <p:nvSpPr>
              <p:cNvPr id="16396" name="Text Box 31"/>
              <p:cNvSpPr txBox="1">
                <a:spLocks noChangeAspect="1" noChangeArrowheads="1"/>
              </p:cNvSpPr>
              <p:nvPr/>
            </p:nvSpPr>
            <p:spPr bwMode="auto">
              <a:xfrm rot="18691161">
                <a:off x="6671438" y="5149872"/>
                <a:ext cx="800160" cy="276972"/>
              </a:xfrm>
              <a:prstGeom prst="rect">
                <a:avLst/>
              </a:prstGeom>
              <a:noFill/>
              <a:ln w="9525">
                <a:noFill/>
                <a:miter lim="800000"/>
                <a:headEnd/>
                <a:tailEnd/>
              </a:ln>
            </p:spPr>
            <p:txBody>
              <a:bodyPr wrap="none" lIns="68558" tIns="34280" rIns="68558" bIns="34280">
                <a:spAutoFit/>
              </a:bodyPr>
              <a:lstStyle/>
              <a:p>
                <a:pPr defTabSz="684610" eaLnBrk="1" hangingPunct="1">
                  <a:spcBef>
                    <a:spcPct val="0"/>
                  </a:spcBef>
                </a:pPr>
                <a:r>
                  <a:rPr lang="en-US" sz="900">
                    <a:solidFill>
                      <a:srgbClr val="002960"/>
                    </a:solidFill>
                  </a:rPr>
                  <a:t>Claridad</a:t>
                </a:r>
              </a:p>
            </p:txBody>
          </p:sp>
          <p:sp>
            <p:nvSpPr>
              <p:cNvPr id="16397" name="Text Box 32"/>
              <p:cNvSpPr txBox="1">
                <a:spLocks noChangeAspect="1" noChangeArrowheads="1"/>
              </p:cNvSpPr>
              <p:nvPr/>
            </p:nvSpPr>
            <p:spPr bwMode="auto">
              <a:xfrm rot="18691161">
                <a:off x="6809526" y="5483248"/>
                <a:ext cx="1133584" cy="276972"/>
              </a:xfrm>
              <a:prstGeom prst="rect">
                <a:avLst/>
              </a:prstGeom>
              <a:noFill/>
              <a:ln w="9525">
                <a:noFill/>
                <a:miter lim="800000"/>
                <a:headEnd/>
                <a:tailEnd/>
              </a:ln>
            </p:spPr>
            <p:txBody>
              <a:bodyPr wrap="none" lIns="68558" tIns="34280" rIns="68558" bIns="34280">
                <a:spAutoFit/>
              </a:bodyPr>
              <a:lstStyle/>
              <a:p>
                <a:pPr defTabSz="684610" eaLnBrk="1" hangingPunct="1">
                  <a:spcBef>
                    <a:spcPct val="0"/>
                  </a:spcBef>
                </a:pPr>
                <a:r>
                  <a:rPr lang="en-US" sz="900">
                    <a:solidFill>
                      <a:srgbClr val="002960"/>
                    </a:solidFill>
                  </a:rPr>
                  <a:t>Compromiso</a:t>
                </a:r>
              </a:p>
            </p:txBody>
          </p:sp>
        </p:grpSp>
        <p:sp>
          <p:nvSpPr>
            <p:cNvPr id="16398" name="Text Box 33"/>
            <p:cNvSpPr txBox="1">
              <a:spLocks noChangeAspect="1" noChangeArrowheads="1"/>
            </p:cNvSpPr>
            <p:nvPr/>
          </p:nvSpPr>
          <p:spPr bwMode="auto">
            <a:xfrm rot="18691161">
              <a:off x="6882079" y="5701847"/>
              <a:ext cx="2161644" cy="523193"/>
            </a:xfrm>
            <a:prstGeom prst="rect">
              <a:avLst/>
            </a:prstGeom>
            <a:noFill/>
            <a:ln w="9525">
              <a:noFill/>
              <a:miter lim="800000"/>
              <a:headEnd/>
              <a:tailEnd/>
            </a:ln>
          </p:spPr>
          <p:txBody>
            <a:bodyPr wrap="none" lIns="68558" tIns="34280" rIns="68558" bIns="34280">
              <a:spAutoFit/>
            </a:bodyPr>
            <a:lstStyle/>
            <a:p>
              <a:pPr algn="ctr" defTabSz="684610" eaLnBrk="1" hangingPunct="1">
                <a:spcBef>
                  <a:spcPct val="0"/>
                </a:spcBef>
              </a:pPr>
              <a:r>
                <a:rPr lang="en-US" sz="1050" dirty="0">
                  <a:solidFill>
                    <a:srgbClr val="FCC000"/>
                  </a:solidFill>
                </a:rPr>
                <a:t>ROLES Y </a:t>
              </a:r>
            </a:p>
            <a:p>
              <a:pPr algn="ctr" defTabSz="684610" eaLnBrk="1" hangingPunct="1">
                <a:spcBef>
                  <a:spcPct val="0"/>
                </a:spcBef>
              </a:pPr>
              <a:r>
                <a:rPr lang="en-US" sz="1050" dirty="0">
                  <a:solidFill>
                    <a:srgbClr val="FCC000"/>
                  </a:solidFill>
                </a:rPr>
                <a:t>RESPONSABILIDADES</a:t>
              </a:r>
            </a:p>
          </p:txBody>
        </p:sp>
      </p:grpSp>
      <p:sp>
        <p:nvSpPr>
          <p:cNvPr id="17" name="Rectangle 20"/>
          <p:cNvSpPr>
            <a:spLocks noChangeArrowheads="1"/>
          </p:cNvSpPr>
          <p:nvPr/>
        </p:nvSpPr>
        <p:spPr bwMode="auto">
          <a:xfrm>
            <a:off x="1115616" y="3651870"/>
            <a:ext cx="4043679" cy="951472"/>
          </a:xfrm>
          <a:prstGeom prst="rect">
            <a:avLst/>
          </a:prstGeom>
          <a:noFill/>
          <a:ln w="9525">
            <a:noFill/>
            <a:prstDash val="dash"/>
            <a:miter lim="800000"/>
            <a:headEnd/>
            <a:tailEnd/>
          </a:ln>
        </p:spPr>
        <p:txBody>
          <a:bodyPr wrap="square" lIns="69942" tIns="69942" rIns="69942" bIns="69942">
            <a:spAutoFit/>
          </a:bodyPr>
          <a:lstStyle/>
          <a:p>
            <a:pPr marL="176213" indent="-176213" eaLnBrk="1" hangingPunct="1">
              <a:spcBef>
                <a:spcPct val="30000"/>
              </a:spcBef>
              <a:buClr>
                <a:srgbClr val="FFCC00"/>
              </a:buClr>
              <a:defRPr/>
            </a:pPr>
            <a:r>
              <a:rPr lang="en-US" sz="1125" kern="0" dirty="0">
                <a:solidFill>
                  <a:srgbClr val="002960"/>
                </a:solidFill>
                <a:latin typeface="Arial" charset="0"/>
                <a:cs typeface="Arial" charset="0"/>
              </a:rPr>
              <a:t>EQUIPO SUBESTÁNDAR </a:t>
            </a:r>
            <a:r>
              <a:rPr lang="en-US" sz="1125" dirty="0">
                <a:solidFill>
                  <a:srgbClr val="FFCC00"/>
                </a:solidFill>
                <a:latin typeface="Verdana" pitchFamily="34" charset="0"/>
                <a:cs typeface="Arial" charset="0"/>
                <a:sym typeface="Wingdings 3" pitchFamily="18" charset="2"/>
              </a:rPr>
              <a:t></a:t>
            </a:r>
            <a:r>
              <a:rPr lang="en-US" sz="1125" dirty="0">
                <a:solidFill>
                  <a:srgbClr val="FFCC00"/>
                </a:solidFill>
                <a:latin typeface="Arial" charset="0"/>
                <a:cs typeface="Arial" charset="0"/>
                <a:sym typeface="Wingdings 3" pitchFamily="18" charset="2"/>
              </a:rPr>
              <a:t></a:t>
            </a:r>
            <a:endParaRPr lang="en-US" sz="1125" dirty="0">
              <a:solidFill>
                <a:srgbClr val="FFCC00"/>
              </a:solidFill>
              <a:latin typeface="ZapfDingbats"/>
              <a:cs typeface="Arial" charset="0"/>
              <a:sym typeface="Wingdings 3" pitchFamily="18" charset="2"/>
            </a:endParaRPr>
          </a:p>
          <a:p>
            <a:pPr marL="176213" indent="-176213" eaLnBrk="1" hangingPunct="1">
              <a:spcBef>
                <a:spcPct val="30000"/>
              </a:spcBef>
              <a:buClr>
                <a:srgbClr val="FFCC00"/>
              </a:buClr>
              <a:buFontTx/>
              <a:buChar char="•"/>
              <a:defRPr/>
            </a:pPr>
            <a:r>
              <a:rPr lang="es-AR" sz="900" b="0" dirty="0">
                <a:solidFill>
                  <a:srgbClr val="002960"/>
                </a:solidFill>
                <a:latin typeface="Arial" charset="0"/>
                <a:cs typeface="Arial" charset="0"/>
              </a:rPr>
              <a:t>Los roles no están definidos. Hay superposiciones y brechas que crean disrupciones en la realización de la tarea y en las relaciones. </a:t>
            </a:r>
          </a:p>
          <a:p>
            <a:pPr marL="176213" indent="-176213" eaLnBrk="1" hangingPunct="1">
              <a:spcBef>
                <a:spcPct val="30000"/>
              </a:spcBef>
              <a:buClr>
                <a:srgbClr val="FFCC00"/>
              </a:buClr>
              <a:buFontTx/>
              <a:buChar char="•"/>
              <a:defRPr/>
            </a:pPr>
            <a:r>
              <a:rPr lang="es-AR" sz="900" b="0" dirty="0">
                <a:solidFill>
                  <a:srgbClr val="002960"/>
                </a:solidFill>
                <a:latin typeface="Arial" charset="0"/>
                <a:cs typeface="Arial" charset="0"/>
              </a:rPr>
              <a:t>No se comprenden las contribuciones individuales y las interdependencias. </a:t>
            </a:r>
          </a:p>
        </p:txBody>
      </p:sp>
      <p:pic>
        <p:nvPicPr>
          <p:cNvPr id="21" name="Picture 24">
            <a:extLst>
              <a:ext uri="{FF2B5EF4-FFF2-40B4-BE49-F238E27FC236}">
                <a16:creationId xmlns:a16="http://schemas.microsoft.com/office/drawing/2014/main" id="{7C3CAA9D-AA0E-4B74-A22A-6C7958DA7E6F}"/>
              </a:ext>
            </a:extLst>
          </p:cNvPr>
          <p:cNvPicPr>
            <a:picLocks noChangeAspect="1" noChangeArrowheads="1"/>
          </p:cNvPicPr>
          <p:nvPr/>
        </p:nvPicPr>
        <p:blipFill>
          <a:blip r:embed="rId3" cstate="print"/>
          <a:srcRect/>
          <a:stretch>
            <a:fillRect/>
          </a:stretch>
        </p:blipFill>
        <p:spPr bwMode="auto">
          <a:xfrm>
            <a:off x="323528" y="1212428"/>
            <a:ext cx="1080120" cy="927274"/>
          </a:xfrm>
          <a:prstGeom prst="rect">
            <a:avLst/>
          </a:prstGeom>
          <a:noFill/>
          <a:ln w="9525" algn="ctr">
            <a:noFill/>
            <a:miter lim="800000"/>
            <a:headEnd/>
            <a:tailEnd/>
          </a:ln>
        </p:spPr>
      </p:pic>
      <p:sp>
        <p:nvSpPr>
          <p:cNvPr id="22" name="3 Marcador de pie de página">
            <a:extLst>
              <a:ext uri="{FF2B5EF4-FFF2-40B4-BE49-F238E27FC236}">
                <a16:creationId xmlns:a16="http://schemas.microsoft.com/office/drawing/2014/main" id="{202393A6-CF80-436B-905F-3EB8E335927F}"/>
              </a:ext>
            </a:extLst>
          </p:cNvPr>
          <p:cNvSpPr>
            <a:spLocks noGrp="1"/>
          </p:cNvSpPr>
          <p:nvPr>
            <p:ph type="ftr" sz="quarter" idx="4294967295"/>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2018 Axialent, Inc. </a:t>
            </a:r>
            <a:r>
              <a:rPr lang="en-US" sz="1000" dirty="0" err="1">
                <a:sym typeface="Trebuchet MS" pitchFamily="34" charset="0"/>
              </a:rPr>
              <a:t>Todos</a:t>
            </a:r>
            <a:r>
              <a:rPr lang="en-US" sz="1000" dirty="0">
                <a:sym typeface="Trebuchet MS" pitchFamily="34" charset="0"/>
              </a:rPr>
              <a:t> </a:t>
            </a:r>
            <a:r>
              <a:rPr lang="en-US" sz="1000" dirty="0" err="1">
                <a:sym typeface="Trebuchet MS" pitchFamily="34" charset="0"/>
              </a:rPr>
              <a:t>los</a:t>
            </a:r>
            <a:r>
              <a:rPr lang="en-US" sz="1000" dirty="0">
                <a:sym typeface="Trebuchet MS" pitchFamily="34" charset="0"/>
              </a:rPr>
              <a:t> derechos </a:t>
            </a:r>
            <a:r>
              <a:rPr lang="en-US" sz="1000" dirty="0" err="1">
                <a:sym typeface="Trebuchet MS" pitchFamily="34" charset="0"/>
              </a:rPr>
              <a:t>reservados</a:t>
            </a:r>
            <a:r>
              <a:rPr lang="en-US" sz="1000" dirty="0">
                <a:sym typeface="Trebuchet MS" pitchFamily="34" charset="0"/>
              </a:rPr>
              <a:t>. </a:t>
            </a:r>
          </a:p>
        </p:txBody>
      </p:sp>
    </p:spTree>
    <p:extLst>
      <p:ext uri="{BB962C8B-B14F-4D97-AF65-F5344CB8AC3E}">
        <p14:creationId xmlns:p14="http://schemas.microsoft.com/office/powerpoint/2010/main" val="4591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Resultado de imagen para business man with boxing glov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7148" y="2945696"/>
            <a:ext cx="3012441" cy="2191000"/>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395536" y="1324951"/>
            <a:ext cx="4127984" cy="584775"/>
          </a:xfrm>
          <a:prstGeom prst="rect">
            <a:avLst/>
          </a:prstGeom>
        </p:spPr>
        <p:txBody>
          <a:bodyPr wrap="square">
            <a:spAutoFit/>
          </a:bodyPr>
          <a:lstStyle/>
          <a:p>
            <a:r>
              <a:rPr lang="en-US" b="1" dirty="0">
                <a:solidFill>
                  <a:srgbClr val="00B050"/>
                </a:solidFill>
              </a:rPr>
              <a:t>EVITAR</a:t>
            </a:r>
            <a:r>
              <a:rPr lang="en-US" dirty="0"/>
              <a:t>: </a:t>
            </a:r>
            <a:r>
              <a:rPr lang="es-ES" dirty="0"/>
              <a:t>Retirarse o hacer todo lo posible para no afrontarlos.</a:t>
            </a:r>
            <a:endParaRPr lang="pt-BR" dirty="0"/>
          </a:p>
        </p:txBody>
      </p:sp>
      <p:sp>
        <p:nvSpPr>
          <p:cNvPr id="4" name="3 Rectángulo"/>
          <p:cNvSpPr/>
          <p:nvPr/>
        </p:nvSpPr>
        <p:spPr>
          <a:xfrm>
            <a:off x="395536" y="736059"/>
            <a:ext cx="4176464" cy="584775"/>
          </a:xfrm>
          <a:prstGeom prst="rect">
            <a:avLst/>
          </a:prstGeom>
        </p:spPr>
        <p:txBody>
          <a:bodyPr wrap="square">
            <a:spAutoFit/>
          </a:bodyPr>
          <a:lstStyle/>
          <a:p>
            <a:pPr>
              <a:defRPr/>
            </a:pPr>
            <a:r>
              <a:rPr lang="en-US" b="1" dirty="0">
                <a:solidFill>
                  <a:srgbClr val="00B050"/>
                </a:solidFill>
              </a:rPr>
              <a:t>NEGAR: </a:t>
            </a:r>
            <a:r>
              <a:rPr lang="es-ES" dirty="0"/>
              <a:t>Hacer de cuenta que no existen, pretender que “está todo bien”. </a:t>
            </a:r>
          </a:p>
        </p:txBody>
      </p:sp>
      <p:sp>
        <p:nvSpPr>
          <p:cNvPr id="6" name="5 Rectángulo"/>
          <p:cNvSpPr/>
          <p:nvPr/>
        </p:nvSpPr>
        <p:spPr>
          <a:xfrm>
            <a:off x="4716016" y="2244809"/>
            <a:ext cx="4241846" cy="830997"/>
          </a:xfrm>
          <a:prstGeom prst="rect">
            <a:avLst/>
          </a:prstGeom>
        </p:spPr>
        <p:txBody>
          <a:bodyPr wrap="square">
            <a:spAutoFit/>
          </a:bodyPr>
          <a:lstStyle/>
          <a:p>
            <a:pPr defTabSz="895350"/>
            <a:r>
              <a:rPr lang="en-US" b="1" dirty="0">
                <a:solidFill>
                  <a:schemeClr val="accent4"/>
                </a:solidFill>
              </a:rPr>
              <a:t>CONCESIONES MUTUAS: </a:t>
            </a:r>
            <a:r>
              <a:rPr lang="es-ES" dirty="0">
                <a:solidFill>
                  <a:srgbClr val="002960"/>
                </a:solidFill>
              </a:rPr>
              <a:t>cada parte consigue más de lo que tenía pero menos de lo que deseaba. Todos pierden algo.</a:t>
            </a:r>
          </a:p>
        </p:txBody>
      </p:sp>
      <p:sp>
        <p:nvSpPr>
          <p:cNvPr id="11" name="10 Rectángulo"/>
          <p:cNvSpPr/>
          <p:nvPr/>
        </p:nvSpPr>
        <p:spPr>
          <a:xfrm>
            <a:off x="4716016" y="915566"/>
            <a:ext cx="4241846" cy="1077218"/>
          </a:xfrm>
          <a:prstGeom prst="rect">
            <a:avLst/>
          </a:prstGeom>
        </p:spPr>
        <p:txBody>
          <a:bodyPr wrap="square">
            <a:spAutoFit/>
          </a:bodyPr>
          <a:lstStyle/>
          <a:p>
            <a:pPr>
              <a:defRPr/>
            </a:pPr>
            <a:r>
              <a:rPr lang="en-US" b="1" dirty="0">
                <a:solidFill>
                  <a:schemeClr val="accent4"/>
                </a:solidFill>
              </a:rPr>
              <a:t>AVASALLAR:</a:t>
            </a:r>
            <a:r>
              <a:rPr lang="en-US" dirty="0"/>
              <a:t> </a:t>
            </a:r>
            <a:r>
              <a:rPr lang="es-ES" dirty="0"/>
              <a:t>imponer la solución que desean solo teniendo en cuenta la propia necesidad. Causa resentimiento y deterioro de la relación. </a:t>
            </a:r>
          </a:p>
        </p:txBody>
      </p:sp>
      <p:sp>
        <p:nvSpPr>
          <p:cNvPr id="8" name="7 Marcador de número de diapositiva"/>
          <p:cNvSpPr>
            <a:spLocks noGrp="1"/>
          </p:cNvSpPr>
          <p:nvPr>
            <p:ph type="sldNum" sz="quarter" idx="10"/>
          </p:nvPr>
        </p:nvSpPr>
        <p:spPr>
          <a:xfrm>
            <a:off x="6660232" y="4943477"/>
            <a:ext cx="2133600" cy="200025"/>
          </a:xfrm>
        </p:spPr>
        <p:txBody>
          <a:bodyPr/>
          <a:lstStyle/>
          <a:p>
            <a:pPr>
              <a:defRPr/>
            </a:pPr>
            <a:r>
              <a:rPr lang="en-US" dirty="0"/>
              <a:t> </a:t>
            </a:r>
            <a:r>
              <a:rPr lang="en-US" dirty="0">
                <a:solidFill>
                  <a:schemeClr val="bg1"/>
                </a:solidFill>
              </a:rPr>
              <a:t>PSA Corporate University </a:t>
            </a:r>
            <a:r>
              <a:rPr lang="en-US" dirty="0">
                <a:solidFill>
                  <a:schemeClr val="accent4">
                    <a:lumMod val="60000"/>
                    <a:lumOff val="40000"/>
                  </a:schemeClr>
                </a:solidFill>
              </a:rPr>
              <a:t>| </a:t>
            </a:r>
            <a:fld id="{4D52DFD2-B7A4-41A9-9FCB-56323FD606DD}" type="slidenum">
              <a:rPr lang="en-US" smtClean="0">
                <a:solidFill>
                  <a:srgbClr val="B2B2B2"/>
                </a:solidFill>
              </a:rPr>
              <a:pPr>
                <a:defRPr/>
              </a:pPr>
              <a:t>110</a:t>
            </a:fld>
            <a:endParaRPr lang="en-US" dirty="0">
              <a:solidFill>
                <a:srgbClr val="B2B2B2"/>
              </a:solidFill>
            </a:endParaRPr>
          </a:p>
        </p:txBody>
      </p:sp>
      <p:sp>
        <p:nvSpPr>
          <p:cNvPr id="12"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3" name="Rectangle 2"/>
          <p:cNvSpPr txBox="1">
            <a:spLocks noChangeArrowheads="1"/>
          </p:cNvSpPr>
          <p:nvPr/>
        </p:nvSpPr>
        <p:spPr bwMode="auto">
          <a:xfrm>
            <a:off x="280548" y="109526"/>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spcBef>
                <a:spcPct val="0"/>
              </a:spcBef>
              <a:defRPr/>
            </a:pPr>
            <a:r>
              <a:rPr lang="es-ES" sz="2400" dirty="0"/>
              <a:t>Respuestas posibles a los conflictos</a:t>
            </a:r>
            <a:endParaRPr kumimoji="0" lang="es-AR" sz="3600" b="1" i="0" u="none" strike="noStrike" kern="0" cap="none" spc="0" normalizeH="0" baseline="0" noProof="0" dirty="0">
              <a:ln>
                <a:noFill/>
              </a:ln>
              <a:solidFill>
                <a:srgbClr val="FF0000"/>
              </a:solidFill>
              <a:effectLst/>
              <a:uLnTx/>
              <a:uFillTx/>
              <a:latin typeface="+mj-lt"/>
              <a:ea typeface="+mj-ea"/>
              <a:cs typeface="+mj-cs"/>
            </a:endParaRPr>
          </a:p>
        </p:txBody>
      </p:sp>
      <p:pic>
        <p:nvPicPr>
          <p:cNvPr id="3074" name="Picture 2" descr="Resultado de imagen para businessman hid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604" r="13940"/>
          <a:stretch/>
        </p:blipFill>
        <p:spPr bwMode="auto">
          <a:xfrm>
            <a:off x="1259632" y="3042268"/>
            <a:ext cx="2569808" cy="2101231"/>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395537" y="1925411"/>
            <a:ext cx="4176463" cy="1323439"/>
          </a:xfrm>
          <a:prstGeom prst="rect">
            <a:avLst/>
          </a:prstGeom>
        </p:spPr>
        <p:txBody>
          <a:bodyPr wrap="square">
            <a:spAutoFit/>
          </a:bodyPr>
          <a:lstStyle/>
          <a:p>
            <a:pPr>
              <a:defRPr/>
            </a:pPr>
            <a:r>
              <a:rPr lang="en-US" b="1" dirty="0">
                <a:solidFill>
                  <a:srgbClr val="00B050"/>
                </a:solidFill>
              </a:rPr>
              <a:t>RENDIRSE / RENUNCIAR: </a:t>
            </a:r>
            <a:r>
              <a:rPr lang="es-ES" dirty="0"/>
              <a:t>Capitular cuando nuestros deseos están en conflicto con los de otra persona. Desear seguir adelante, pero no animarse por miedo a  perturbar a los demás. </a:t>
            </a:r>
          </a:p>
        </p:txBody>
      </p:sp>
    </p:spTree>
    <p:extLst>
      <p:ext uri="{BB962C8B-B14F-4D97-AF65-F5344CB8AC3E}">
        <p14:creationId xmlns:p14="http://schemas.microsoft.com/office/powerpoint/2010/main" val="356577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6" fill="hold" nodeType="clickEffect">
                                  <p:stCondLst>
                                    <p:cond delay="0"/>
                                  </p:stCondLst>
                                  <p:childTnLst>
                                    <p:set>
                                      <p:cBhvr>
                                        <p:cTn id="36" dur="1" fill="hold">
                                          <p:stCondLst>
                                            <p:cond delay="0"/>
                                          </p:stCondLst>
                                        </p:cTn>
                                        <p:tgtEl>
                                          <p:spTgt spid="3076"/>
                                        </p:tgtEl>
                                        <p:attrNameLst>
                                          <p:attrName>style.visibility</p:attrName>
                                        </p:attrNameLst>
                                      </p:cBhvr>
                                      <p:to>
                                        <p:strVal val="visible"/>
                                      </p:to>
                                    </p:set>
                                    <p:anim calcmode="lin" valueType="num">
                                      <p:cBhvr additive="base">
                                        <p:cTn id="37" dur="500" fill="hold"/>
                                        <p:tgtEl>
                                          <p:spTgt spid="3076"/>
                                        </p:tgtEl>
                                        <p:attrNameLst>
                                          <p:attrName>ppt_x</p:attrName>
                                        </p:attrNameLst>
                                      </p:cBhvr>
                                      <p:tavLst>
                                        <p:tav tm="0">
                                          <p:val>
                                            <p:strVal val="1+#ppt_w/2"/>
                                          </p:val>
                                        </p:tav>
                                        <p:tav tm="100000">
                                          <p:val>
                                            <p:strVal val="#ppt_x"/>
                                          </p:val>
                                        </p:tav>
                                      </p:tavLst>
                                    </p:anim>
                                    <p:anim calcmode="lin" valueType="num">
                                      <p:cBhvr additive="base">
                                        <p:cTn id="3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1" grpId="0"/>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5122" name="Picture 2" descr="Resultado de imagen para win w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7208" y="2039908"/>
            <a:ext cx="6161176" cy="3080588"/>
          </a:xfrm>
          <a:prstGeom prst="rect">
            <a:avLst/>
          </a:prstGeom>
          <a:noFill/>
          <a:extLst>
            <a:ext uri="{909E8E84-426E-40DD-AFC4-6F175D3DCCD1}">
              <a14:hiddenFill xmlns:a14="http://schemas.microsoft.com/office/drawing/2010/main">
                <a:solidFill>
                  <a:srgbClr val="FFFFFF"/>
                </a:solidFill>
              </a14:hiddenFill>
            </a:ext>
          </a:extLst>
        </p:spPr>
      </p:pic>
      <p:sp>
        <p:nvSpPr>
          <p:cNvPr id="3" name="2 Título"/>
          <p:cNvSpPr>
            <a:spLocks noGrp="1"/>
          </p:cNvSpPr>
          <p:nvPr>
            <p:ph type="title"/>
          </p:nvPr>
        </p:nvSpPr>
        <p:spPr>
          <a:xfrm>
            <a:off x="193464" y="51470"/>
            <a:ext cx="8685213" cy="434578"/>
          </a:xfrm>
        </p:spPr>
        <p:txBody>
          <a:bodyPr/>
          <a:lstStyle/>
          <a:p>
            <a:r>
              <a:rPr lang="pt-BR" dirty="0"/>
              <a:t>Respuesta constructiva a los conflictos</a:t>
            </a:r>
            <a:endParaRPr lang="es-ES" dirty="0"/>
          </a:p>
        </p:txBody>
      </p:sp>
      <p:sp>
        <p:nvSpPr>
          <p:cNvPr id="4" name="3 Rectángulo"/>
          <p:cNvSpPr/>
          <p:nvPr/>
        </p:nvSpPr>
        <p:spPr>
          <a:xfrm>
            <a:off x="323528" y="843558"/>
            <a:ext cx="8280920" cy="1200329"/>
          </a:xfrm>
          <a:prstGeom prst="rect">
            <a:avLst/>
          </a:prstGeom>
        </p:spPr>
        <p:txBody>
          <a:bodyPr wrap="square">
            <a:spAutoFit/>
          </a:bodyPr>
          <a:lstStyle/>
          <a:p>
            <a:pPr algn="ctr" defTabSz="855663"/>
            <a:r>
              <a:rPr lang="es-ES" sz="2400" b="1" dirty="0">
                <a:solidFill>
                  <a:srgbClr val="3190FF"/>
                </a:solidFill>
                <a:ea typeface="Lato" panose="020F0502020204030203" pitchFamily="34" charset="0"/>
                <a:cs typeface="Lato" panose="020F0502020204030203" pitchFamily="34" charset="0"/>
              </a:rPr>
              <a:t>CREAR: </a:t>
            </a:r>
            <a:r>
              <a:rPr lang="es-ES" sz="2400" dirty="0">
                <a:ea typeface="Lato" panose="020F0502020204030203" pitchFamily="34" charset="0"/>
                <a:cs typeface="Lato" panose="020F0502020204030203" pitchFamily="34" charset="0"/>
              </a:rPr>
              <a:t>integrar y trascender los deseos expuestos por las partes, creando una </a:t>
            </a:r>
            <a:r>
              <a:rPr lang="es-ES" sz="2400" b="1" dirty="0">
                <a:ea typeface="Lato" panose="020F0502020204030203" pitchFamily="34" charset="0"/>
                <a:cs typeface="Lato" panose="020F0502020204030203" pitchFamily="34" charset="0"/>
              </a:rPr>
              <a:t>opción ganar-ganar </a:t>
            </a:r>
            <a:r>
              <a:rPr lang="es-ES" sz="2400" dirty="0">
                <a:ea typeface="Lato" panose="020F0502020204030203" pitchFamily="34" charset="0"/>
                <a:cs typeface="Lato" panose="020F0502020204030203" pitchFamily="34" charset="0"/>
              </a:rPr>
              <a:t>enfocada en las necesidades profundas. </a:t>
            </a:r>
          </a:p>
        </p:txBody>
      </p:sp>
      <p:sp>
        <p:nvSpPr>
          <p:cNvPr id="5" name="4 Marcador de número de diapositiva"/>
          <p:cNvSpPr>
            <a:spLocks noGrp="1"/>
          </p:cNvSpPr>
          <p:nvPr>
            <p:ph type="sldNum" sz="quarter" idx="10"/>
          </p:nvPr>
        </p:nvSpPr>
        <p:spPr/>
        <p:txBody>
          <a:bodyPr/>
          <a:lstStyle/>
          <a:p>
            <a:pPr>
              <a:defRPr/>
            </a:pPr>
            <a:r>
              <a:rPr lang="en-US"/>
              <a:t> </a:t>
            </a:r>
            <a:r>
              <a:rPr lang="en-US">
                <a:solidFill>
                  <a:schemeClr val="bg1"/>
                </a:solidFill>
              </a:rPr>
              <a:t>PSA Corporate University </a:t>
            </a:r>
            <a:r>
              <a:rPr lang="en-US">
                <a:solidFill>
                  <a:schemeClr val="accent4">
                    <a:lumMod val="60000"/>
                    <a:lumOff val="40000"/>
                  </a:schemeClr>
                </a:solidFill>
              </a:rPr>
              <a:t>| </a:t>
            </a:r>
            <a:fld id="{4D52DFD2-B7A4-41A9-9FCB-56323FD606DD}" type="slidenum">
              <a:rPr lang="en-US" smtClean="0">
                <a:solidFill>
                  <a:srgbClr val="B2B2B2"/>
                </a:solidFill>
              </a:rPr>
              <a:pPr>
                <a:defRPr/>
              </a:pPr>
              <a:t>111</a:t>
            </a:fld>
            <a:endParaRPr lang="en-US" dirty="0">
              <a:solidFill>
                <a:srgbClr val="B2B2B2"/>
              </a:solidFill>
            </a:endParaRPr>
          </a:p>
        </p:txBody>
      </p:sp>
    </p:spTree>
    <p:extLst>
      <p:ext uri="{BB962C8B-B14F-4D97-AF65-F5344CB8AC3E}">
        <p14:creationId xmlns:p14="http://schemas.microsoft.com/office/powerpoint/2010/main" val="197672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2530" name="Rectangle 4"/>
          <p:cNvSpPr>
            <a:spLocks noGrp="1" noChangeArrowheads="1"/>
          </p:cNvSpPr>
          <p:nvPr>
            <p:ph type="title"/>
          </p:nvPr>
        </p:nvSpPr>
        <p:spPr>
          <a:xfrm>
            <a:off x="351284" y="22073"/>
            <a:ext cx="8685213" cy="523212"/>
          </a:xfrm>
        </p:spPr>
        <p:txBody>
          <a:bodyPr lIns="91430" tIns="45716" rIns="91430" bIns="45716" anchor="ctr">
            <a:spAutoFit/>
          </a:bodyPr>
          <a:lstStyle/>
          <a:p>
            <a:pPr eaLnBrk="1" hangingPunct="1"/>
            <a:r>
              <a:rPr lang="es-ES" dirty="0"/>
              <a:t>No todos los conflictos son del mismo tipo…</a:t>
            </a:r>
            <a:endParaRPr lang="en-US" dirty="0"/>
          </a:p>
        </p:txBody>
      </p:sp>
      <p:sp>
        <p:nvSpPr>
          <p:cNvPr id="24578" name="7 Marcador de número de diapositiva"/>
          <p:cNvSpPr>
            <a:spLocks noGrp="1"/>
          </p:cNvSpPr>
          <p:nvPr>
            <p:ph type="sldNum" sz="quarter" idx="10"/>
          </p:nvPr>
        </p:nvSpPr>
        <p:spPr/>
        <p:txBody>
          <a:bodyPr/>
          <a:lstStyle/>
          <a:p>
            <a:pPr>
              <a:defRPr/>
            </a:pPr>
            <a:r>
              <a:rPr lang="en-US"/>
              <a:t>| </a:t>
            </a:r>
            <a:fld id="{7B801271-8314-4891-9F3E-1317E4F5E4DA}" type="slidenum">
              <a:rPr lang="en-US" smtClean="0">
                <a:solidFill>
                  <a:srgbClr val="B2B2B2"/>
                </a:solidFill>
              </a:rPr>
              <a:pPr>
                <a:defRPr/>
              </a:pPr>
              <a:t>112</a:t>
            </a:fld>
            <a:endParaRPr lang="en-US">
              <a:solidFill>
                <a:srgbClr val="B2B2B2"/>
              </a:solidFill>
            </a:endParaRPr>
          </a:p>
        </p:txBody>
      </p:sp>
      <p:pic>
        <p:nvPicPr>
          <p:cNvPr id="1495046" name="Picture 6" descr="MPj04223160000[1]"/>
          <p:cNvPicPr>
            <a:picLocks noChangeAspect="1" noChangeArrowheads="1"/>
          </p:cNvPicPr>
          <p:nvPr/>
        </p:nvPicPr>
        <p:blipFill>
          <a:blip r:embed="rId3" cstate="print"/>
          <a:srcRect/>
          <a:stretch>
            <a:fillRect/>
          </a:stretch>
        </p:blipFill>
        <p:spPr bwMode="auto">
          <a:xfrm>
            <a:off x="2411761" y="1293654"/>
            <a:ext cx="4176463" cy="3828194"/>
          </a:xfrm>
          <a:prstGeom prst="rect">
            <a:avLst/>
          </a:prstGeom>
          <a:noFill/>
          <a:ln w="9525">
            <a:noFill/>
            <a:miter lim="800000"/>
            <a:headEnd/>
            <a:tailEnd/>
          </a:ln>
        </p:spPr>
      </p:pic>
      <p:sp>
        <p:nvSpPr>
          <p:cNvPr id="8" name="TextBox 7"/>
          <p:cNvSpPr txBox="1"/>
          <p:nvPr/>
        </p:nvSpPr>
        <p:spPr>
          <a:xfrm rot="19860445">
            <a:off x="-168398" y="1436459"/>
            <a:ext cx="3965561" cy="954107"/>
          </a:xfrm>
          <a:prstGeom prst="rect">
            <a:avLst/>
          </a:prstGeom>
          <a:noFill/>
        </p:spPr>
        <p:txBody>
          <a:bodyPr wrap="square" rtlCol="0">
            <a:spAutoFit/>
          </a:bodyPr>
          <a:lstStyle/>
          <a:p>
            <a:pPr algn="ctr"/>
            <a:r>
              <a:rPr lang="es-AR" sz="2400" dirty="0"/>
              <a:t>¿QUÉ SABOR </a:t>
            </a:r>
            <a:r>
              <a:rPr lang="es-AR" sz="3200" dirty="0"/>
              <a:t>ES </a:t>
            </a:r>
            <a:r>
              <a:rPr lang="es-AR" sz="2400" dirty="0"/>
              <a:t>EL MÁS RICO?</a:t>
            </a:r>
          </a:p>
        </p:txBody>
      </p:sp>
      <p:sp>
        <p:nvSpPr>
          <p:cNvPr id="9" name="TextBox 8"/>
          <p:cNvSpPr txBox="1"/>
          <p:nvPr/>
        </p:nvSpPr>
        <p:spPr>
          <a:xfrm rot="2087733">
            <a:off x="4886949" y="1640741"/>
            <a:ext cx="4354764" cy="954107"/>
          </a:xfrm>
          <a:prstGeom prst="rect">
            <a:avLst/>
          </a:prstGeom>
          <a:noFill/>
        </p:spPr>
        <p:txBody>
          <a:bodyPr wrap="square" rtlCol="0">
            <a:spAutoFit/>
          </a:bodyPr>
          <a:lstStyle/>
          <a:p>
            <a:pPr algn="ctr"/>
            <a:r>
              <a:rPr lang="es-AR" sz="2400" dirty="0"/>
              <a:t>¿QUÉ SABOR</a:t>
            </a:r>
            <a:r>
              <a:rPr lang="es-AR" sz="3200" dirty="0"/>
              <a:t> </a:t>
            </a:r>
            <a:r>
              <a:rPr lang="es-AR" sz="2400" dirty="0"/>
              <a:t>VAMOS A COMPRAR?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auto">
          <a:xfrm>
            <a:off x="683568" y="1347614"/>
            <a:ext cx="3744416" cy="2448272"/>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16"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1 Título"/>
          <p:cNvSpPr>
            <a:spLocks noGrp="1"/>
          </p:cNvSpPr>
          <p:nvPr>
            <p:ph type="title"/>
          </p:nvPr>
        </p:nvSpPr>
        <p:spPr>
          <a:xfrm>
            <a:off x="279407" y="51470"/>
            <a:ext cx="8685213" cy="434578"/>
          </a:xfrm>
        </p:spPr>
        <p:txBody>
          <a:bodyPr/>
          <a:lstStyle/>
          <a:p>
            <a:r>
              <a:rPr lang="es-AR" dirty="0"/>
              <a:t>Conflictos: tipología</a:t>
            </a:r>
            <a:endParaRPr lang="es-ES" dirty="0"/>
          </a:p>
        </p:txBody>
      </p:sp>
      <p:sp>
        <p:nvSpPr>
          <p:cNvPr id="3" name="2 Marcador de número de diapositiva"/>
          <p:cNvSpPr>
            <a:spLocks noGrp="1"/>
          </p:cNvSpPr>
          <p:nvPr>
            <p:ph type="sldNum" sz="quarter" idx="10"/>
          </p:nvPr>
        </p:nvSpPr>
        <p:spPr>
          <a:xfrm>
            <a:off x="6948264" y="4876006"/>
            <a:ext cx="2133600" cy="200025"/>
          </a:xfrm>
        </p:spPr>
        <p:txBody>
          <a:bodyPr/>
          <a:lstStyle/>
          <a:p>
            <a:pPr>
              <a:defRPr/>
            </a:pPr>
            <a:r>
              <a:rPr lang="en-US" dirty="0"/>
              <a:t> </a:t>
            </a:r>
            <a:r>
              <a:rPr lang="en-US" dirty="0">
                <a:solidFill>
                  <a:schemeClr val="bg1"/>
                </a:solidFill>
              </a:rPr>
              <a:t>PSA Corporate University </a:t>
            </a:r>
            <a:r>
              <a:rPr lang="en-US" dirty="0">
                <a:solidFill>
                  <a:schemeClr val="accent4">
                    <a:lumMod val="60000"/>
                    <a:lumOff val="40000"/>
                  </a:schemeClr>
                </a:solidFill>
              </a:rPr>
              <a:t>| </a:t>
            </a:r>
            <a:fld id="{4D52DFD2-B7A4-41A9-9FCB-56323FD606DD}" type="slidenum">
              <a:rPr lang="en-US" smtClean="0">
                <a:solidFill>
                  <a:srgbClr val="B2B2B2"/>
                </a:solidFill>
              </a:rPr>
              <a:pPr>
                <a:defRPr/>
              </a:pPr>
              <a:t>113</a:t>
            </a:fld>
            <a:endParaRPr lang="en-US" dirty="0">
              <a:solidFill>
                <a:srgbClr val="B2B2B2"/>
              </a:solidFill>
            </a:endParaRPr>
          </a:p>
        </p:txBody>
      </p:sp>
      <p:sp>
        <p:nvSpPr>
          <p:cNvPr id="14" name="Text Box 21"/>
          <p:cNvSpPr txBox="1">
            <a:spLocks noChangeArrowheads="1"/>
          </p:cNvSpPr>
          <p:nvPr/>
        </p:nvSpPr>
        <p:spPr bwMode="auto">
          <a:xfrm>
            <a:off x="5885326" y="1802803"/>
            <a:ext cx="2260011" cy="398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583" tIns="44792" rIns="89583" bIns="44792">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ct val="0"/>
              </a:spcBef>
              <a:spcAft>
                <a:spcPct val="0"/>
              </a:spcAft>
            </a:pPr>
            <a:r>
              <a:rPr lang="es-AR" altLang="en-US" sz="2000" b="1" dirty="0">
                <a:solidFill>
                  <a:prstClr val="white">
                    <a:lumMod val="50000"/>
                  </a:prstClr>
                </a:solidFill>
                <a:latin typeface="+mn-lt"/>
                <a:ea typeface="Lato" panose="020F0502020204030203" pitchFamily="34" charset="0"/>
                <a:cs typeface="Lato" panose="020F0502020204030203" pitchFamily="34" charset="0"/>
              </a:rPr>
              <a:t>20% del esfuerzo</a:t>
            </a:r>
          </a:p>
        </p:txBody>
      </p:sp>
      <p:sp>
        <p:nvSpPr>
          <p:cNvPr id="15" name="Text Box 22"/>
          <p:cNvSpPr txBox="1">
            <a:spLocks noChangeArrowheads="1"/>
          </p:cNvSpPr>
          <p:nvPr/>
        </p:nvSpPr>
        <p:spPr bwMode="auto">
          <a:xfrm>
            <a:off x="5885326" y="2821587"/>
            <a:ext cx="2260011" cy="398235"/>
          </a:xfrm>
          <a:prstGeom prst="rect">
            <a:avLst/>
          </a:prstGeom>
          <a:noFill/>
          <a:ln w="9525">
            <a:noFill/>
            <a:miter lim="800000"/>
            <a:headEnd/>
            <a:tailEnd/>
          </a:ln>
        </p:spPr>
        <p:txBody>
          <a:bodyPr wrap="none" lIns="89583" tIns="44792" rIns="89583" bIns="44792">
            <a:spAutoFit/>
          </a:bodyPr>
          <a:lstStyle/>
          <a:p>
            <a:pPr algn="ctr" defTabSz="895350" fontAlgn="base">
              <a:spcBef>
                <a:spcPct val="0"/>
              </a:spcBef>
              <a:spcAft>
                <a:spcPct val="0"/>
              </a:spcAft>
              <a:defRPr/>
            </a:pPr>
            <a:r>
              <a:rPr lang="en-US" sz="2000" b="1" dirty="0">
                <a:solidFill>
                  <a:prstClr val="white">
                    <a:lumMod val="50000"/>
                  </a:prstClr>
                </a:solidFill>
                <a:ea typeface="Lato" panose="020F0502020204030203" pitchFamily="34" charset="0"/>
                <a:cs typeface="Lato" panose="020F0502020204030203" pitchFamily="34" charset="0"/>
              </a:rPr>
              <a:t>80% del </a:t>
            </a:r>
            <a:r>
              <a:rPr lang="en-US" sz="2000" b="1" dirty="0" err="1">
                <a:solidFill>
                  <a:prstClr val="white">
                    <a:lumMod val="50000"/>
                  </a:prstClr>
                </a:solidFill>
                <a:ea typeface="Lato" panose="020F0502020204030203" pitchFamily="34" charset="0"/>
                <a:cs typeface="Lato" panose="020F0502020204030203" pitchFamily="34" charset="0"/>
              </a:rPr>
              <a:t>esfuerzo</a:t>
            </a:r>
            <a:endParaRPr lang="en-US" sz="2000" b="1" dirty="0">
              <a:solidFill>
                <a:prstClr val="white">
                  <a:lumMod val="50000"/>
                </a:prstClr>
              </a:solidFill>
              <a:ea typeface="Lato" panose="020F0502020204030203" pitchFamily="34" charset="0"/>
              <a:cs typeface="Lato" panose="020F0502020204030203" pitchFamily="34" charset="0"/>
            </a:endParaRPr>
          </a:p>
        </p:txBody>
      </p:sp>
      <p:grpSp>
        <p:nvGrpSpPr>
          <p:cNvPr id="4" name="15 Grupo"/>
          <p:cNvGrpSpPr/>
          <p:nvPr/>
        </p:nvGrpSpPr>
        <p:grpSpPr>
          <a:xfrm>
            <a:off x="1259632" y="1563638"/>
            <a:ext cx="2592288" cy="1728192"/>
            <a:chOff x="3640460" y="2901821"/>
            <a:chExt cx="1717675" cy="913045"/>
          </a:xfrm>
        </p:grpSpPr>
        <p:sp>
          <p:nvSpPr>
            <p:cNvPr id="21" name="Oval 17"/>
            <p:cNvSpPr>
              <a:spLocks noChangeArrowheads="1"/>
            </p:cNvSpPr>
            <p:nvPr/>
          </p:nvSpPr>
          <p:spPr bwMode="auto">
            <a:xfrm>
              <a:off x="3640460" y="3180105"/>
              <a:ext cx="1717675" cy="634761"/>
            </a:xfrm>
            <a:prstGeom prst="ellipse">
              <a:avLst/>
            </a:prstGeom>
            <a:solidFill>
              <a:srgbClr val="283277"/>
            </a:soli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defRPr sz="1600">
                  <a:solidFill>
                    <a:schemeClr val="tx1"/>
                  </a:solidFill>
                  <a:latin typeface="Arial" pitchFamily="34" charset="0"/>
                  <a:cs typeface="Arial" pitchFamily="34" charset="0"/>
                </a:defRPr>
              </a:lvl1pPr>
              <a:lvl2pPr marL="742950" indent="-285750" eaLnBrk="0" hangingPunct="0">
                <a:defRPr sz="1600">
                  <a:solidFill>
                    <a:schemeClr val="tx1"/>
                  </a:solidFill>
                  <a:latin typeface="Arial" pitchFamily="34" charset="0"/>
                  <a:cs typeface="Arial" pitchFamily="34" charset="0"/>
                </a:defRPr>
              </a:lvl2pPr>
              <a:lvl3pPr marL="1143000" indent="-228600" eaLnBrk="0" hangingPunct="0">
                <a:defRPr sz="1600">
                  <a:solidFill>
                    <a:schemeClr val="tx1"/>
                  </a:solidFill>
                  <a:latin typeface="Arial" pitchFamily="34" charset="0"/>
                  <a:cs typeface="Arial" pitchFamily="34" charset="0"/>
                </a:defRPr>
              </a:lvl3pPr>
              <a:lvl4pPr marL="1600200" indent="-228600" eaLnBrk="0" hangingPunct="0">
                <a:defRPr sz="1600">
                  <a:solidFill>
                    <a:schemeClr val="tx1"/>
                  </a:solidFill>
                  <a:latin typeface="Arial" pitchFamily="34" charset="0"/>
                  <a:cs typeface="Arial" pitchFamily="34" charset="0"/>
                </a:defRPr>
              </a:lvl4pPr>
              <a:lvl5pPr marL="2057400" indent="-228600" eaLnBrk="0" hangingPunct="0">
                <a:defRPr sz="16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s-AR" altLang="en-US" sz="1600" b="0" i="0" u="none" strike="noStrike" kern="0" cap="none" spc="0" normalizeH="0" baseline="0" noProof="0">
                <a:ln>
                  <a:noFill/>
                </a:ln>
                <a:solidFill>
                  <a:srgbClr val="002D62"/>
                </a:solidFill>
                <a:effectLst/>
                <a:uLnTx/>
                <a:uFillTx/>
                <a:latin typeface="Arial" pitchFamily="34" charset="0"/>
                <a:cs typeface="Arial" pitchFamily="34" charset="0"/>
              </a:endParaRPr>
            </a:p>
          </p:txBody>
        </p:sp>
        <p:sp>
          <p:nvSpPr>
            <p:cNvPr id="18" name="Text Box 18"/>
            <p:cNvSpPr txBox="1">
              <a:spLocks noChangeArrowheads="1"/>
            </p:cNvSpPr>
            <p:nvPr/>
          </p:nvSpPr>
          <p:spPr bwMode="auto">
            <a:xfrm>
              <a:off x="3864040" y="3380082"/>
              <a:ext cx="1270519" cy="19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rPr>
                <a:t>OPERATIVOS</a:t>
              </a:r>
              <a:endParaRPr kumimoji="0" lang="en-US" altLang="en-US" sz="14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endParaRPr>
            </a:p>
          </p:txBody>
        </p:sp>
        <p:sp>
          <p:nvSpPr>
            <p:cNvPr id="19" name="Text Box 23"/>
            <p:cNvSpPr txBox="1">
              <a:spLocks noChangeArrowheads="1"/>
            </p:cNvSpPr>
            <p:nvPr/>
          </p:nvSpPr>
          <p:spPr bwMode="auto">
            <a:xfrm>
              <a:off x="3850935" y="2901821"/>
              <a:ext cx="1331435" cy="19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sz="1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sp>
        <p:nvSpPr>
          <p:cNvPr id="22" name="Text Box 24"/>
          <p:cNvSpPr txBox="1">
            <a:spLocks noChangeArrowheads="1"/>
          </p:cNvSpPr>
          <p:nvPr/>
        </p:nvSpPr>
        <p:spPr bwMode="auto">
          <a:xfrm>
            <a:off x="5252412" y="1451650"/>
            <a:ext cx="352583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45710" tIns="45710" rIns="45710" bIns="45710"/>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algn="ctr" eaLnBrk="1" fontAlgn="base" hangingPunct="1">
              <a:spcBef>
                <a:spcPts val="600"/>
              </a:spcBef>
              <a:spcAft>
                <a:spcPts val="600"/>
              </a:spcAft>
            </a:pPr>
            <a:r>
              <a:rPr lang="es-AR" altLang="en-US" sz="2000" b="1" dirty="0">
                <a:solidFill>
                  <a:schemeClr val="tx2"/>
                </a:solidFill>
                <a:latin typeface="+mn-lt"/>
                <a:ea typeface="Lato" panose="020F0502020204030203" pitchFamily="34" charset="0"/>
                <a:cs typeface="Lato" panose="020F0502020204030203" pitchFamily="34" charset="0"/>
              </a:rPr>
              <a:t>CONFLICTOS OPERATIVOS</a:t>
            </a:r>
            <a:endParaRPr lang="es-AR" altLang="en-US" sz="1800" b="1" dirty="0">
              <a:solidFill>
                <a:schemeClr val="tx2"/>
              </a:solidFill>
              <a:latin typeface="+mn-lt"/>
              <a:ea typeface="Lato" panose="020F0502020204030203" pitchFamily="34" charset="0"/>
              <a:cs typeface="Lato" panose="020F0502020204030203" pitchFamily="34" charset="0"/>
            </a:endParaRPr>
          </a:p>
        </p:txBody>
      </p:sp>
      <p:sp>
        <p:nvSpPr>
          <p:cNvPr id="23" name="Text Box 26"/>
          <p:cNvSpPr txBox="1">
            <a:spLocks noChangeArrowheads="1"/>
          </p:cNvSpPr>
          <p:nvPr/>
        </p:nvSpPr>
        <p:spPr bwMode="auto">
          <a:xfrm>
            <a:off x="5046971" y="2476297"/>
            <a:ext cx="3936721" cy="369242"/>
          </a:xfrm>
          <a:prstGeom prst="rect">
            <a:avLst/>
          </a:prstGeom>
          <a:noFill/>
          <a:ln w="9525" algn="ctr">
            <a:noFill/>
            <a:miter lim="800000"/>
            <a:headEnd/>
            <a:tailEnd/>
          </a:ln>
          <a:effectLst/>
        </p:spPr>
        <p:txBody>
          <a:bodyPr lIns="45710" tIns="45710" rIns="45710" bIns="45710"/>
          <a:lstStyle/>
          <a:p>
            <a:pPr algn="ctr" defTabSz="895350" fontAlgn="base">
              <a:spcBef>
                <a:spcPts val="600"/>
              </a:spcBef>
              <a:spcAft>
                <a:spcPts val="600"/>
              </a:spcAft>
              <a:defRPr/>
            </a:pPr>
            <a:r>
              <a:rPr lang="en-US" sz="2000" b="1" dirty="0">
                <a:solidFill>
                  <a:schemeClr val="accent2">
                    <a:lumMod val="75000"/>
                  </a:schemeClr>
                </a:solidFill>
                <a:ea typeface="Lato" panose="020F0502020204030203" pitchFamily="34" charset="0"/>
                <a:cs typeface="Lato" panose="020F0502020204030203" pitchFamily="34" charset="0"/>
              </a:rPr>
              <a:t>CONFLICTOS PERSONALES</a:t>
            </a:r>
          </a:p>
        </p:txBody>
      </p:sp>
    </p:spTree>
    <p:extLst>
      <p:ext uri="{BB962C8B-B14F-4D97-AF65-F5344CB8AC3E}">
        <p14:creationId xmlns:p14="http://schemas.microsoft.com/office/powerpoint/2010/main" val="384999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ox(in)">
                                      <p:cBhvr>
                                        <p:cTn id="13" dur="500"/>
                                        <p:tgtEl>
                                          <p:spTgt spid="22"/>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ox(in)">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22" grpId="0"/>
      <p:bldP spid="2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1 Título"/>
          <p:cNvSpPr>
            <a:spLocks noGrp="1"/>
          </p:cNvSpPr>
          <p:nvPr>
            <p:ph type="title"/>
          </p:nvPr>
        </p:nvSpPr>
        <p:spPr>
          <a:xfrm>
            <a:off x="279407" y="51470"/>
            <a:ext cx="8685213" cy="434578"/>
          </a:xfrm>
        </p:spPr>
        <p:txBody>
          <a:bodyPr/>
          <a:lstStyle/>
          <a:p>
            <a:r>
              <a:rPr lang="en-US" dirty="0" err="1"/>
              <a:t>Conflictos</a:t>
            </a:r>
            <a:r>
              <a:rPr lang="en-US" dirty="0"/>
              <a:t>: 3 </a:t>
            </a:r>
            <a:r>
              <a:rPr lang="en-US" dirty="0" err="1"/>
              <a:t>Componentes</a:t>
            </a:r>
            <a:endParaRPr lang="es-ES" dirty="0"/>
          </a:p>
        </p:txBody>
      </p:sp>
      <p:sp>
        <p:nvSpPr>
          <p:cNvPr id="3" name="2 Marcador de número de diapositiva"/>
          <p:cNvSpPr>
            <a:spLocks noGrp="1"/>
          </p:cNvSpPr>
          <p:nvPr>
            <p:ph type="sldNum" sz="quarter" idx="10"/>
          </p:nvPr>
        </p:nvSpPr>
        <p:spPr>
          <a:xfrm>
            <a:off x="7009224" y="4939629"/>
            <a:ext cx="2133600" cy="200025"/>
          </a:xfrm>
        </p:spPr>
        <p:txBody>
          <a:bodyPr/>
          <a:lstStyle/>
          <a:p>
            <a:pPr>
              <a:defRPr/>
            </a:pPr>
            <a:r>
              <a:rPr lang="en-US" dirty="0"/>
              <a:t> </a:t>
            </a:r>
            <a:r>
              <a:rPr lang="en-US" dirty="0">
                <a:solidFill>
                  <a:schemeClr val="bg1"/>
                </a:solidFill>
              </a:rPr>
              <a:t>PSA Corporate University </a:t>
            </a:r>
            <a:r>
              <a:rPr lang="en-US" dirty="0">
                <a:solidFill>
                  <a:schemeClr val="accent4">
                    <a:lumMod val="60000"/>
                    <a:lumOff val="40000"/>
                  </a:schemeClr>
                </a:solidFill>
              </a:rPr>
              <a:t>| </a:t>
            </a:r>
            <a:fld id="{4D52DFD2-B7A4-41A9-9FCB-56323FD606DD}" type="slidenum">
              <a:rPr lang="en-US" smtClean="0">
                <a:solidFill>
                  <a:srgbClr val="B2B2B2"/>
                </a:solidFill>
              </a:rPr>
              <a:pPr>
                <a:defRPr/>
              </a:pPr>
              <a:t>114</a:t>
            </a:fld>
            <a:endParaRPr lang="en-US" dirty="0">
              <a:solidFill>
                <a:srgbClr val="B2B2B2"/>
              </a:solidFill>
            </a:endParaRPr>
          </a:p>
        </p:txBody>
      </p:sp>
      <p:pic>
        <p:nvPicPr>
          <p:cNvPr id="6150" name="Picture 6" descr="Resultado de imagen para three finger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702" r="16142" b="8689"/>
          <a:stretch/>
        </p:blipFill>
        <p:spPr bwMode="auto">
          <a:xfrm>
            <a:off x="6372200" y="3546803"/>
            <a:ext cx="2065556" cy="160933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38"/>
          <p:cNvSpPr txBox="1">
            <a:spLocks noChangeArrowheads="1"/>
          </p:cNvSpPr>
          <p:nvPr/>
        </p:nvSpPr>
        <p:spPr bwMode="auto">
          <a:xfrm>
            <a:off x="467544" y="843558"/>
            <a:ext cx="4104456" cy="1021588"/>
          </a:xfrm>
          <a:prstGeom prst="rect">
            <a:avLst/>
          </a:prstGeom>
          <a:solidFill>
            <a:schemeClr val="accent4"/>
          </a:solidFill>
          <a:ln w="15875" algn="ctr">
            <a:noFill/>
            <a:miter lim="800000"/>
            <a:headEnd/>
            <a:tailEnd/>
          </a:ln>
        </p:spPr>
        <p:txBody>
          <a:bodyPr lIns="89517" tIns="44758" rIns="89517" bIns="44758" anchor="ctr"/>
          <a:lstStyle>
            <a:lvl1pPr defTabSz="895350">
              <a:defRPr sz="1600" b="1">
                <a:solidFill>
                  <a:srgbClr val="002D62"/>
                </a:solidFill>
                <a:latin typeface="Arial" pitchFamily="34" charset="0"/>
                <a:cs typeface="Arial" pitchFamily="34" charset="0"/>
              </a:defRPr>
            </a:lvl1pPr>
            <a:lvl2pPr marL="742950" indent="-285750" defTabSz="895350">
              <a:defRPr sz="1600" b="1">
                <a:solidFill>
                  <a:srgbClr val="002D62"/>
                </a:solidFill>
                <a:latin typeface="Arial" pitchFamily="34" charset="0"/>
                <a:cs typeface="Arial" pitchFamily="34" charset="0"/>
              </a:defRPr>
            </a:lvl2pPr>
            <a:lvl3pPr marL="1143000" indent="-228600" defTabSz="895350">
              <a:defRPr sz="1600" b="1">
                <a:solidFill>
                  <a:srgbClr val="002D62"/>
                </a:solidFill>
                <a:latin typeface="Arial" pitchFamily="34" charset="0"/>
                <a:cs typeface="Arial" pitchFamily="34" charset="0"/>
              </a:defRPr>
            </a:lvl3pPr>
            <a:lvl4pPr marL="1600200" indent="-228600" defTabSz="895350">
              <a:defRPr sz="1600" b="1">
                <a:solidFill>
                  <a:srgbClr val="002D62"/>
                </a:solidFill>
                <a:latin typeface="Arial" pitchFamily="34" charset="0"/>
                <a:cs typeface="Arial" pitchFamily="34" charset="0"/>
              </a:defRPr>
            </a:lvl4pPr>
            <a:lvl5pPr marL="2057400" indent="-228600" defTabSz="895350">
              <a:defRPr sz="1600" b="1">
                <a:solidFill>
                  <a:srgbClr val="002D62"/>
                </a:solidFill>
                <a:latin typeface="Arial" pitchFamily="34" charset="0"/>
                <a:cs typeface="Arial" pitchFamily="34" charset="0"/>
              </a:defRPr>
            </a:lvl5pPr>
            <a:lvl6pPr marL="25146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6pPr>
            <a:lvl7pPr marL="29718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7pPr>
            <a:lvl8pPr marL="34290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8pPr>
            <a:lvl9pPr marL="38862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9pPr>
          </a:lstStyle>
          <a:p>
            <a:pPr algn="ctr" eaLnBrk="1" hangingPunct="1">
              <a:spcBef>
                <a:spcPct val="0"/>
              </a:spcBef>
            </a:pPr>
            <a:r>
              <a:rPr lang="pt-BR" altLang="es-ES" sz="1800" dirty="0">
                <a:solidFill>
                  <a:schemeClr val="bg1"/>
                </a:solidFill>
              </a:rPr>
              <a:t>1. DESACUERDO</a:t>
            </a:r>
          </a:p>
        </p:txBody>
      </p:sp>
      <p:sp>
        <p:nvSpPr>
          <p:cNvPr id="8" name="Text Box 43"/>
          <p:cNvSpPr txBox="1">
            <a:spLocks noChangeArrowheads="1"/>
          </p:cNvSpPr>
          <p:nvPr/>
        </p:nvSpPr>
        <p:spPr bwMode="auto">
          <a:xfrm>
            <a:off x="467544" y="2052836"/>
            <a:ext cx="4104456" cy="1021588"/>
          </a:xfrm>
          <a:prstGeom prst="rect">
            <a:avLst/>
          </a:prstGeom>
          <a:solidFill>
            <a:schemeClr val="accent4"/>
          </a:solidFill>
          <a:ln w="15875" algn="ctr">
            <a:noFill/>
            <a:miter lim="800000"/>
            <a:headEnd/>
            <a:tailEnd/>
          </a:ln>
        </p:spPr>
        <p:txBody>
          <a:bodyPr lIns="89517" tIns="44758" rIns="89517" bIns="44758" anchor="ctr"/>
          <a:lstStyle>
            <a:defPPr>
              <a:defRPr lang="es-ES"/>
            </a:defPPr>
            <a:lvl1pPr algn="ctr" defTabSz="895350">
              <a:spcBef>
                <a:spcPct val="0"/>
              </a:spcBef>
              <a:defRPr sz="2400" b="0">
                <a:solidFill>
                  <a:schemeClr val="bg1"/>
                </a:solidFill>
                <a:latin typeface="Arial" pitchFamily="34" charset="0"/>
                <a:cs typeface="Arial" pitchFamily="34" charset="0"/>
              </a:defRPr>
            </a:lvl1pPr>
            <a:lvl2pPr marL="742950" indent="-285750" defTabSz="895350">
              <a:defRPr sz="1600" b="1">
                <a:solidFill>
                  <a:srgbClr val="002D62"/>
                </a:solidFill>
                <a:latin typeface="Arial" pitchFamily="34" charset="0"/>
                <a:cs typeface="Arial" pitchFamily="34" charset="0"/>
              </a:defRPr>
            </a:lvl2pPr>
            <a:lvl3pPr marL="1143000" indent="-228600" defTabSz="895350">
              <a:defRPr sz="1600" b="1">
                <a:solidFill>
                  <a:srgbClr val="002D62"/>
                </a:solidFill>
                <a:latin typeface="Arial" pitchFamily="34" charset="0"/>
                <a:cs typeface="Arial" pitchFamily="34" charset="0"/>
              </a:defRPr>
            </a:lvl3pPr>
            <a:lvl4pPr marL="1600200" indent="-228600" defTabSz="895350">
              <a:defRPr sz="1600" b="1">
                <a:solidFill>
                  <a:srgbClr val="002D62"/>
                </a:solidFill>
                <a:latin typeface="Arial" pitchFamily="34" charset="0"/>
                <a:cs typeface="Arial" pitchFamily="34" charset="0"/>
              </a:defRPr>
            </a:lvl4pPr>
            <a:lvl5pPr marL="2057400" indent="-228600" defTabSz="895350">
              <a:defRPr sz="1600" b="1">
                <a:solidFill>
                  <a:srgbClr val="002D62"/>
                </a:solidFill>
                <a:latin typeface="Arial" pitchFamily="34" charset="0"/>
                <a:cs typeface="Arial" pitchFamily="34" charset="0"/>
              </a:defRPr>
            </a:lvl5pPr>
            <a:lvl6pPr marL="25146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6pPr>
            <a:lvl7pPr marL="29718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7pPr>
            <a:lvl8pPr marL="34290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8pPr>
            <a:lvl9pPr marL="38862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9pPr>
          </a:lstStyle>
          <a:p>
            <a:r>
              <a:rPr lang="pt-BR" altLang="es-ES" sz="1800" b="1" dirty="0"/>
              <a:t>2. DESACUERDO / CONFUSIÓN SOBRE  EL DERECHO DE DECISIÓN</a:t>
            </a:r>
          </a:p>
        </p:txBody>
      </p:sp>
      <p:sp>
        <p:nvSpPr>
          <p:cNvPr id="9" name="Text Box 64"/>
          <p:cNvSpPr txBox="1">
            <a:spLocks noChangeArrowheads="1"/>
          </p:cNvSpPr>
          <p:nvPr/>
        </p:nvSpPr>
        <p:spPr bwMode="auto">
          <a:xfrm>
            <a:off x="467544" y="3363838"/>
            <a:ext cx="4104456" cy="1107680"/>
          </a:xfrm>
          <a:prstGeom prst="rect">
            <a:avLst/>
          </a:prstGeom>
          <a:solidFill>
            <a:schemeClr val="accent4"/>
          </a:solidFill>
          <a:ln w="15875" algn="ctr">
            <a:noFill/>
            <a:miter lim="800000"/>
            <a:headEnd/>
            <a:tailEnd/>
          </a:ln>
        </p:spPr>
        <p:txBody>
          <a:bodyPr lIns="89517" tIns="44758" rIns="89517" bIns="44758" anchor="ctr"/>
          <a:lstStyle>
            <a:defPPr>
              <a:defRPr lang="es-ES"/>
            </a:defPPr>
            <a:lvl1pPr algn="ctr" defTabSz="895350">
              <a:spcBef>
                <a:spcPct val="0"/>
              </a:spcBef>
              <a:defRPr sz="2400" b="0">
                <a:solidFill>
                  <a:schemeClr val="bg1"/>
                </a:solidFill>
                <a:latin typeface="Arial" pitchFamily="34" charset="0"/>
                <a:cs typeface="Arial" pitchFamily="34" charset="0"/>
              </a:defRPr>
            </a:lvl1pPr>
            <a:lvl2pPr marL="742950" indent="-285750" defTabSz="895350">
              <a:defRPr sz="1600" b="1">
                <a:solidFill>
                  <a:srgbClr val="002D62"/>
                </a:solidFill>
                <a:latin typeface="Arial" pitchFamily="34" charset="0"/>
                <a:cs typeface="Arial" pitchFamily="34" charset="0"/>
              </a:defRPr>
            </a:lvl2pPr>
            <a:lvl3pPr marL="1143000" indent="-228600" defTabSz="895350">
              <a:defRPr sz="1600" b="1">
                <a:solidFill>
                  <a:srgbClr val="002D62"/>
                </a:solidFill>
                <a:latin typeface="Arial" pitchFamily="34" charset="0"/>
                <a:cs typeface="Arial" pitchFamily="34" charset="0"/>
              </a:defRPr>
            </a:lvl3pPr>
            <a:lvl4pPr marL="1600200" indent="-228600" defTabSz="895350">
              <a:defRPr sz="1600" b="1">
                <a:solidFill>
                  <a:srgbClr val="002D62"/>
                </a:solidFill>
                <a:latin typeface="Arial" pitchFamily="34" charset="0"/>
                <a:cs typeface="Arial" pitchFamily="34" charset="0"/>
              </a:defRPr>
            </a:lvl4pPr>
            <a:lvl5pPr marL="2057400" indent="-228600" defTabSz="895350">
              <a:defRPr sz="1600" b="1">
                <a:solidFill>
                  <a:srgbClr val="002D62"/>
                </a:solidFill>
                <a:latin typeface="Arial" pitchFamily="34" charset="0"/>
                <a:cs typeface="Arial" pitchFamily="34" charset="0"/>
              </a:defRPr>
            </a:lvl5pPr>
            <a:lvl6pPr marL="25146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6pPr>
            <a:lvl7pPr marL="29718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7pPr>
            <a:lvl8pPr marL="34290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8pPr>
            <a:lvl9pPr marL="3886200" indent="-228600" defTabSz="895350" eaLnBrk="0" fontAlgn="base" hangingPunct="0">
              <a:spcBef>
                <a:spcPct val="50000"/>
              </a:spcBef>
              <a:spcAft>
                <a:spcPct val="0"/>
              </a:spcAft>
              <a:defRPr sz="1600" b="1">
                <a:solidFill>
                  <a:srgbClr val="002D62"/>
                </a:solidFill>
                <a:latin typeface="Arial" pitchFamily="34" charset="0"/>
                <a:cs typeface="Arial" pitchFamily="34" charset="0"/>
              </a:defRPr>
            </a:lvl9pPr>
          </a:lstStyle>
          <a:p>
            <a:r>
              <a:rPr lang="pt-BR" altLang="es-ES" sz="1800" b="1" dirty="0"/>
              <a:t>3. ESCASEZ</a:t>
            </a:r>
          </a:p>
        </p:txBody>
      </p:sp>
      <p:sp>
        <p:nvSpPr>
          <p:cNvPr id="4" name="Right Brace 3">
            <a:extLst>
              <a:ext uri="{FF2B5EF4-FFF2-40B4-BE49-F238E27FC236}">
                <a16:creationId xmlns:a16="http://schemas.microsoft.com/office/drawing/2014/main" id="{72152507-10F3-4B83-A546-A6241F9A30F7}"/>
              </a:ext>
            </a:extLst>
          </p:cNvPr>
          <p:cNvSpPr/>
          <p:nvPr/>
        </p:nvSpPr>
        <p:spPr bwMode="auto">
          <a:xfrm>
            <a:off x="4622013" y="843558"/>
            <a:ext cx="742075" cy="3627960"/>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5" name="TextBox 4">
            <a:extLst>
              <a:ext uri="{FF2B5EF4-FFF2-40B4-BE49-F238E27FC236}">
                <a16:creationId xmlns:a16="http://schemas.microsoft.com/office/drawing/2014/main" id="{140F2404-5FCD-407F-93D5-696A30BEA490}"/>
              </a:ext>
            </a:extLst>
          </p:cNvPr>
          <p:cNvSpPr txBox="1"/>
          <p:nvPr/>
        </p:nvSpPr>
        <p:spPr>
          <a:xfrm>
            <a:off x="5652120" y="1707529"/>
            <a:ext cx="3312500" cy="1692771"/>
          </a:xfrm>
          <a:prstGeom prst="rect">
            <a:avLst/>
          </a:prstGeom>
          <a:noFill/>
        </p:spPr>
        <p:txBody>
          <a:bodyPr wrap="square" rtlCol="0">
            <a:spAutoFit/>
          </a:bodyPr>
          <a:lstStyle/>
          <a:p>
            <a:pPr marL="285750" indent="-285750">
              <a:buFont typeface="Arial" panose="020B0604020202020204" pitchFamily="34" charset="0"/>
              <a:buChar char="•"/>
            </a:pPr>
            <a:r>
              <a:rPr lang="es-AR" dirty="0"/>
              <a:t>Las 3 componentes deben darse </a:t>
            </a:r>
            <a:r>
              <a:rPr lang="es-AR" u="sng" dirty="0"/>
              <a:t>en simultáneo</a:t>
            </a:r>
            <a:r>
              <a:rPr lang="es-AR" dirty="0"/>
              <a:t> para que haya conflicto.</a:t>
            </a:r>
          </a:p>
          <a:p>
            <a:pPr marL="285750" indent="-285750">
              <a:buFont typeface="Arial" panose="020B0604020202020204" pitchFamily="34" charset="0"/>
              <a:buChar char="•"/>
            </a:pPr>
            <a:r>
              <a:rPr lang="es-AR" dirty="0"/>
              <a:t>Podemos resolver el </a:t>
            </a:r>
            <a:r>
              <a:rPr lang="es-AR" dirty="0" err="1"/>
              <a:t>conflic-to</a:t>
            </a:r>
            <a:r>
              <a:rPr lang="es-AR" dirty="0"/>
              <a:t> resolviendo </a:t>
            </a:r>
            <a:r>
              <a:rPr lang="es-AR" u="sng" dirty="0"/>
              <a:t>cualquiera</a:t>
            </a:r>
            <a:r>
              <a:rPr lang="es-AR" dirty="0"/>
              <a:t> de las componentes.</a:t>
            </a:r>
            <a:endParaRPr lang="en-US" dirty="0"/>
          </a:p>
        </p:txBody>
      </p:sp>
    </p:spTree>
    <p:extLst>
      <p:ext uri="{BB962C8B-B14F-4D97-AF65-F5344CB8AC3E}">
        <p14:creationId xmlns:p14="http://schemas.microsoft.com/office/powerpoint/2010/main" val="413026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5" grpId="0" build="p" bldLvl="5"/>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tx1">
              <a:lumMod val="75000"/>
              <a:lumOff val="25000"/>
            </a:schemeClr>
          </a:solidFill>
        </p:spPr>
        <p:txBody>
          <a:bodyPr/>
          <a:lstStyle/>
          <a:p>
            <a:pPr algn="ctr">
              <a:buNone/>
            </a:pPr>
            <a:endParaRPr lang="es-AR" dirty="0">
              <a:solidFill>
                <a:schemeClr val="bg1"/>
              </a:solidFill>
            </a:endParaRPr>
          </a:p>
          <a:p>
            <a:pPr algn="ctr">
              <a:spcBef>
                <a:spcPts val="2400"/>
              </a:spcBef>
              <a:buNone/>
            </a:pPr>
            <a:endParaRPr lang="es-AR" sz="4800" dirty="0">
              <a:solidFill>
                <a:schemeClr val="bg1"/>
              </a:solidFill>
            </a:endParaRPr>
          </a:p>
          <a:p>
            <a:pPr algn="ctr">
              <a:spcBef>
                <a:spcPts val="2400"/>
              </a:spcBef>
              <a:buNone/>
            </a:pPr>
            <a:r>
              <a:rPr lang="es-AR" sz="4000" dirty="0">
                <a:solidFill>
                  <a:schemeClr val="bg1"/>
                </a:solidFill>
              </a:rPr>
              <a:t>OBJETIVO =  “ACORDAR”</a:t>
            </a:r>
          </a:p>
        </p:txBody>
      </p:sp>
      <p:sp>
        <p:nvSpPr>
          <p:cNvPr id="4" name="Slide Number Placeholder 3"/>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115</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1" y="51470"/>
            <a:ext cx="8685213" cy="434578"/>
          </a:xfrm>
        </p:spPr>
        <p:txBody>
          <a:bodyPr/>
          <a:lstStyle/>
          <a:p>
            <a:r>
              <a:rPr lang="es-AR" sz="2400" dirty="0"/>
              <a:t>Proceso macro para resolver conflictos</a:t>
            </a:r>
          </a:p>
        </p:txBody>
      </p:sp>
      <p:sp>
        <p:nvSpPr>
          <p:cNvPr id="4" name="Slide Number Placeholder 3"/>
          <p:cNvSpPr>
            <a:spLocks noGrp="1"/>
          </p:cNvSpPr>
          <p:nvPr>
            <p:ph type="sldNum" sz="quarter" idx="10"/>
          </p:nvPr>
        </p:nvSpPr>
        <p:spPr>
          <a:xfrm>
            <a:off x="7010400" y="4892005"/>
            <a:ext cx="2133600" cy="200025"/>
          </a:xfrm>
        </p:spPr>
        <p:txBody>
          <a:bodyPr/>
          <a:lstStyle/>
          <a:p>
            <a:pPr>
              <a:defRPr/>
            </a:pPr>
            <a:r>
              <a:rPr lang="en-US" dirty="0"/>
              <a:t>| </a:t>
            </a:r>
            <a:fld id="{9B4E8CCE-87C1-4BA8-8D86-15FF64157675}" type="slidenum">
              <a:rPr lang="en-US" smtClean="0">
                <a:solidFill>
                  <a:srgbClr val="B2B2B2"/>
                </a:solidFill>
              </a:rPr>
              <a:pPr>
                <a:defRPr/>
              </a:pPr>
              <a:t>116</a:t>
            </a:fld>
            <a:endParaRPr lang="en-US" dirty="0">
              <a:solidFill>
                <a:srgbClr val="B2B2B2"/>
              </a:solidFill>
            </a:endParaRPr>
          </a:p>
        </p:txBody>
      </p:sp>
      <p:grpSp>
        <p:nvGrpSpPr>
          <p:cNvPr id="3" name="Group 39"/>
          <p:cNvGrpSpPr/>
          <p:nvPr/>
        </p:nvGrpSpPr>
        <p:grpSpPr>
          <a:xfrm>
            <a:off x="1259632" y="3579862"/>
            <a:ext cx="7056784" cy="1242138"/>
            <a:chOff x="1331640" y="4869160"/>
            <a:chExt cx="6565906" cy="1656184"/>
          </a:xfrm>
        </p:grpSpPr>
        <p:pic>
          <p:nvPicPr>
            <p:cNvPr id="31" name="Picture 2"/>
            <p:cNvPicPr>
              <a:picLocks noChangeAspect="1" noChangeArrowheads="1"/>
            </p:cNvPicPr>
            <p:nvPr/>
          </p:nvPicPr>
          <p:blipFill>
            <a:blip r:embed="rId2" cstate="print"/>
            <a:srcRect/>
            <a:stretch>
              <a:fillRect/>
            </a:stretch>
          </p:blipFill>
          <p:spPr bwMode="auto">
            <a:xfrm>
              <a:off x="1331640" y="4941168"/>
              <a:ext cx="2304256" cy="1545128"/>
            </a:xfrm>
            <a:prstGeom prst="rect">
              <a:avLst/>
            </a:prstGeom>
            <a:noFill/>
            <a:ln w="9525">
              <a:noFill/>
              <a:miter lim="800000"/>
              <a:headEnd/>
              <a:tailEnd/>
            </a:ln>
            <a:effectLst/>
          </p:spPr>
        </p:pic>
        <p:pic>
          <p:nvPicPr>
            <p:cNvPr id="32" name="Picture 2"/>
            <p:cNvPicPr>
              <a:picLocks noChangeAspect="1" noChangeArrowheads="1"/>
            </p:cNvPicPr>
            <p:nvPr/>
          </p:nvPicPr>
          <p:blipFill>
            <a:blip r:embed="rId3" cstate="print"/>
            <a:srcRect/>
            <a:stretch>
              <a:fillRect/>
            </a:stretch>
          </p:blipFill>
          <p:spPr bwMode="auto">
            <a:xfrm>
              <a:off x="5724128" y="4869160"/>
              <a:ext cx="2173418" cy="1656184"/>
            </a:xfrm>
            <a:prstGeom prst="rect">
              <a:avLst/>
            </a:prstGeom>
            <a:noFill/>
            <a:ln w="9525">
              <a:noFill/>
              <a:miter lim="800000"/>
              <a:headEnd/>
              <a:tailEnd/>
            </a:ln>
            <a:effectLst/>
          </p:spPr>
        </p:pic>
        <p:sp>
          <p:nvSpPr>
            <p:cNvPr id="36" name="Right Arrow 35"/>
            <p:cNvSpPr/>
            <p:nvPr/>
          </p:nvSpPr>
          <p:spPr bwMode="auto">
            <a:xfrm>
              <a:off x="4413596" y="5253203"/>
              <a:ext cx="432048" cy="408045"/>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grpSp>
        <p:nvGrpSpPr>
          <p:cNvPr id="5" name="Group 37"/>
          <p:cNvGrpSpPr/>
          <p:nvPr/>
        </p:nvGrpSpPr>
        <p:grpSpPr>
          <a:xfrm>
            <a:off x="755576" y="969572"/>
            <a:ext cx="8175727" cy="540060"/>
            <a:chOff x="755576" y="1196752"/>
            <a:chExt cx="8394720" cy="720080"/>
          </a:xfrm>
        </p:grpSpPr>
        <p:sp>
          <p:nvSpPr>
            <p:cNvPr id="33" name="Pentagon 32"/>
            <p:cNvSpPr/>
            <p:nvPr/>
          </p:nvSpPr>
          <p:spPr bwMode="auto">
            <a:xfrm>
              <a:off x="755576" y="1196752"/>
              <a:ext cx="3456384" cy="720080"/>
            </a:xfrm>
            <a:prstGeom prst="homePlat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dirty="0">
                  <a:solidFill>
                    <a:schemeClr val="tx1"/>
                  </a:solidFill>
                  <a:latin typeface="Arial" charset="0"/>
                  <a:cs typeface="Arial" charset="0"/>
                </a:rPr>
                <a:t>DISOLUCIÓN DEL COMPONENTE PERSONAL</a:t>
              </a:r>
              <a:endParaRPr kumimoji="0" lang="es-AR" i="0" u="none" strike="noStrike" cap="none" normalizeH="0" baseline="0" dirty="0">
                <a:ln>
                  <a:noFill/>
                </a:ln>
                <a:solidFill>
                  <a:schemeClr val="tx1"/>
                </a:solidFill>
                <a:effectLst/>
                <a:latin typeface="Arial" charset="0"/>
                <a:cs typeface="Arial" charset="0"/>
              </a:endParaRPr>
            </a:p>
          </p:txBody>
        </p:sp>
        <p:sp>
          <p:nvSpPr>
            <p:cNvPr id="34" name="Chevron 33"/>
            <p:cNvSpPr/>
            <p:nvPr/>
          </p:nvSpPr>
          <p:spPr bwMode="auto">
            <a:xfrm>
              <a:off x="5117847" y="1196752"/>
              <a:ext cx="4032449" cy="720080"/>
            </a:xfrm>
            <a:prstGeom prst="chevron">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i="0" u="none" strike="noStrike" cap="none" normalizeH="0" baseline="0" dirty="0">
                  <a:ln>
                    <a:noFill/>
                  </a:ln>
                  <a:solidFill>
                    <a:schemeClr val="tx1"/>
                  </a:solidFill>
                  <a:effectLst/>
                  <a:latin typeface="Arial" charset="0"/>
                  <a:cs typeface="Arial" charset="0"/>
                </a:rPr>
                <a:t>RESOLUCIÓN DEL COMPONENTE OPERATIVO</a:t>
              </a:r>
            </a:p>
          </p:txBody>
        </p:sp>
        <p:sp>
          <p:nvSpPr>
            <p:cNvPr id="37" name="Right Arrow 36"/>
            <p:cNvSpPr/>
            <p:nvPr/>
          </p:nvSpPr>
          <p:spPr bwMode="auto">
            <a:xfrm>
              <a:off x="4685799" y="1412776"/>
              <a:ext cx="432048" cy="384043"/>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sp>
        <p:nvSpPr>
          <p:cNvPr id="22" name="Rounded Rectangle 21"/>
          <p:cNvSpPr/>
          <p:nvPr/>
        </p:nvSpPr>
        <p:spPr bwMode="auto">
          <a:xfrm>
            <a:off x="323528" y="771550"/>
            <a:ext cx="4104456" cy="4104456"/>
          </a:xfrm>
          <a:prstGeom prst="roundRect">
            <a:avLst/>
          </a:prstGeom>
          <a:noFill/>
          <a:ln w="38100" cap="flat" cmpd="sng" algn="ctr">
            <a:solidFill>
              <a:srgbClr val="FF0000"/>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10" name="Group 9">
            <a:extLst>
              <a:ext uri="{FF2B5EF4-FFF2-40B4-BE49-F238E27FC236}">
                <a16:creationId xmlns:a16="http://schemas.microsoft.com/office/drawing/2014/main" id="{5A70B1AE-9F7A-4976-A39F-200E589B6834}"/>
              </a:ext>
            </a:extLst>
          </p:cNvPr>
          <p:cNvGrpSpPr/>
          <p:nvPr/>
        </p:nvGrpSpPr>
        <p:grpSpPr>
          <a:xfrm>
            <a:off x="1043608" y="1635646"/>
            <a:ext cx="7560840" cy="1800200"/>
            <a:chOff x="1043608" y="1635646"/>
            <a:chExt cx="7560840" cy="1800200"/>
          </a:xfrm>
        </p:grpSpPr>
        <p:sp>
          <p:nvSpPr>
            <p:cNvPr id="35" name="Right Arrow 34"/>
            <p:cNvSpPr/>
            <p:nvPr/>
          </p:nvSpPr>
          <p:spPr bwMode="auto">
            <a:xfrm>
              <a:off x="4572000" y="2499742"/>
              <a:ext cx="432048" cy="360040"/>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6" name="Group 37"/>
            <p:cNvGrpSpPr/>
            <p:nvPr/>
          </p:nvGrpSpPr>
          <p:grpSpPr>
            <a:xfrm>
              <a:off x="1043608" y="1635646"/>
              <a:ext cx="2952328" cy="1800200"/>
              <a:chOff x="1043608" y="1779662"/>
              <a:chExt cx="2952328" cy="1800200"/>
            </a:xfrm>
          </p:grpSpPr>
          <p:sp>
            <p:nvSpPr>
              <p:cNvPr id="24" name="Oval 23"/>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a:ln>
                    <a:noFill/>
                  </a:ln>
                  <a:solidFill>
                    <a:schemeClr val="tx1"/>
                  </a:solidFill>
                  <a:effectLst/>
                  <a:latin typeface="Arial" charset="0"/>
                  <a:cs typeface="Arial" charset="0"/>
                </a:endParaRPr>
              </a:p>
            </p:txBody>
          </p:sp>
          <p:sp>
            <p:nvSpPr>
              <p:cNvPr id="28"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7" name="Group 44"/>
            <p:cNvGrpSpPr/>
            <p:nvPr/>
          </p:nvGrpSpPr>
          <p:grpSpPr>
            <a:xfrm>
              <a:off x="5652120" y="1635646"/>
              <a:ext cx="2952328" cy="1800200"/>
              <a:chOff x="5652120" y="1707654"/>
              <a:chExt cx="2952328" cy="1800200"/>
            </a:xfrm>
          </p:grpSpPr>
          <p:grpSp>
            <p:nvGrpSpPr>
              <p:cNvPr id="8" name="Group 38"/>
              <p:cNvGrpSpPr/>
              <p:nvPr/>
            </p:nvGrpSpPr>
            <p:grpSpPr>
              <a:xfrm>
                <a:off x="5652120" y="1707654"/>
                <a:ext cx="2952328" cy="1800200"/>
                <a:chOff x="1043608" y="1779662"/>
                <a:chExt cx="2952328" cy="1800200"/>
              </a:xfrm>
            </p:grpSpPr>
            <p:sp>
              <p:nvSpPr>
                <p:cNvPr id="40" name="Oval 39"/>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a:ln>
                      <a:noFill/>
                    </a:ln>
                    <a:solidFill>
                      <a:schemeClr val="tx1"/>
                    </a:solidFill>
                    <a:effectLst/>
                    <a:latin typeface="Arial" charset="0"/>
                    <a:cs typeface="Arial" charset="0"/>
                  </a:endParaRPr>
                </a:p>
              </p:txBody>
            </p:sp>
            <p:sp>
              <p:nvSpPr>
                <p:cNvPr id="41"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9" name="Group 41"/>
              <p:cNvGrpSpPr/>
              <p:nvPr/>
            </p:nvGrpSpPr>
            <p:grpSpPr>
              <a:xfrm>
                <a:off x="6113196" y="2182682"/>
                <a:ext cx="2016224" cy="1152128"/>
                <a:chOff x="6228184" y="2067694"/>
                <a:chExt cx="2016224" cy="1152128"/>
              </a:xfrm>
            </p:grpSpPr>
            <p:sp>
              <p:nvSpPr>
                <p:cNvPr id="43" name="Oval 42"/>
                <p:cNvSpPr/>
                <p:nvPr/>
              </p:nvSpPr>
              <p:spPr bwMode="auto">
                <a:xfrm>
                  <a:off x="6228184" y="2067694"/>
                  <a:ext cx="2016224" cy="1152128"/>
                </a:xfrm>
                <a:prstGeom prst="ellipse">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4" name="Text Box 18"/>
                <p:cNvSpPr txBox="1">
                  <a:spLocks noChangeArrowheads="1"/>
                </p:cNvSpPr>
                <p:nvPr/>
              </p:nvSpPr>
              <p:spPr bwMode="auto">
                <a:xfrm>
                  <a:off x="6458495" y="2485228"/>
                  <a:ext cx="1511833"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rPr>
                    <a:t>OPERATIVOS</a:t>
                  </a:r>
                  <a:endParaRPr kumimoji="0" lang="en-US" altLang="en-US" sz="12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endParaRPr>
                </a:p>
              </p:txBody>
            </p:sp>
          </p:gr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ppt_x</p:attrName>
                                        </p:attrNameLst>
                                      </p:cBhvr>
                                      <p:tavLst>
                                        <p:tav tm="0">
                                          <p:val>
                                            <p:strVal val="#ppt_x-#ppt_w/2"/>
                                          </p:val>
                                        </p:tav>
                                        <p:tav tm="100000">
                                          <p:val>
                                            <p:strVal val="#ppt_x"/>
                                          </p:val>
                                        </p:tav>
                                      </p:tavLst>
                                    </p:anim>
                                    <p:anim calcmode="lin" valueType="num">
                                      <p:cBhvr>
                                        <p:cTn id="21" dur="500" fill="hold"/>
                                        <p:tgtEl>
                                          <p:spTgt spid="3"/>
                                        </p:tgtEl>
                                        <p:attrNameLst>
                                          <p:attrName>ppt_y</p:attrName>
                                        </p:attrNameLst>
                                      </p:cBhvr>
                                      <p:tavLst>
                                        <p:tav tm="0">
                                          <p:val>
                                            <p:strVal val="#ppt_y"/>
                                          </p:val>
                                        </p:tav>
                                        <p:tav tm="100000">
                                          <p:val>
                                            <p:strVal val="#ppt_y"/>
                                          </p:val>
                                        </p:tav>
                                      </p:tavLst>
                                    </p:anim>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262"/>
          <p:cNvSpPr/>
          <p:nvPr/>
        </p:nvSpPr>
        <p:spPr>
          <a:xfrm>
            <a:off x="0" y="-1171"/>
            <a:ext cx="9144000" cy="556697"/>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92546" name="Rectangle 2"/>
          <p:cNvSpPr>
            <a:spLocks noGrp="1" noChangeArrowheads="1"/>
          </p:cNvSpPr>
          <p:nvPr>
            <p:ph type="title" idx="4294967295"/>
          </p:nvPr>
        </p:nvSpPr>
        <p:spPr>
          <a:xfrm>
            <a:off x="279276" y="11274"/>
            <a:ext cx="8685213" cy="367903"/>
          </a:xfrm>
        </p:spPr>
        <p:txBody>
          <a:bodyPr/>
          <a:lstStyle/>
          <a:p>
            <a:pPr eaLnBrk="1" hangingPunct="1"/>
            <a:r>
              <a:rPr lang="es-ES" dirty="0">
                <a:solidFill>
                  <a:schemeClr val="accent5">
                    <a:lumMod val="75000"/>
                  </a:schemeClr>
                </a:solidFill>
              </a:rPr>
              <a:t>Conflictos: Disolución</a:t>
            </a:r>
            <a:r>
              <a:rPr lang="es-ES" dirty="0"/>
              <a:t> del componente personal</a:t>
            </a:r>
          </a:p>
        </p:txBody>
      </p:sp>
      <p:sp>
        <p:nvSpPr>
          <p:cNvPr id="492547" name="3 Marcador de número de diapositiva"/>
          <p:cNvSpPr txBox="1">
            <a:spLocks noGrp="1"/>
          </p:cNvSpPr>
          <p:nvPr/>
        </p:nvSpPr>
        <p:spPr bwMode="auto">
          <a:xfrm>
            <a:off x="7010400" y="4943475"/>
            <a:ext cx="2133600" cy="200025"/>
          </a:xfrm>
          <a:prstGeom prst="rect">
            <a:avLst/>
          </a:prstGeom>
          <a:noFill/>
          <a:ln w="9525">
            <a:noFill/>
            <a:miter lim="800000"/>
            <a:headEnd/>
            <a:tailEnd/>
          </a:ln>
        </p:spPr>
        <p:txBody>
          <a:bodyPr/>
          <a:lstStyle/>
          <a:p>
            <a:pPr algn="r" eaLnBrk="1" hangingPunct="1">
              <a:spcBef>
                <a:spcPct val="0"/>
              </a:spcBef>
            </a:pPr>
            <a:r>
              <a:rPr lang="en-US" sz="1000">
                <a:solidFill>
                  <a:srgbClr val="FBB03F"/>
                </a:solidFill>
                <a:sym typeface="Trebuchet MS" pitchFamily="34" charset="0"/>
              </a:rPr>
              <a:t>| </a:t>
            </a:r>
            <a:fld id="{1B85BD92-B319-4307-B043-E71977A107F7}" type="slidenum">
              <a:rPr lang="en-US" sz="1000">
                <a:solidFill>
                  <a:srgbClr val="B2B2B2"/>
                </a:solidFill>
                <a:sym typeface="Trebuchet MS" pitchFamily="34" charset="0"/>
              </a:rPr>
              <a:pPr algn="r" eaLnBrk="1" hangingPunct="1">
                <a:spcBef>
                  <a:spcPct val="0"/>
                </a:spcBef>
              </a:pPr>
              <a:t>117</a:t>
            </a:fld>
            <a:endParaRPr lang="en-US" sz="1000">
              <a:solidFill>
                <a:srgbClr val="B2B2B2"/>
              </a:solidFill>
              <a:sym typeface="Trebuchet MS" pitchFamily="34" charset="0"/>
            </a:endParaRPr>
          </a:p>
        </p:txBody>
      </p:sp>
      <p:grpSp>
        <p:nvGrpSpPr>
          <p:cNvPr id="2" name="Group 44"/>
          <p:cNvGrpSpPr/>
          <p:nvPr/>
        </p:nvGrpSpPr>
        <p:grpSpPr>
          <a:xfrm>
            <a:off x="3454400" y="1016794"/>
            <a:ext cx="2305050" cy="325041"/>
            <a:chOff x="3454400" y="1431925"/>
            <a:chExt cx="2305050" cy="433388"/>
          </a:xfrm>
        </p:grpSpPr>
        <p:cxnSp>
          <p:nvCxnSpPr>
            <p:cNvPr id="492548" name="AutoShape 126"/>
            <p:cNvCxnSpPr>
              <a:cxnSpLocks noChangeShapeType="1"/>
            </p:cNvCxnSpPr>
            <p:nvPr/>
          </p:nvCxnSpPr>
          <p:spPr bwMode="auto">
            <a:xfrm>
              <a:off x="4606925" y="1431925"/>
              <a:ext cx="0" cy="111125"/>
            </a:xfrm>
            <a:prstGeom prst="straightConnector1">
              <a:avLst/>
            </a:prstGeom>
            <a:noFill/>
            <a:ln w="9525">
              <a:solidFill>
                <a:srgbClr val="002960"/>
              </a:solidFill>
              <a:round/>
              <a:headEnd/>
              <a:tailEnd type="triangle" w="med" len="med"/>
            </a:ln>
          </p:spPr>
        </p:cxnSp>
        <p:sp>
          <p:nvSpPr>
            <p:cNvPr id="14344" name="Text Box 130"/>
            <p:cNvSpPr txBox="1">
              <a:spLocks noChangeArrowheads="1"/>
            </p:cNvSpPr>
            <p:nvPr/>
          </p:nvSpPr>
          <p:spPr bwMode="auto">
            <a:xfrm>
              <a:off x="3454400" y="1555750"/>
              <a:ext cx="2305050" cy="309563"/>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B indaga para aclarar</a:t>
              </a:r>
            </a:p>
          </p:txBody>
        </p:sp>
      </p:grpSp>
      <p:sp>
        <p:nvSpPr>
          <p:cNvPr id="14354" name="Text Box 140"/>
          <p:cNvSpPr txBox="1">
            <a:spLocks noChangeArrowheads="1"/>
          </p:cNvSpPr>
          <p:nvPr/>
        </p:nvSpPr>
        <p:spPr bwMode="auto">
          <a:xfrm>
            <a:off x="3500431" y="4039122"/>
            <a:ext cx="2079633" cy="283369"/>
          </a:xfrm>
          <a:prstGeom prst="rect">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chemeClr val="bg1"/>
                </a:solidFill>
                <a:latin typeface="Arial" pitchFamily="34" charset="0"/>
                <a:cs typeface="Arial" pitchFamily="34" charset="0"/>
              </a:rPr>
              <a:t>Desacuerdo acordado</a:t>
            </a:r>
          </a:p>
        </p:txBody>
      </p:sp>
      <p:sp>
        <p:nvSpPr>
          <p:cNvPr id="14356" name="Oval 142"/>
          <p:cNvSpPr>
            <a:spLocks noChangeArrowheads="1"/>
          </p:cNvSpPr>
          <p:nvPr/>
        </p:nvSpPr>
        <p:spPr bwMode="auto">
          <a:xfrm>
            <a:off x="5961436" y="4502945"/>
            <a:ext cx="2589213" cy="622954"/>
          </a:xfrm>
          <a:prstGeom prst="ellipse">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100" dirty="0">
                <a:solidFill>
                  <a:schemeClr val="bg1"/>
                </a:solidFill>
                <a:latin typeface="Arial" pitchFamily="34" charset="0"/>
                <a:cs typeface="Arial" pitchFamily="34" charset="0"/>
              </a:rPr>
              <a:t>Aplicar proceso de resolución del componente operativo </a:t>
            </a:r>
          </a:p>
        </p:txBody>
      </p:sp>
      <p:grpSp>
        <p:nvGrpSpPr>
          <p:cNvPr id="3" name="Group 43"/>
          <p:cNvGrpSpPr/>
          <p:nvPr/>
        </p:nvGrpSpPr>
        <p:grpSpPr>
          <a:xfrm>
            <a:off x="754064" y="775097"/>
            <a:ext cx="2173287" cy="566738"/>
            <a:chOff x="754063" y="1109663"/>
            <a:chExt cx="2173287" cy="755650"/>
          </a:xfrm>
        </p:grpSpPr>
        <p:sp>
          <p:nvSpPr>
            <p:cNvPr id="14341" name="Text Box 127"/>
            <p:cNvSpPr txBox="1">
              <a:spLocks noChangeArrowheads="1"/>
            </p:cNvSpPr>
            <p:nvPr/>
          </p:nvSpPr>
          <p:spPr bwMode="auto">
            <a:xfrm>
              <a:off x="754063" y="1109663"/>
              <a:ext cx="2173287" cy="309562"/>
            </a:xfrm>
            <a:prstGeom prst="rect">
              <a:avLst/>
            </a:prstGeom>
            <a:solidFill>
              <a:srgbClr val="99CC00">
                <a:alpha val="60001"/>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Preparación individual</a:t>
              </a:r>
            </a:p>
          </p:txBody>
        </p:sp>
        <p:sp>
          <p:nvSpPr>
            <p:cNvPr id="14342" name="Text Box 128"/>
            <p:cNvSpPr txBox="1">
              <a:spLocks noChangeArrowheads="1"/>
            </p:cNvSpPr>
            <p:nvPr/>
          </p:nvSpPr>
          <p:spPr bwMode="auto">
            <a:xfrm>
              <a:off x="754063" y="1555750"/>
              <a:ext cx="2173287" cy="309563"/>
            </a:xfrm>
            <a:prstGeom prst="rect">
              <a:avLst/>
            </a:prstGeom>
            <a:solidFill>
              <a:srgbClr val="99CC00">
                <a:alpha val="60001"/>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Preparación de contexto</a:t>
              </a:r>
            </a:p>
          </p:txBody>
        </p:sp>
        <p:cxnSp>
          <p:nvCxnSpPr>
            <p:cNvPr id="492597" name="AutoShape 143"/>
            <p:cNvCxnSpPr>
              <a:cxnSpLocks noChangeShapeType="1"/>
            </p:cNvCxnSpPr>
            <p:nvPr/>
          </p:nvCxnSpPr>
          <p:spPr bwMode="auto">
            <a:xfrm>
              <a:off x="1841500" y="1431925"/>
              <a:ext cx="0" cy="111125"/>
            </a:xfrm>
            <a:prstGeom prst="straightConnector1">
              <a:avLst/>
            </a:prstGeom>
            <a:noFill/>
            <a:ln w="9525">
              <a:solidFill>
                <a:srgbClr val="002960"/>
              </a:solidFill>
              <a:round/>
              <a:headEnd/>
              <a:tailEnd type="triangle" w="med" len="med"/>
            </a:ln>
          </p:spPr>
        </p:cxnSp>
      </p:grpSp>
      <p:grpSp>
        <p:nvGrpSpPr>
          <p:cNvPr id="4" name="Group 45"/>
          <p:cNvGrpSpPr/>
          <p:nvPr/>
        </p:nvGrpSpPr>
        <p:grpSpPr>
          <a:xfrm>
            <a:off x="3454400" y="1351360"/>
            <a:ext cx="2305050" cy="439340"/>
            <a:chOff x="3454400" y="1878013"/>
            <a:chExt cx="2305050" cy="585787"/>
          </a:xfrm>
        </p:grpSpPr>
        <p:sp>
          <p:nvSpPr>
            <p:cNvPr id="14349" name="Text Box 135"/>
            <p:cNvSpPr txBox="1">
              <a:spLocks noChangeArrowheads="1"/>
            </p:cNvSpPr>
            <p:nvPr/>
          </p:nvSpPr>
          <p:spPr bwMode="auto">
            <a:xfrm>
              <a:off x="3454400" y="2001838"/>
              <a:ext cx="2305050" cy="4619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spcBef>
                  <a:spcPts val="0"/>
                </a:spcBef>
                <a:defRPr/>
              </a:pPr>
              <a:r>
                <a:rPr lang="es-ES" sz="1200" dirty="0">
                  <a:solidFill>
                    <a:srgbClr val="002960"/>
                  </a:solidFill>
                  <a:latin typeface="Arial" pitchFamily="34" charset="0"/>
                  <a:cs typeface="Arial" pitchFamily="34" charset="0"/>
                </a:rPr>
                <a:t>B resume &amp; verifica </a:t>
              </a:r>
            </a:p>
            <a:p>
              <a:pPr algn="ctr" defTabSz="895350">
                <a:spcBef>
                  <a:spcPts val="0"/>
                </a:spcBef>
                <a:defRPr/>
              </a:pPr>
              <a:r>
                <a:rPr lang="es-ES" sz="1200" dirty="0">
                  <a:solidFill>
                    <a:srgbClr val="002960"/>
                  </a:solidFill>
                  <a:latin typeface="Arial" pitchFamily="34" charset="0"/>
                  <a:cs typeface="Arial" pitchFamily="34" charset="0"/>
                </a:rPr>
                <a:t>comprensión </a:t>
              </a:r>
            </a:p>
          </p:txBody>
        </p:sp>
        <p:cxnSp>
          <p:nvCxnSpPr>
            <p:cNvPr id="492598" name="AutoShape 144"/>
            <p:cNvCxnSpPr>
              <a:cxnSpLocks noChangeShapeType="1"/>
            </p:cNvCxnSpPr>
            <p:nvPr/>
          </p:nvCxnSpPr>
          <p:spPr bwMode="auto">
            <a:xfrm>
              <a:off x="4606925" y="1878013"/>
              <a:ext cx="0" cy="111125"/>
            </a:xfrm>
            <a:prstGeom prst="straightConnector1">
              <a:avLst/>
            </a:prstGeom>
            <a:noFill/>
            <a:ln w="9525">
              <a:solidFill>
                <a:srgbClr val="002960"/>
              </a:solidFill>
              <a:round/>
              <a:headEnd/>
              <a:tailEnd type="triangle" w="med" len="med"/>
            </a:ln>
          </p:spPr>
        </p:cxnSp>
      </p:grpSp>
      <p:grpSp>
        <p:nvGrpSpPr>
          <p:cNvPr id="5" name="Group 47"/>
          <p:cNvGrpSpPr/>
          <p:nvPr/>
        </p:nvGrpSpPr>
        <p:grpSpPr>
          <a:xfrm>
            <a:off x="1565276" y="1618060"/>
            <a:ext cx="1876425" cy="508397"/>
            <a:chOff x="1565275" y="2233613"/>
            <a:chExt cx="1876425" cy="677862"/>
          </a:xfrm>
        </p:grpSpPr>
        <p:sp>
          <p:nvSpPr>
            <p:cNvPr id="14346" name="Text Box 132"/>
            <p:cNvSpPr txBox="1">
              <a:spLocks noChangeArrowheads="1"/>
            </p:cNvSpPr>
            <p:nvPr/>
          </p:nvSpPr>
          <p:spPr bwMode="auto">
            <a:xfrm>
              <a:off x="1565275" y="2601913"/>
              <a:ext cx="1304925" cy="3095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A corrige</a:t>
              </a:r>
            </a:p>
          </p:txBody>
        </p:sp>
        <p:cxnSp>
          <p:nvCxnSpPr>
            <p:cNvPr id="492601" name="AutoShape 147"/>
            <p:cNvCxnSpPr>
              <a:cxnSpLocks noChangeShapeType="1"/>
            </p:cNvCxnSpPr>
            <p:nvPr/>
          </p:nvCxnSpPr>
          <p:spPr bwMode="auto">
            <a:xfrm rot="-5400000">
              <a:off x="2651919" y="1799432"/>
              <a:ext cx="355600" cy="1223962"/>
            </a:xfrm>
            <a:prstGeom prst="bentConnector2">
              <a:avLst/>
            </a:prstGeom>
            <a:noFill/>
            <a:ln w="9525">
              <a:solidFill>
                <a:srgbClr val="002960"/>
              </a:solidFill>
              <a:miter lim="800000"/>
              <a:headEnd/>
              <a:tailEnd type="triangle" w="med" len="med"/>
            </a:ln>
          </p:spPr>
        </p:cxnSp>
      </p:grpSp>
      <p:grpSp>
        <p:nvGrpSpPr>
          <p:cNvPr id="6" name="Group 51"/>
          <p:cNvGrpSpPr/>
          <p:nvPr/>
        </p:nvGrpSpPr>
        <p:grpSpPr>
          <a:xfrm>
            <a:off x="2941638" y="775097"/>
            <a:ext cx="2817812" cy="451247"/>
            <a:chOff x="2941638" y="1109663"/>
            <a:chExt cx="2817812" cy="601662"/>
          </a:xfrm>
        </p:grpSpPr>
        <p:sp>
          <p:nvSpPr>
            <p:cNvPr id="14343" name="Text Box 129"/>
            <p:cNvSpPr txBox="1">
              <a:spLocks noChangeArrowheads="1"/>
            </p:cNvSpPr>
            <p:nvPr/>
          </p:nvSpPr>
          <p:spPr bwMode="auto">
            <a:xfrm>
              <a:off x="3454400" y="1109663"/>
              <a:ext cx="2305050" cy="3095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A expone, B escucha</a:t>
              </a:r>
            </a:p>
          </p:txBody>
        </p:sp>
        <p:cxnSp>
          <p:nvCxnSpPr>
            <p:cNvPr id="492609" name="AutoShape 157"/>
            <p:cNvCxnSpPr>
              <a:cxnSpLocks noChangeShapeType="1"/>
            </p:cNvCxnSpPr>
            <p:nvPr/>
          </p:nvCxnSpPr>
          <p:spPr bwMode="auto">
            <a:xfrm flipV="1">
              <a:off x="2941638" y="1265238"/>
              <a:ext cx="500062" cy="446087"/>
            </a:xfrm>
            <a:prstGeom prst="bentConnector3">
              <a:avLst>
                <a:gd name="adj1" fmla="val 49694"/>
              </a:avLst>
            </a:prstGeom>
            <a:noFill/>
            <a:ln w="9525">
              <a:solidFill>
                <a:srgbClr val="002960"/>
              </a:solidFill>
              <a:miter lim="800000"/>
              <a:headEnd/>
              <a:tailEnd type="triangle" w="med" len="med"/>
            </a:ln>
          </p:spPr>
        </p:cxnSp>
      </p:grpSp>
      <p:grpSp>
        <p:nvGrpSpPr>
          <p:cNvPr id="7" name="Group 48"/>
          <p:cNvGrpSpPr/>
          <p:nvPr/>
        </p:nvGrpSpPr>
        <p:grpSpPr>
          <a:xfrm>
            <a:off x="4178301" y="1818085"/>
            <a:ext cx="4240213" cy="1352550"/>
            <a:chOff x="4178300" y="2601913"/>
            <a:chExt cx="4240213" cy="1803400"/>
          </a:xfrm>
        </p:grpSpPr>
        <p:sp>
          <p:nvSpPr>
            <p:cNvPr id="14345" name="Text Box 131"/>
            <p:cNvSpPr txBox="1">
              <a:spLocks noChangeArrowheads="1"/>
            </p:cNvSpPr>
            <p:nvPr/>
          </p:nvSpPr>
          <p:spPr bwMode="auto">
            <a:xfrm>
              <a:off x="6115050" y="4095750"/>
              <a:ext cx="2303463" cy="309563"/>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B ¿satisfecho?</a:t>
              </a:r>
            </a:p>
          </p:txBody>
        </p:sp>
        <p:sp>
          <p:nvSpPr>
            <p:cNvPr id="14347" name="Text Box 133"/>
            <p:cNvSpPr txBox="1">
              <a:spLocks noChangeArrowheads="1"/>
            </p:cNvSpPr>
            <p:nvPr/>
          </p:nvSpPr>
          <p:spPr bwMode="auto">
            <a:xfrm>
              <a:off x="6115050" y="2601913"/>
              <a:ext cx="2303463" cy="309562"/>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B expone, A escucha</a:t>
              </a:r>
            </a:p>
          </p:txBody>
        </p:sp>
        <p:sp>
          <p:nvSpPr>
            <p:cNvPr id="14348" name="Text Box 134"/>
            <p:cNvSpPr txBox="1">
              <a:spLocks noChangeArrowheads="1"/>
            </p:cNvSpPr>
            <p:nvPr/>
          </p:nvSpPr>
          <p:spPr bwMode="auto">
            <a:xfrm>
              <a:off x="6115050" y="3049588"/>
              <a:ext cx="2303463" cy="309562"/>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A indaga para aclarar</a:t>
              </a:r>
            </a:p>
          </p:txBody>
        </p:sp>
        <p:sp>
          <p:nvSpPr>
            <p:cNvPr id="14350" name="Text Box 136"/>
            <p:cNvSpPr txBox="1">
              <a:spLocks noChangeArrowheads="1"/>
            </p:cNvSpPr>
            <p:nvPr/>
          </p:nvSpPr>
          <p:spPr bwMode="auto">
            <a:xfrm>
              <a:off x="6115050" y="3497263"/>
              <a:ext cx="2303463" cy="460375"/>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lnSpc>
                  <a:spcPct val="70000"/>
                </a:lnSpc>
                <a:defRPr/>
              </a:pPr>
              <a:r>
                <a:rPr lang="es-ES" sz="1200">
                  <a:solidFill>
                    <a:srgbClr val="002960"/>
                  </a:solidFill>
                  <a:latin typeface="Arial" pitchFamily="34" charset="0"/>
                  <a:cs typeface="Arial" pitchFamily="34" charset="0"/>
                </a:rPr>
                <a:t>A resume &amp; verifica </a:t>
              </a:r>
            </a:p>
            <a:p>
              <a:pPr algn="ctr" defTabSz="895350">
                <a:lnSpc>
                  <a:spcPct val="70000"/>
                </a:lnSpc>
                <a:defRPr/>
              </a:pPr>
              <a:r>
                <a:rPr lang="es-ES" sz="1200">
                  <a:solidFill>
                    <a:srgbClr val="002960"/>
                  </a:solidFill>
                  <a:latin typeface="Arial" pitchFamily="34" charset="0"/>
                  <a:cs typeface="Arial" pitchFamily="34" charset="0"/>
                </a:rPr>
                <a:t>comprensión  </a:t>
              </a:r>
            </a:p>
          </p:txBody>
        </p:sp>
        <p:sp>
          <p:nvSpPr>
            <p:cNvPr id="14351" name="Text Box 137"/>
            <p:cNvSpPr txBox="1">
              <a:spLocks noChangeArrowheads="1"/>
            </p:cNvSpPr>
            <p:nvPr/>
          </p:nvSpPr>
          <p:spPr bwMode="auto">
            <a:xfrm>
              <a:off x="4178300" y="4095750"/>
              <a:ext cx="1304925" cy="309563"/>
            </a:xfrm>
            <a:prstGeom prst="rect">
              <a:avLst/>
            </a:prstGeom>
            <a:solidFill>
              <a:srgbClr val="33CCCC">
                <a:alpha val="77000"/>
              </a:srgb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a:solidFill>
                    <a:srgbClr val="002960"/>
                  </a:solidFill>
                  <a:latin typeface="Arial" pitchFamily="34" charset="0"/>
                  <a:cs typeface="Arial" pitchFamily="34" charset="0"/>
                </a:rPr>
                <a:t>B corrige</a:t>
              </a:r>
            </a:p>
          </p:txBody>
        </p:sp>
        <p:cxnSp>
          <p:nvCxnSpPr>
            <p:cNvPr id="492602" name="AutoShape 148"/>
            <p:cNvCxnSpPr>
              <a:cxnSpLocks noChangeShapeType="1"/>
            </p:cNvCxnSpPr>
            <p:nvPr/>
          </p:nvCxnSpPr>
          <p:spPr bwMode="auto">
            <a:xfrm>
              <a:off x="7240588" y="2924175"/>
              <a:ext cx="0" cy="112713"/>
            </a:xfrm>
            <a:prstGeom prst="straightConnector1">
              <a:avLst/>
            </a:prstGeom>
            <a:noFill/>
            <a:ln w="9525">
              <a:solidFill>
                <a:srgbClr val="002960"/>
              </a:solidFill>
              <a:round/>
              <a:headEnd/>
              <a:tailEnd type="triangle" w="med" len="med"/>
            </a:ln>
          </p:spPr>
        </p:cxnSp>
        <p:cxnSp>
          <p:nvCxnSpPr>
            <p:cNvPr id="492603" name="AutoShape 149"/>
            <p:cNvCxnSpPr>
              <a:cxnSpLocks noChangeShapeType="1"/>
            </p:cNvCxnSpPr>
            <p:nvPr/>
          </p:nvCxnSpPr>
          <p:spPr bwMode="auto">
            <a:xfrm>
              <a:off x="7240588" y="3371850"/>
              <a:ext cx="0" cy="112713"/>
            </a:xfrm>
            <a:prstGeom prst="straightConnector1">
              <a:avLst/>
            </a:prstGeom>
            <a:noFill/>
            <a:ln w="9525">
              <a:solidFill>
                <a:srgbClr val="002960"/>
              </a:solidFill>
              <a:round/>
              <a:headEnd/>
              <a:tailEnd type="triangle" w="med" len="med"/>
            </a:ln>
          </p:spPr>
        </p:cxnSp>
        <p:cxnSp>
          <p:nvCxnSpPr>
            <p:cNvPr id="492604" name="AutoShape 150"/>
            <p:cNvCxnSpPr>
              <a:cxnSpLocks noChangeShapeType="1"/>
            </p:cNvCxnSpPr>
            <p:nvPr/>
          </p:nvCxnSpPr>
          <p:spPr bwMode="auto">
            <a:xfrm>
              <a:off x="7240588" y="3970338"/>
              <a:ext cx="0" cy="111125"/>
            </a:xfrm>
            <a:prstGeom prst="straightConnector1">
              <a:avLst/>
            </a:prstGeom>
            <a:noFill/>
            <a:ln w="9525">
              <a:solidFill>
                <a:srgbClr val="002960"/>
              </a:solidFill>
              <a:round/>
              <a:headEnd/>
              <a:tailEnd type="triangle" w="med" len="med"/>
            </a:ln>
          </p:spPr>
        </p:cxnSp>
        <p:cxnSp>
          <p:nvCxnSpPr>
            <p:cNvPr id="492607" name="AutoShape 155"/>
            <p:cNvCxnSpPr>
              <a:cxnSpLocks noChangeShapeType="1"/>
            </p:cNvCxnSpPr>
            <p:nvPr/>
          </p:nvCxnSpPr>
          <p:spPr bwMode="auto">
            <a:xfrm flipH="1">
              <a:off x="5497513" y="4249738"/>
              <a:ext cx="603250" cy="0"/>
            </a:xfrm>
            <a:prstGeom prst="straightConnector1">
              <a:avLst/>
            </a:prstGeom>
            <a:noFill/>
            <a:ln w="9525">
              <a:solidFill>
                <a:srgbClr val="002960"/>
              </a:solidFill>
              <a:round/>
              <a:headEnd/>
              <a:tailEnd type="triangle" w="med" len="med"/>
            </a:ln>
          </p:spPr>
        </p:cxnSp>
        <p:cxnSp>
          <p:nvCxnSpPr>
            <p:cNvPr id="492608" name="AutoShape 156"/>
            <p:cNvCxnSpPr>
              <a:cxnSpLocks noChangeShapeType="1"/>
            </p:cNvCxnSpPr>
            <p:nvPr/>
          </p:nvCxnSpPr>
          <p:spPr bwMode="auto">
            <a:xfrm rot="-5400000">
              <a:off x="5289550" y="3270251"/>
              <a:ext cx="352425" cy="1270000"/>
            </a:xfrm>
            <a:prstGeom prst="bentConnector2">
              <a:avLst/>
            </a:prstGeom>
            <a:noFill/>
            <a:ln w="9525">
              <a:solidFill>
                <a:srgbClr val="002960"/>
              </a:solidFill>
              <a:miter lim="800000"/>
              <a:headEnd/>
              <a:tailEnd type="triangle" w="med" len="med"/>
            </a:ln>
          </p:spPr>
        </p:cxnSp>
        <p:sp>
          <p:nvSpPr>
            <p:cNvPr id="492611" name="Text Box 159"/>
            <p:cNvSpPr txBox="1">
              <a:spLocks noChangeArrowheads="1"/>
            </p:cNvSpPr>
            <p:nvPr/>
          </p:nvSpPr>
          <p:spPr bwMode="auto">
            <a:xfrm>
              <a:off x="5709985" y="3945620"/>
              <a:ext cx="281467" cy="369305"/>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no</a:t>
              </a:r>
            </a:p>
          </p:txBody>
        </p:sp>
      </p:grpSp>
      <p:grpSp>
        <p:nvGrpSpPr>
          <p:cNvPr id="8" name="Group 46"/>
          <p:cNvGrpSpPr/>
          <p:nvPr/>
        </p:nvGrpSpPr>
        <p:grpSpPr>
          <a:xfrm>
            <a:off x="2882901" y="1757422"/>
            <a:ext cx="3217863" cy="369035"/>
            <a:chOff x="2882900" y="2419428"/>
            <a:chExt cx="3217863" cy="492047"/>
          </a:xfrm>
        </p:grpSpPr>
        <p:sp>
          <p:nvSpPr>
            <p:cNvPr id="14355" name="Text Box 141"/>
            <p:cNvSpPr txBox="1">
              <a:spLocks noChangeArrowheads="1"/>
            </p:cNvSpPr>
            <p:nvPr/>
          </p:nvSpPr>
          <p:spPr bwMode="auto">
            <a:xfrm>
              <a:off x="3454400" y="2601913"/>
              <a:ext cx="2305050" cy="309562"/>
            </a:xfrm>
            <a:prstGeom prst="rect">
              <a:avLst/>
            </a:prstGeom>
            <a:solidFill>
              <a:schemeClr val="tx1">
                <a:lumMod val="25000"/>
                <a:lumOff val="75000"/>
                <a:alpha val="37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 A ¿satisfecho?</a:t>
              </a:r>
            </a:p>
          </p:txBody>
        </p:sp>
        <p:cxnSp>
          <p:nvCxnSpPr>
            <p:cNvPr id="492599" name="AutoShape 145"/>
            <p:cNvCxnSpPr>
              <a:cxnSpLocks noChangeShapeType="1"/>
            </p:cNvCxnSpPr>
            <p:nvPr/>
          </p:nvCxnSpPr>
          <p:spPr bwMode="auto">
            <a:xfrm>
              <a:off x="4606925" y="2476500"/>
              <a:ext cx="0" cy="112713"/>
            </a:xfrm>
            <a:prstGeom prst="straightConnector1">
              <a:avLst/>
            </a:prstGeom>
            <a:noFill/>
            <a:ln w="9525">
              <a:solidFill>
                <a:srgbClr val="002960"/>
              </a:solidFill>
              <a:round/>
              <a:headEnd/>
              <a:tailEnd type="triangle" w="med" len="med"/>
            </a:ln>
          </p:spPr>
        </p:cxnSp>
        <p:cxnSp>
          <p:nvCxnSpPr>
            <p:cNvPr id="492600" name="AutoShape 146"/>
            <p:cNvCxnSpPr>
              <a:cxnSpLocks noChangeShapeType="1"/>
            </p:cNvCxnSpPr>
            <p:nvPr/>
          </p:nvCxnSpPr>
          <p:spPr bwMode="auto">
            <a:xfrm flipH="1">
              <a:off x="2882900" y="2757488"/>
              <a:ext cx="558800" cy="0"/>
            </a:xfrm>
            <a:prstGeom prst="straightConnector1">
              <a:avLst/>
            </a:prstGeom>
            <a:noFill/>
            <a:ln w="9525">
              <a:solidFill>
                <a:srgbClr val="002960"/>
              </a:solidFill>
              <a:round/>
              <a:headEnd/>
              <a:tailEnd type="triangle" w="med" len="med"/>
            </a:ln>
          </p:spPr>
        </p:cxnSp>
        <p:cxnSp>
          <p:nvCxnSpPr>
            <p:cNvPr id="492610" name="AutoShape 158"/>
            <p:cNvCxnSpPr>
              <a:cxnSpLocks noChangeShapeType="1"/>
            </p:cNvCxnSpPr>
            <p:nvPr/>
          </p:nvCxnSpPr>
          <p:spPr bwMode="auto">
            <a:xfrm>
              <a:off x="5773738" y="2757488"/>
              <a:ext cx="327025" cy="0"/>
            </a:xfrm>
            <a:prstGeom prst="straightConnector1">
              <a:avLst/>
            </a:prstGeom>
            <a:noFill/>
            <a:ln w="9525">
              <a:solidFill>
                <a:srgbClr val="002960"/>
              </a:solidFill>
              <a:round/>
              <a:headEnd/>
              <a:tailEnd type="triangle" w="med" len="med"/>
            </a:ln>
          </p:spPr>
        </p:cxnSp>
        <p:sp>
          <p:nvSpPr>
            <p:cNvPr id="492613" name="Text Box 161"/>
            <p:cNvSpPr txBox="1">
              <a:spLocks noChangeArrowheads="1"/>
            </p:cNvSpPr>
            <p:nvPr/>
          </p:nvSpPr>
          <p:spPr bwMode="auto">
            <a:xfrm>
              <a:off x="3058633" y="2419428"/>
              <a:ext cx="281467" cy="369306"/>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no</a:t>
              </a:r>
            </a:p>
          </p:txBody>
        </p:sp>
        <p:sp>
          <p:nvSpPr>
            <p:cNvPr id="492614" name="Text Box 162"/>
            <p:cNvSpPr txBox="1">
              <a:spLocks noChangeArrowheads="1"/>
            </p:cNvSpPr>
            <p:nvPr/>
          </p:nvSpPr>
          <p:spPr bwMode="auto">
            <a:xfrm>
              <a:off x="5815122" y="2430188"/>
              <a:ext cx="220553" cy="369306"/>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si</a:t>
              </a:r>
            </a:p>
          </p:txBody>
        </p:sp>
      </p:grpSp>
      <p:grpSp>
        <p:nvGrpSpPr>
          <p:cNvPr id="9" name="Group 49"/>
          <p:cNvGrpSpPr/>
          <p:nvPr/>
        </p:nvGrpSpPr>
        <p:grpSpPr>
          <a:xfrm>
            <a:off x="5905500" y="3107079"/>
            <a:ext cx="2673350" cy="479084"/>
            <a:chOff x="5905500" y="4320571"/>
            <a:chExt cx="2673350" cy="638779"/>
          </a:xfrm>
        </p:grpSpPr>
        <p:sp>
          <p:nvSpPr>
            <p:cNvPr id="14352" name="Text Box 138"/>
            <p:cNvSpPr txBox="1">
              <a:spLocks noChangeArrowheads="1"/>
            </p:cNvSpPr>
            <p:nvPr/>
          </p:nvSpPr>
          <p:spPr bwMode="auto">
            <a:xfrm>
              <a:off x="5905500" y="4581525"/>
              <a:ext cx="2673350" cy="377825"/>
            </a:xfrm>
            <a:prstGeom prst="rect">
              <a:avLst/>
            </a:prstGeom>
            <a:solidFill>
              <a:schemeClr val="accent5">
                <a:lumMod val="40000"/>
                <a:lumOff val="60000"/>
                <a:alpha val="58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100" dirty="0">
                  <a:solidFill>
                    <a:srgbClr val="002960"/>
                  </a:solidFill>
                  <a:latin typeface="Arial" pitchFamily="34" charset="0"/>
                  <a:cs typeface="Arial" pitchFamily="34" charset="0"/>
                </a:rPr>
                <a:t>Diálogo [Exponer &amp; Indagar]</a:t>
              </a:r>
            </a:p>
          </p:txBody>
        </p:sp>
        <p:sp>
          <p:nvSpPr>
            <p:cNvPr id="492612" name="Text Box 160"/>
            <p:cNvSpPr txBox="1">
              <a:spLocks noChangeArrowheads="1"/>
            </p:cNvSpPr>
            <p:nvPr/>
          </p:nvSpPr>
          <p:spPr bwMode="auto">
            <a:xfrm>
              <a:off x="7307482" y="4320571"/>
              <a:ext cx="209331" cy="348787"/>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100" dirty="0">
                  <a:solidFill>
                    <a:srgbClr val="002960"/>
                  </a:solidFill>
                </a:rPr>
                <a:t>si</a:t>
              </a:r>
            </a:p>
          </p:txBody>
        </p:sp>
        <p:cxnSp>
          <p:nvCxnSpPr>
            <p:cNvPr id="492618" name="AutoShape 148"/>
            <p:cNvCxnSpPr>
              <a:cxnSpLocks noChangeShapeType="1"/>
            </p:cNvCxnSpPr>
            <p:nvPr/>
          </p:nvCxnSpPr>
          <p:spPr bwMode="auto">
            <a:xfrm>
              <a:off x="7240588" y="4429125"/>
              <a:ext cx="0" cy="112713"/>
            </a:xfrm>
            <a:prstGeom prst="straightConnector1">
              <a:avLst/>
            </a:prstGeom>
            <a:noFill/>
            <a:ln w="9525">
              <a:solidFill>
                <a:srgbClr val="002960"/>
              </a:solidFill>
              <a:round/>
              <a:headEnd/>
              <a:tailEnd type="triangle" w="med" len="med"/>
            </a:ln>
          </p:spPr>
        </p:cxnSp>
      </p:grpSp>
      <p:grpSp>
        <p:nvGrpSpPr>
          <p:cNvPr id="10" name="Group 50"/>
          <p:cNvGrpSpPr/>
          <p:nvPr/>
        </p:nvGrpSpPr>
        <p:grpSpPr>
          <a:xfrm>
            <a:off x="5580064" y="3908881"/>
            <a:ext cx="2998787" cy="658190"/>
            <a:chOff x="5580063" y="4869163"/>
            <a:chExt cx="2998787" cy="877587"/>
          </a:xfrm>
        </p:grpSpPr>
        <p:sp>
          <p:nvSpPr>
            <p:cNvPr id="14353" name="Text Box 139"/>
            <p:cNvSpPr txBox="1">
              <a:spLocks noChangeArrowheads="1"/>
            </p:cNvSpPr>
            <p:nvPr/>
          </p:nvSpPr>
          <p:spPr bwMode="auto">
            <a:xfrm>
              <a:off x="5905500" y="5097463"/>
              <a:ext cx="2673350" cy="377825"/>
            </a:xfrm>
            <a:prstGeom prst="rect">
              <a:avLst/>
            </a:prstGeom>
            <a:solidFill>
              <a:schemeClr val="accent5">
                <a:lumMod val="40000"/>
                <a:lumOff val="60000"/>
                <a:alpha val="58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¿Es un conflicto operativo?</a:t>
              </a:r>
            </a:p>
          </p:txBody>
        </p:sp>
        <p:cxnSp>
          <p:nvCxnSpPr>
            <p:cNvPr id="492605" name="AutoShape 152"/>
            <p:cNvCxnSpPr>
              <a:cxnSpLocks noChangeShapeType="1"/>
            </p:cNvCxnSpPr>
            <p:nvPr/>
          </p:nvCxnSpPr>
          <p:spPr bwMode="auto">
            <a:xfrm>
              <a:off x="7240588" y="4973638"/>
              <a:ext cx="0" cy="109537"/>
            </a:xfrm>
            <a:prstGeom prst="straightConnector1">
              <a:avLst/>
            </a:prstGeom>
            <a:noFill/>
            <a:ln w="9525">
              <a:solidFill>
                <a:srgbClr val="002960"/>
              </a:solidFill>
              <a:round/>
              <a:headEnd/>
              <a:tailEnd type="triangle" w="med" len="med"/>
            </a:ln>
          </p:spPr>
        </p:cxnSp>
        <p:cxnSp>
          <p:nvCxnSpPr>
            <p:cNvPr id="492606" name="AutoShape 154"/>
            <p:cNvCxnSpPr>
              <a:cxnSpLocks noChangeShapeType="1"/>
            </p:cNvCxnSpPr>
            <p:nvPr/>
          </p:nvCxnSpPr>
          <p:spPr bwMode="auto">
            <a:xfrm rot="10800000">
              <a:off x="5580063" y="5286375"/>
              <a:ext cx="325437" cy="1588"/>
            </a:xfrm>
            <a:prstGeom prst="straightConnector1">
              <a:avLst/>
            </a:prstGeom>
            <a:noFill/>
            <a:ln w="9525">
              <a:solidFill>
                <a:srgbClr val="002960"/>
              </a:solidFill>
              <a:round/>
              <a:headEnd/>
              <a:tailEnd type="triangle" w="med" len="med"/>
            </a:ln>
          </p:spPr>
        </p:cxnSp>
        <p:sp>
          <p:nvSpPr>
            <p:cNvPr id="492615" name="Text Box 163"/>
            <p:cNvSpPr txBox="1">
              <a:spLocks noChangeArrowheads="1"/>
            </p:cNvSpPr>
            <p:nvPr/>
          </p:nvSpPr>
          <p:spPr bwMode="auto">
            <a:xfrm>
              <a:off x="5613445" y="4869163"/>
              <a:ext cx="297497"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no</a:t>
              </a:r>
            </a:p>
          </p:txBody>
        </p:sp>
        <p:sp>
          <p:nvSpPr>
            <p:cNvPr id="492616" name="Text Box 164"/>
            <p:cNvSpPr txBox="1">
              <a:spLocks noChangeArrowheads="1"/>
            </p:cNvSpPr>
            <p:nvPr/>
          </p:nvSpPr>
          <p:spPr bwMode="auto">
            <a:xfrm>
              <a:off x="7271876" y="5352285"/>
              <a:ext cx="220553" cy="369305"/>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si</a:t>
              </a:r>
            </a:p>
          </p:txBody>
        </p:sp>
        <p:cxnSp>
          <p:nvCxnSpPr>
            <p:cNvPr id="492619" name="49 Conector recto de flecha"/>
            <p:cNvCxnSpPr>
              <a:cxnSpLocks noChangeShapeType="1"/>
            </p:cNvCxnSpPr>
            <p:nvPr/>
          </p:nvCxnSpPr>
          <p:spPr bwMode="auto">
            <a:xfrm rot="5400000">
              <a:off x="7104857" y="5607844"/>
              <a:ext cx="271462" cy="6350"/>
            </a:xfrm>
            <a:prstGeom prst="straightConnector1">
              <a:avLst/>
            </a:prstGeom>
            <a:noFill/>
            <a:ln w="9525">
              <a:solidFill>
                <a:srgbClr val="002960"/>
              </a:solidFill>
              <a:round/>
              <a:headEnd/>
              <a:tailEnd type="triangle" w="med" len="med"/>
            </a:ln>
          </p:spPr>
        </p:cxnSp>
      </p:grpSp>
      <p:sp>
        <p:nvSpPr>
          <p:cNvPr id="56" name="Oval 22"/>
          <p:cNvSpPr>
            <a:spLocks noChangeArrowheads="1"/>
          </p:cNvSpPr>
          <p:nvPr/>
        </p:nvSpPr>
        <p:spPr bwMode="auto">
          <a:xfrm>
            <a:off x="193095" y="3065896"/>
            <a:ext cx="2717428" cy="864096"/>
          </a:xfrm>
          <a:prstGeom prst="ellipse">
            <a:avLst/>
          </a:prstGeom>
          <a:solidFill>
            <a:schemeClr val="tx1">
              <a:lumMod val="25000"/>
              <a:lumOff val="75000"/>
              <a:alpha val="42999"/>
            </a:schemeClr>
          </a:solidFill>
          <a:ln w="15875" algn="ctr">
            <a:noFill/>
            <a:round/>
            <a:headEnd/>
            <a:tailEnd/>
          </a:ln>
          <a:effectLst/>
          <a:scene3d>
            <a:camera prst="orthographicFront"/>
            <a:lightRig rig="threePt" dir="t"/>
          </a:scene3d>
          <a:sp3d>
            <a:bevelT/>
          </a:sp3d>
        </p:spPr>
        <p:txBody>
          <a:bodyPr lIns="45720" tIns="0" rIns="45720" bIns="0" anchor="ctr"/>
          <a:lstStyle/>
          <a:p>
            <a:pPr algn="ctr" defTabSz="895350">
              <a:lnSpc>
                <a:spcPct val="75000"/>
              </a:lnSpc>
              <a:spcBef>
                <a:spcPts val="0"/>
              </a:spcBef>
              <a:defRPr/>
            </a:pPr>
            <a:r>
              <a:rPr lang="es-ES" sz="1400" dirty="0">
                <a:solidFill>
                  <a:srgbClr val="002960"/>
                </a:solidFill>
              </a:rPr>
              <a:t>P</a:t>
            </a:r>
            <a:r>
              <a:rPr lang="es-ES" sz="1400" dirty="0">
                <a:solidFill>
                  <a:srgbClr val="002960"/>
                </a:solidFill>
                <a:latin typeface="Arial" pitchFamily="34" charset="0"/>
                <a:cs typeface="Arial" pitchFamily="34" charset="0"/>
              </a:rPr>
              <a:t>roceso de disolución</a:t>
            </a:r>
          </a:p>
          <a:p>
            <a:pPr algn="ctr" defTabSz="895350">
              <a:lnSpc>
                <a:spcPct val="75000"/>
              </a:lnSpc>
              <a:spcBef>
                <a:spcPts val="0"/>
              </a:spcBef>
              <a:defRPr/>
            </a:pPr>
            <a:r>
              <a:rPr lang="es-ES" sz="1400" dirty="0">
                <a:solidFill>
                  <a:srgbClr val="002960"/>
                </a:solidFill>
                <a:latin typeface="Arial" pitchFamily="34" charset="0"/>
                <a:cs typeface="Arial" pitchFamily="34" charset="0"/>
              </a:rPr>
              <a:t> del componente </a:t>
            </a:r>
            <a:r>
              <a:rPr lang="es-ES" sz="1400" dirty="0">
                <a:solidFill>
                  <a:srgbClr val="002960"/>
                </a:solidFill>
              </a:rPr>
              <a:t>p</a:t>
            </a:r>
            <a:r>
              <a:rPr lang="es-ES" sz="1400" dirty="0">
                <a:solidFill>
                  <a:srgbClr val="002960"/>
                </a:solidFill>
                <a:latin typeface="Arial" pitchFamily="34" charset="0"/>
                <a:cs typeface="Arial" pitchFamily="34" charset="0"/>
              </a:rPr>
              <a:t>ersonal</a:t>
            </a:r>
          </a:p>
        </p:txBody>
      </p:sp>
      <p:sp>
        <p:nvSpPr>
          <p:cNvPr id="57" name="Text Box 140"/>
          <p:cNvSpPr txBox="1">
            <a:spLocks noChangeArrowheads="1"/>
          </p:cNvSpPr>
          <p:nvPr/>
        </p:nvSpPr>
        <p:spPr bwMode="auto">
          <a:xfrm>
            <a:off x="3506738" y="3638097"/>
            <a:ext cx="2079633" cy="283369"/>
          </a:xfrm>
          <a:prstGeom prst="rect">
            <a:avLst/>
          </a:prstGeom>
          <a:solidFill>
            <a:srgbClr val="32A063"/>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chemeClr val="bg1"/>
                </a:solidFill>
                <a:latin typeface="Arial" pitchFamily="34" charset="0"/>
                <a:cs typeface="Arial" pitchFamily="34" charset="0"/>
              </a:rPr>
              <a:t>Acuerdo</a:t>
            </a:r>
          </a:p>
        </p:txBody>
      </p:sp>
      <p:grpSp>
        <p:nvGrpSpPr>
          <p:cNvPr id="11" name="Group 50"/>
          <p:cNvGrpSpPr/>
          <p:nvPr/>
        </p:nvGrpSpPr>
        <p:grpSpPr>
          <a:xfrm>
            <a:off x="5586371" y="3507856"/>
            <a:ext cx="2998787" cy="658190"/>
            <a:chOff x="5580063" y="4869163"/>
            <a:chExt cx="2998787" cy="877587"/>
          </a:xfrm>
        </p:grpSpPr>
        <p:sp>
          <p:nvSpPr>
            <p:cNvPr id="59" name="Text Box 139"/>
            <p:cNvSpPr txBox="1">
              <a:spLocks noChangeArrowheads="1"/>
            </p:cNvSpPr>
            <p:nvPr/>
          </p:nvSpPr>
          <p:spPr bwMode="auto">
            <a:xfrm>
              <a:off x="5905500" y="5097463"/>
              <a:ext cx="2673350" cy="377825"/>
            </a:xfrm>
            <a:prstGeom prst="rect">
              <a:avLst/>
            </a:prstGeom>
            <a:solidFill>
              <a:schemeClr val="accent5">
                <a:lumMod val="40000"/>
                <a:lumOff val="60000"/>
                <a:alpha val="58000"/>
              </a:schemeClr>
            </a:solidFill>
            <a:ln w="15875" algn="ctr">
              <a:noFill/>
              <a:miter lim="800000"/>
              <a:headEnd/>
              <a:tailEnd/>
            </a:ln>
            <a:effectLst/>
            <a:scene3d>
              <a:camera prst="orthographicFront"/>
              <a:lightRig rig="threePt" dir="t"/>
            </a:scene3d>
            <a:sp3d>
              <a:bevelT/>
            </a:sp3d>
          </p:spPr>
          <p:txBody>
            <a:bodyPr lIns="45720" tIns="0" rIns="45720" bIns="0" anchor="ctr"/>
            <a:lstStyle/>
            <a:p>
              <a:pPr algn="ctr" defTabSz="895350">
                <a:defRPr/>
              </a:pPr>
              <a:r>
                <a:rPr lang="es-ES" sz="1200" dirty="0">
                  <a:solidFill>
                    <a:srgbClr val="002960"/>
                  </a:solidFill>
                  <a:latin typeface="Arial" pitchFamily="34" charset="0"/>
                  <a:cs typeface="Arial" pitchFamily="34" charset="0"/>
                </a:rPr>
                <a:t>¿Se mantiene el desacuerdo?</a:t>
              </a:r>
            </a:p>
          </p:txBody>
        </p:sp>
        <p:cxnSp>
          <p:nvCxnSpPr>
            <p:cNvPr id="60" name="AutoShape 152"/>
            <p:cNvCxnSpPr>
              <a:cxnSpLocks noChangeShapeType="1"/>
            </p:cNvCxnSpPr>
            <p:nvPr/>
          </p:nvCxnSpPr>
          <p:spPr bwMode="auto">
            <a:xfrm>
              <a:off x="7240588" y="4973638"/>
              <a:ext cx="0" cy="109537"/>
            </a:xfrm>
            <a:prstGeom prst="straightConnector1">
              <a:avLst/>
            </a:prstGeom>
            <a:noFill/>
            <a:ln w="9525">
              <a:solidFill>
                <a:srgbClr val="002960"/>
              </a:solidFill>
              <a:round/>
              <a:headEnd/>
              <a:tailEnd type="triangle" w="med" len="med"/>
            </a:ln>
          </p:spPr>
        </p:cxnSp>
        <p:cxnSp>
          <p:nvCxnSpPr>
            <p:cNvPr id="61" name="AutoShape 154"/>
            <p:cNvCxnSpPr>
              <a:cxnSpLocks noChangeShapeType="1"/>
            </p:cNvCxnSpPr>
            <p:nvPr/>
          </p:nvCxnSpPr>
          <p:spPr bwMode="auto">
            <a:xfrm rot="10800000">
              <a:off x="5580063" y="5286375"/>
              <a:ext cx="325437" cy="1588"/>
            </a:xfrm>
            <a:prstGeom prst="straightConnector1">
              <a:avLst/>
            </a:prstGeom>
            <a:noFill/>
            <a:ln w="9525">
              <a:solidFill>
                <a:srgbClr val="002960"/>
              </a:solidFill>
              <a:round/>
              <a:headEnd/>
              <a:tailEnd type="triangle" w="med" len="med"/>
            </a:ln>
          </p:spPr>
        </p:cxnSp>
        <p:sp>
          <p:nvSpPr>
            <p:cNvPr id="62" name="Text Box 163"/>
            <p:cNvSpPr txBox="1">
              <a:spLocks noChangeArrowheads="1"/>
            </p:cNvSpPr>
            <p:nvPr/>
          </p:nvSpPr>
          <p:spPr bwMode="auto">
            <a:xfrm>
              <a:off x="5613445" y="4869163"/>
              <a:ext cx="297497" cy="389824"/>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300" dirty="0">
                  <a:solidFill>
                    <a:srgbClr val="002960"/>
                  </a:solidFill>
                </a:rPr>
                <a:t>no</a:t>
              </a:r>
            </a:p>
          </p:txBody>
        </p:sp>
        <p:sp>
          <p:nvSpPr>
            <p:cNvPr id="63" name="Text Box 164"/>
            <p:cNvSpPr txBox="1">
              <a:spLocks noChangeArrowheads="1"/>
            </p:cNvSpPr>
            <p:nvPr/>
          </p:nvSpPr>
          <p:spPr bwMode="auto">
            <a:xfrm>
              <a:off x="7310774" y="5349214"/>
              <a:ext cx="220553" cy="369305"/>
            </a:xfrm>
            <a:prstGeom prst="rect">
              <a:avLst/>
            </a:prstGeom>
            <a:noFill/>
            <a:ln w="9525" algn="ctr">
              <a:noFill/>
              <a:miter lim="800000"/>
              <a:headEnd/>
              <a:tailEnd/>
            </a:ln>
          </p:spPr>
          <p:txBody>
            <a:bodyPr wrap="none" lIns="45710" tIns="45710" rIns="45710" bIns="45710">
              <a:spAutoFit/>
            </a:bodyPr>
            <a:lstStyle/>
            <a:p>
              <a:pPr algn="r" defTabSz="895350" eaLnBrk="1" hangingPunct="1"/>
              <a:r>
                <a:rPr lang="es-ES" sz="1200" dirty="0">
                  <a:solidFill>
                    <a:srgbClr val="002960"/>
                  </a:solidFill>
                </a:rPr>
                <a:t>si</a:t>
              </a:r>
            </a:p>
          </p:txBody>
        </p:sp>
        <p:cxnSp>
          <p:nvCxnSpPr>
            <p:cNvPr id="64" name="49 Conector recto de flecha"/>
            <p:cNvCxnSpPr>
              <a:cxnSpLocks noChangeShapeType="1"/>
            </p:cNvCxnSpPr>
            <p:nvPr/>
          </p:nvCxnSpPr>
          <p:spPr bwMode="auto">
            <a:xfrm rot="5400000">
              <a:off x="7104857" y="5607844"/>
              <a:ext cx="271462" cy="6350"/>
            </a:xfrm>
            <a:prstGeom prst="straightConnector1">
              <a:avLst/>
            </a:prstGeom>
            <a:noFill/>
            <a:ln w="9525">
              <a:solidFill>
                <a:srgbClr val="002960"/>
              </a:solidFill>
              <a:round/>
              <a:headEnd/>
              <a:tailEnd type="triangle" w="med" len="med"/>
            </a:ln>
          </p:spPr>
        </p:cxnSp>
      </p:grpSp>
    </p:spTree>
    <p:extLst>
      <p:ext uri="{BB962C8B-B14F-4D97-AF65-F5344CB8AC3E}">
        <p14:creationId xmlns:p14="http://schemas.microsoft.com/office/powerpoint/2010/main" val="424484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ppt_y-#ppt_h/2"/>
                                          </p:val>
                                        </p:tav>
                                        <p:tav tm="100000">
                                          <p:val>
                                            <p:strVal val="#ppt_y"/>
                                          </p:val>
                                        </p:tav>
                                      </p:tavLst>
                                    </p:anim>
                                    <p:anim calcmode="lin" valueType="num">
                                      <p:cBhvr>
                                        <p:cTn id="9" dur="500" fill="hold"/>
                                        <p:tgtEl>
                                          <p:spTgt spid="3"/>
                                        </p:tgtEl>
                                        <p:attrNameLst>
                                          <p:attrName>ppt_w</p:attrName>
                                        </p:attrNameLst>
                                      </p:cBhvr>
                                      <p:tavLst>
                                        <p:tav tm="0">
                                          <p:val>
                                            <p:strVal val="#ppt_w"/>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ppt_x</p:attrName>
                                        </p:attrNameLst>
                                      </p:cBhvr>
                                      <p:tavLst>
                                        <p:tav tm="0">
                                          <p:val>
                                            <p:strVal val="#ppt_x-#ppt_w/2"/>
                                          </p:val>
                                        </p:tav>
                                        <p:tav tm="100000">
                                          <p:val>
                                            <p:strVal val="#ppt_x"/>
                                          </p:val>
                                        </p:tav>
                                      </p:tavLst>
                                    </p:anim>
                                    <p:anim calcmode="lin" valueType="num">
                                      <p:cBhvr>
                                        <p:cTn id="16" dur="500" fill="hold"/>
                                        <p:tgtEl>
                                          <p:spTgt spid="6"/>
                                        </p:tgtEl>
                                        <p:attrNameLst>
                                          <p:attrName>ppt_y</p:attrName>
                                        </p:attrNameLst>
                                      </p:cBhvr>
                                      <p:tavLst>
                                        <p:tav tm="0">
                                          <p:val>
                                            <p:strVal val="#ppt_y"/>
                                          </p:val>
                                        </p:tav>
                                        <p:tav tm="100000">
                                          <p:val>
                                            <p:strVal val="#ppt_y"/>
                                          </p:val>
                                        </p:tav>
                                      </p:tavLst>
                                    </p:anim>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
                                          </p:val>
                                        </p:tav>
                                        <p:tav tm="100000">
                                          <p:val>
                                            <p:strVal val="#ppt_x"/>
                                          </p:val>
                                        </p:tav>
                                      </p:tavLst>
                                    </p:anim>
                                    <p:anim calcmode="lin" valueType="num">
                                      <p:cBhvr>
                                        <p:cTn id="24" dur="500" fill="hold"/>
                                        <p:tgtEl>
                                          <p:spTgt spid="2"/>
                                        </p:tgtEl>
                                        <p:attrNameLst>
                                          <p:attrName>ppt_y</p:attrName>
                                        </p:attrNameLst>
                                      </p:cBhvr>
                                      <p:tavLst>
                                        <p:tav tm="0">
                                          <p:val>
                                            <p:strVal val="#ppt_y-#ppt_h/2"/>
                                          </p:val>
                                        </p:tav>
                                        <p:tav tm="100000">
                                          <p:val>
                                            <p:strVal val="#ppt_y"/>
                                          </p:val>
                                        </p:tav>
                                      </p:tavLst>
                                    </p:anim>
                                    <p:anim calcmode="lin" valueType="num">
                                      <p:cBhvr>
                                        <p:cTn id="25" dur="500" fill="hold"/>
                                        <p:tgtEl>
                                          <p:spTgt spid="2"/>
                                        </p:tgtEl>
                                        <p:attrNameLst>
                                          <p:attrName>ppt_w</p:attrName>
                                        </p:attrNameLst>
                                      </p:cBhvr>
                                      <p:tavLst>
                                        <p:tav tm="0">
                                          <p:val>
                                            <p:strVal val="#ppt_w"/>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100000">
                                          <p:val>
                                            <p:strVal val="#ppt_x"/>
                                          </p:val>
                                        </p:tav>
                                      </p:tavLst>
                                    </p:anim>
                                    <p:anim calcmode="lin" valueType="num">
                                      <p:cBhvr>
                                        <p:cTn id="32" dur="500" fill="hold"/>
                                        <p:tgtEl>
                                          <p:spTgt spid="4"/>
                                        </p:tgtEl>
                                        <p:attrNameLst>
                                          <p:attrName>ppt_y</p:attrName>
                                        </p:attrNameLst>
                                      </p:cBhvr>
                                      <p:tavLst>
                                        <p:tav tm="0">
                                          <p:val>
                                            <p:strVal val="#ppt_y-#ppt_h/2"/>
                                          </p:val>
                                        </p:tav>
                                        <p:tav tm="100000">
                                          <p:val>
                                            <p:strVal val="#ppt_y"/>
                                          </p:val>
                                        </p:tav>
                                      </p:tavLst>
                                    </p:anim>
                                    <p:anim calcmode="lin" valueType="num">
                                      <p:cBhvr>
                                        <p:cTn id="33" dur="500" fill="hold"/>
                                        <p:tgtEl>
                                          <p:spTgt spid="4"/>
                                        </p:tgtEl>
                                        <p:attrNameLst>
                                          <p:attrName>ppt_w</p:attrName>
                                        </p:attrNameLst>
                                      </p:cBhvr>
                                      <p:tavLst>
                                        <p:tav tm="0">
                                          <p:val>
                                            <p:strVal val="#ppt_w"/>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ppt_x</p:attrName>
                                        </p:attrNameLst>
                                      </p:cBhvr>
                                      <p:tavLst>
                                        <p:tav tm="0">
                                          <p:val>
                                            <p:strVal val="#ppt_x"/>
                                          </p:val>
                                        </p:tav>
                                        <p:tav tm="100000">
                                          <p:val>
                                            <p:strVal val="#ppt_x"/>
                                          </p:val>
                                        </p:tav>
                                      </p:tavLst>
                                    </p:anim>
                                    <p:anim calcmode="lin" valueType="num">
                                      <p:cBhvr>
                                        <p:cTn id="40" dur="500" fill="hold"/>
                                        <p:tgtEl>
                                          <p:spTgt spid="8"/>
                                        </p:tgtEl>
                                        <p:attrNameLst>
                                          <p:attrName>ppt_y</p:attrName>
                                        </p:attrNameLst>
                                      </p:cBhvr>
                                      <p:tavLst>
                                        <p:tav tm="0">
                                          <p:val>
                                            <p:strVal val="#ppt_y-#ppt_h/2"/>
                                          </p:val>
                                        </p:tav>
                                        <p:tav tm="100000">
                                          <p:val>
                                            <p:strVal val="#ppt_y"/>
                                          </p:val>
                                        </p:tav>
                                      </p:tavLst>
                                    </p:anim>
                                    <p:anim calcmode="lin" valueType="num">
                                      <p:cBhvr>
                                        <p:cTn id="41" dur="500" fill="hold"/>
                                        <p:tgtEl>
                                          <p:spTgt spid="8"/>
                                        </p:tgtEl>
                                        <p:attrNameLst>
                                          <p:attrName>ppt_w</p:attrName>
                                        </p:attrNameLst>
                                      </p:cBhvr>
                                      <p:tavLst>
                                        <p:tav tm="0">
                                          <p:val>
                                            <p:strVal val="#ppt_w"/>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ppt_x</p:attrName>
                                        </p:attrNameLst>
                                      </p:cBhvr>
                                      <p:tavLst>
                                        <p:tav tm="0">
                                          <p:val>
                                            <p:strVal val="#ppt_x"/>
                                          </p:val>
                                        </p:tav>
                                        <p:tav tm="100000">
                                          <p:val>
                                            <p:strVal val="#ppt_x"/>
                                          </p:val>
                                        </p:tav>
                                      </p:tavLst>
                                    </p:anim>
                                    <p:anim calcmode="lin" valueType="num">
                                      <p:cBhvr>
                                        <p:cTn id="48" dur="500" fill="hold"/>
                                        <p:tgtEl>
                                          <p:spTgt spid="5"/>
                                        </p:tgtEl>
                                        <p:attrNameLst>
                                          <p:attrName>ppt_y</p:attrName>
                                        </p:attrNameLst>
                                      </p:cBhvr>
                                      <p:tavLst>
                                        <p:tav tm="0">
                                          <p:val>
                                            <p:strVal val="#ppt_y+#ppt_h/2"/>
                                          </p:val>
                                        </p:tav>
                                        <p:tav tm="100000">
                                          <p:val>
                                            <p:strVal val="#ppt_y"/>
                                          </p:val>
                                        </p:tav>
                                      </p:tavLst>
                                    </p:anim>
                                    <p:anim calcmode="lin" valueType="num">
                                      <p:cBhvr>
                                        <p:cTn id="49" dur="500" fill="hold"/>
                                        <p:tgtEl>
                                          <p:spTgt spid="5"/>
                                        </p:tgtEl>
                                        <p:attrNameLst>
                                          <p:attrName>ppt_w</p:attrName>
                                        </p:attrNameLst>
                                      </p:cBhvr>
                                      <p:tavLst>
                                        <p:tav tm="0">
                                          <p:val>
                                            <p:strVal val="#ppt_w"/>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7" presetClass="entr" presetSubtype="1"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ppt_x</p:attrName>
                                        </p:attrNameLst>
                                      </p:cBhvr>
                                      <p:tavLst>
                                        <p:tav tm="0">
                                          <p:val>
                                            <p:strVal val="#ppt_x"/>
                                          </p:val>
                                        </p:tav>
                                        <p:tav tm="100000">
                                          <p:val>
                                            <p:strVal val="#ppt_x"/>
                                          </p:val>
                                        </p:tav>
                                      </p:tavLst>
                                    </p:anim>
                                    <p:anim calcmode="lin" valueType="num">
                                      <p:cBhvr>
                                        <p:cTn id="56" dur="500" fill="hold"/>
                                        <p:tgtEl>
                                          <p:spTgt spid="7"/>
                                        </p:tgtEl>
                                        <p:attrNameLst>
                                          <p:attrName>ppt_y</p:attrName>
                                        </p:attrNameLst>
                                      </p:cBhvr>
                                      <p:tavLst>
                                        <p:tav tm="0">
                                          <p:val>
                                            <p:strVal val="#ppt_y-#ppt_h/2"/>
                                          </p:val>
                                        </p:tav>
                                        <p:tav tm="100000">
                                          <p:val>
                                            <p:strVal val="#ppt_y"/>
                                          </p:val>
                                        </p:tav>
                                      </p:tavLst>
                                    </p:anim>
                                    <p:anim calcmode="lin" valueType="num">
                                      <p:cBhvr>
                                        <p:cTn id="57" dur="500" fill="hold"/>
                                        <p:tgtEl>
                                          <p:spTgt spid="7"/>
                                        </p:tgtEl>
                                        <p:attrNameLst>
                                          <p:attrName>ppt_w</p:attrName>
                                        </p:attrNameLst>
                                      </p:cBhvr>
                                      <p:tavLst>
                                        <p:tav tm="0">
                                          <p:val>
                                            <p:strVal val="#ppt_w"/>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1"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ppt_x</p:attrName>
                                        </p:attrNameLst>
                                      </p:cBhvr>
                                      <p:tavLst>
                                        <p:tav tm="0">
                                          <p:val>
                                            <p:strVal val="#ppt_x"/>
                                          </p:val>
                                        </p:tav>
                                        <p:tav tm="100000">
                                          <p:val>
                                            <p:strVal val="#ppt_x"/>
                                          </p:val>
                                        </p:tav>
                                      </p:tavLst>
                                    </p:anim>
                                    <p:anim calcmode="lin" valueType="num">
                                      <p:cBhvr>
                                        <p:cTn id="64" dur="500" fill="hold"/>
                                        <p:tgtEl>
                                          <p:spTgt spid="9"/>
                                        </p:tgtEl>
                                        <p:attrNameLst>
                                          <p:attrName>ppt_y</p:attrName>
                                        </p:attrNameLst>
                                      </p:cBhvr>
                                      <p:tavLst>
                                        <p:tav tm="0">
                                          <p:val>
                                            <p:strVal val="#ppt_y-#ppt_h/2"/>
                                          </p:val>
                                        </p:tav>
                                        <p:tav tm="100000">
                                          <p:val>
                                            <p:strVal val="#ppt_y"/>
                                          </p:val>
                                        </p:tav>
                                      </p:tavLst>
                                    </p:anim>
                                    <p:anim calcmode="lin" valueType="num">
                                      <p:cBhvr>
                                        <p:cTn id="65" dur="500" fill="hold"/>
                                        <p:tgtEl>
                                          <p:spTgt spid="9"/>
                                        </p:tgtEl>
                                        <p:attrNameLst>
                                          <p:attrName>ppt_w</p:attrName>
                                        </p:attrNameLst>
                                      </p:cBhvr>
                                      <p:tavLst>
                                        <p:tav tm="0">
                                          <p:val>
                                            <p:strVal val="#ppt_w"/>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1"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ppt_x</p:attrName>
                                        </p:attrNameLst>
                                      </p:cBhvr>
                                      <p:tavLst>
                                        <p:tav tm="0">
                                          <p:val>
                                            <p:strVal val="#ppt_x"/>
                                          </p:val>
                                        </p:tav>
                                        <p:tav tm="100000">
                                          <p:val>
                                            <p:strVal val="#ppt_x"/>
                                          </p:val>
                                        </p:tav>
                                      </p:tavLst>
                                    </p:anim>
                                    <p:anim calcmode="lin" valueType="num">
                                      <p:cBhvr>
                                        <p:cTn id="72" dur="500" fill="hold"/>
                                        <p:tgtEl>
                                          <p:spTgt spid="11"/>
                                        </p:tgtEl>
                                        <p:attrNameLst>
                                          <p:attrName>ppt_y</p:attrName>
                                        </p:attrNameLst>
                                      </p:cBhvr>
                                      <p:tavLst>
                                        <p:tav tm="0">
                                          <p:val>
                                            <p:strVal val="#ppt_y-#ppt_h/2"/>
                                          </p:val>
                                        </p:tav>
                                        <p:tav tm="100000">
                                          <p:val>
                                            <p:strVal val="#ppt_y"/>
                                          </p:val>
                                        </p:tav>
                                      </p:tavLst>
                                    </p:anim>
                                    <p:anim calcmode="lin" valueType="num">
                                      <p:cBhvr>
                                        <p:cTn id="73" dur="500" fill="hold"/>
                                        <p:tgtEl>
                                          <p:spTgt spid="11"/>
                                        </p:tgtEl>
                                        <p:attrNameLst>
                                          <p:attrName>ppt_w</p:attrName>
                                        </p:attrNameLst>
                                      </p:cBhvr>
                                      <p:tavLst>
                                        <p:tav tm="0">
                                          <p:val>
                                            <p:strVal val="#ppt_w"/>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7" presetClass="entr" presetSubtype="2" fill="hold" grpId="0" nodeType="click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p:cTn id="79" dur="500" fill="hold"/>
                                        <p:tgtEl>
                                          <p:spTgt spid="57"/>
                                        </p:tgtEl>
                                        <p:attrNameLst>
                                          <p:attrName>ppt_x</p:attrName>
                                        </p:attrNameLst>
                                      </p:cBhvr>
                                      <p:tavLst>
                                        <p:tav tm="0">
                                          <p:val>
                                            <p:strVal val="#ppt_x+#ppt_w/2"/>
                                          </p:val>
                                        </p:tav>
                                        <p:tav tm="100000">
                                          <p:val>
                                            <p:strVal val="#ppt_x"/>
                                          </p:val>
                                        </p:tav>
                                      </p:tavLst>
                                    </p:anim>
                                    <p:anim calcmode="lin" valueType="num">
                                      <p:cBhvr>
                                        <p:cTn id="80" dur="500" fill="hold"/>
                                        <p:tgtEl>
                                          <p:spTgt spid="57"/>
                                        </p:tgtEl>
                                        <p:attrNameLst>
                                          <p:attrName>ppt_y</p:attrName>
                                        </p:attrNameLst>
                                      </p:cBhvr>
                                      <p:tavLst>
                                        <p:tav tm="0">
                                          <p:val>
                                            <p:strVal val="#ppt_y"/>
                                          </p:val>
                                        </p:tav>
                                        <p:tav tm="100000">
                                          <p:val>
                                            <p:strVal val="#ppt_y"/>
                                          </p:val>
                                        </p:tav>
                                      </p:tavLst>
                                    </p:anim>
                                    <p:anim calcmode="lin" valueType="num">
                                      <p:cBhvr>
                                        <p:cTn id="81" dur="500" fill="hold"/>
                                        <p:tgtEl>
                                          <p:spTgt spid="57"/>
                                        </p:tgtEl>
                                        <p:attrNameLst>
                                          <p:attrName>ppt_w</p:attrName>
                                        </p:attrNameLst>
                                      </p:cBhvr>
                                      <p:tavLst>
                                        <p:tav tm="0">
                                          <p:val>
                                            <p:fltVal val="0"/>
                                          </p:val>
                                        </p:tav>
                                        <p:tav tm="100000">
                                          <p:val>
                                            <p:strVal val="#ppt_w"/>
                                          </p:val>
                                        </p:tav>
                                      </p:tavLst>
                                    </p:anim>
                                    <p:anim calcmode="lin" valueType="num">
                                      <p:cBhvr>
                                        <p:cTn id="82" dur="5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7" presetClass="entr" presetSubtype="1"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p:cTn id="87" dur="500" fill="hold"/>
                                        <p:tgtEl>
                                          <p:spTgt spid="10"/>
                                        </p:tgtEl>
                                        <p:attrNameLst>
                                          <p:attrName>ppt_x</p:attrName>
                                        </p:attrNameLst>
                                      </p:cBhvr>
                                      <p:tavLst>
                                        <p:tav tm="0">
                                          <p:val>
                                            <p:strVal val="#ppt_x"/>
                                          </p:val>
                                        </p:tav>
                                        <p:tav tm="100000">
                                          <p:val>
                                            <p:strVal val="#ppt_x"/>
                                          </p:val>
                                        </p:tav>
                                      </p:tavLst>
                                    </p:anim>
                                    <p:anim calcmode="lin" valueType="num">
                                      <p:cBhvr>
                                        <p:cTn id="88" dur="500" fill="hold"/>
                                        <p:tgtEl>
                                          <p:spTgt spid="10"/>
                                        </p:tgtEl>
                                        <p:attrNameLst>
                                          <p:attrName>ppt_y</p:attrName>
                                        </p:attrNameLst>
                                      </p:cBhvr>
                                      <p:tavLst>
                                        <p:tav tm="0">
                                          <p:val>
                                            <p:strVal val="#ppt_y-#ppt_h/2"/>
                                          </p:val>
                                        </p:tav>
                                        <p:tav tm="100000">
                                          <p:val>
                                            <p:strVal val="#ppt_y"/>
                                          </p:val>
                                        </p:tav>
                                      </p:tavLst>
                                    </p:anim>
                                    <p:anim calcmode="lin" valueType="num">
                                      <p:cBhvr>
                                        <p:cTn id="89" dur="500" fill="hold"/>
                                        <p:tgtEl>
                                          <p:spTgt spid="10"/>
                                        </p:tgtEl>
                                        <p:attrNameLst>
                                          <p:attrName>ppt_w</p:attrName>
                                        </p:attrNameLst>
                                      </p:cBhvr>
                                      <p:tavLst>
                                        <p:tav tm="0">
                                          <p:val>
                                            <p:strVal val="#ppt_w"/>
                                          </p:val>
                                        </p:tav>
                                        <p:tav tm="100000">
                                          <p:val>
                                            <p:strVal val="#ppt_w"/>
                                          </p:val>
                                        </p:tav>
                                      </p:tavLst>
                                    </p:anim>
                                    <p:anim calcmode="lin" valueType="num">
                                      <p:cBhvr>
                                        <p:cTn id="9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7" presetClass="entr" presetSubtype="2" fill="hold" grpId="0" nodeType="clickEffect">
                                  <p:stCondLst>
                                    <p:cond delay="0"/>
                                  </p:stCondLst>
                                  <p:childTnLst>
                                    <p:set>
                                      <p:cBhvr>
                                        <p:cTn id="94" dur="1" fill="hold">
                                          <p:stCondLst>
                                            <p:cond delay="0"/>
                                          </p:stCondLst>
                                        </p:cTn>
                                        <p:tgtEl>
                                          <p:spTgt spid="14354"/>
                                        </p:tgtEl>
                                        <p:attrNameLst>
                                          <p:attrName>style.visibility</p:attrName>
                                        </p:attrNameLst>
                                      </p:cBhvr>
                                      <p:to>
                                        <p:strVal val="visible"/>
                                      </p:to>
                                    </p:set>
                                    <p:anim calcmode="lin" valueType="num">
                                      <p:cBhvr>
                                        <p:cTn id="95" dur="500" fill="hold"/>
                                        <p:tgtEl>
                                          <p:spTgt spid="14354"/>
                                        </p:tgtEl>
                                        <p:attrNameLst>
                                          <p:attrName>ppt_x</p:attrName>
                                        </p:attrNameLst>
                                      </p:cBhvr>
                                      <p:tavLst>
                                        <p:tav tm="0">
                                          <p:val>
                                            <p:strVal val="#ppt_x+#ppt_w/2"/>
                                          </p:val>
                                        </p:tav>
                                        <p:tav tm="100000">
                                          <p:val>
                                            <p:strVal val="#ppt_x"/>
                                          </p:val>
                                        </p:tav>
                                      </p:tavLst>
                                    </p:anim>
                                    <p:anim calcmode="lin" valueType="num">
                                      <p:cBhvr>
                                        <p:cTn id="96" dur="500" fill="hold"/>
                                        <p:tgtEl>
                                          <p:spTgt spid="14354"/>
                                        </p:tgtEl>
                                        <p:attrNameLst>
                                          <p:attrName>ppt_y</p:attrName>
                                        </p:attrNameLst>
                                      </p:cBhvr>
                                      <p:tavLst>
                                        <p:tav tm="0">
                                          <p:val>
                                            <p:strVal val="#ppt_y"/>
                                          </p:val>
                                        </p:tav>
                                        <p:tav tm="100000">
                                          <p:val>
                                            <p:strVal val="#ppt_y"/>
                                          </p:val>
                                        </p:tav>
                                      </p:tavLst>
                                    </p:anim>
                                    <p:anim calcmode="lin" valueType="num">
                                      <p:cBhvr>
                                        <p:cTn id="97" dur="500" fill="hold"/>
                                        <p:tgtEl>
                                          <p:spTgt spid="14354"/>
                                        </p:tgtEl>
                                        <p:attrNameLst>
                                          <p:attrName>ppt_w</p:attrName>
                                        </p:attrNameLst>
                                      </p:cBhvr>
                                      <p:tavLst>
                                        <p:tav tm="0">
                                          <p:val>
                                            <p:fltVal val="0"/>
                                          </p:val>
                                        </p:tav>
                                        <p:tav tm="100000">
                                          <p:val>
                                            <p:strVal val="#ppt_w"/>
                                          </p:val>
                                        </p:tav>
                                      </p:tavLst>
                                    </p:anim>
                                    <p:anim calcmode="lin" valueType="num">
                                      <p:cBhvr>
                                        <p:cTn id="98" dur="500" fill="hold"/>
                                        <p:tgtEl>
                                          <p:spTgt spid="1435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1" fill="hold" grpId="0" nodeType="clickEffect">
                                  <p:stCondLst>
                                    <p:cond delay="0"/>
                                  </p:stCondLst>
                                  <p:childTnLst>
                                    <p:set>
                                      <p:cBhvr>
                                        <p:cTn id="102" dur="1" fill="hold">
                                          <p:stCondLst>
                                            <p:cond delay="0"/>
                                          </p:stCondLst>
                                        </p:cTn>
                                        <p:tgtEl>
                                          <p:spTgt spid="14356"/>
                                        </p:tgtEl>
                                        <p:attrNameLst>
                                          <p:attrName>style.visibility</p:attrName>
                                        </p:attrNameLst>
                                      </p:cBhvr>
                                      <p:to>
                                        <p:strVal val="visible"/>
                                      </p:to>
                                    </p:set>
                                    <p:anim calcmode="lin" valueType="num">
                                      <p:cBhvr>
                                        <p:cTn id="103" dur="500" fill="hold"/>
                                        <p:tgtEl>
                                          <p:spTgt spid="14356"/>
                                        </p:tgtEl>
                                        <p:attrNameLst>
                                          <p:attrName>ppt_x</p:attrName>
                                        </p:attrNameLst>
                                      </p:cBhvr>
                                      <p:tavLst>
                                        <p:tav tm="0">
                                          <p:val>
                                            <p:strVal val="#ppt_x"/>
                                          </p:val>
                                        </p:tav>
                                        <p:tav tm="100000">
                                          <p:val>
                                            <p:strVal val="#ppt_x"/>
                                          </p:val>
                                        </p:tav>
                                      </p:tavLst>
                                    </p:anim>
                                    <p:anim calcmode="lin" valueType="num">
                                      <p:cBhvr>
                                        <p:cTn id="104" dur="500" fill="hold"/>
                                        <p:tgtEl>
                                          <p:spTgt spid="14356"/>
                                        </p:tgtEl>
                                        <p:attrNameLst>
                                          <p:attrName>ppt_y</p:attrName>
                                        </p:attrNameLst>
                                      </p:cBhvr>
                                      <p:tavLst>
                                        <p:tav tm="0">
                                          <p:val>
                                            <p:strVal val="#ppt_y-#ppt_h/2"/>
                                          </p:val>
                                        </p:tav>
                                        <p:tav tm="100000">
                                          <p:val>
                                            <p:strVal val="#ppt_y"/>
                                          </p:val>
                                        </p:tav>
                                      </p:tavLst>
                                    </p:anim>
                                    <p:anim calcmode="lin" valueType="num">
                                      <p:cBhvr>
                                        <p:cTn id="105" dur="500" fill="hold"/>
                                        <p:tgtEl>
                                          <p:spTgt spid="14356"/>
                                        </p:tgtEl>
                                        <p:attrNameLst>
                                          <p:attrName>ppt_w</p:attrName>
                                        </p:attrNameLst>
                                      </p:cBhvr>
                                      <p:tavLst>
                                        <p:tav tm="0">
                                          <p:val>
                                            <p:strVal val="#ppt_w"/>
                                          </p:val>
                                        </p:tav>
                                        <p:tav tm="100000">
                                          <p:val>
                                            <p:strVal val="#ppt_w"/>
                                          </p:val>
                                        </p:tav>
                                      </p:tavLst>
                                    </p:anim>
                                    <p:anim calcmode="lin" valueType="num">
                                      <p:cBhvr>
                                        <p:cTn id="106" dur="500" fill="hold"/>
                                        <p:tgtEl>
                                          <p:spTgt spid="14356"/>
                                        </p:tgtEl>
                                        <p:attrNameLst>
                                          <p:attrName>ppt_h</p:attrName>
                                        </p:attrNameLst>
                                      </p:cBhvr>
                                      <p:tavLst>
                                        <p:tav tm="0">
                                          <p:val>
                                            <p:fltVal val="0"/>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30" presetClass="emph" presetSubtype="0" fill="hold" grpId="0" nodeType="clickEffect">
                                  <p:stCondLst>
                                    <p:cond delay="0"/>
                                  </p:stCondLst>
                                  <p:childTnLst>
                                    <p:animClr clrSpc="hsl" dir="cw">
                                      <p:cBhvr override="childStyle">
                                        <p:cTn id="110" dur="500" fill="hold"/>
                                        <p:tgtEl>
                                          <p:spTgt spid="56"/>
                                        </p:tgtEl>
                                        <p:attrNameLst>
                                          <p:attrName>style.color</p:attrName>
                                        </p:attrNameLst>
                                      </p:cBhvr>
                                      <p:by>
                                        <p:hsl h="0" s="12549" l="25098"/>
                                      </p:by>
                                    </p:animClr>
                                    <p:animClr clrSpc="hsl" dir="cw">
                                      <p:cBhvr>
                                        <p:cTn id="111" dur="500" fill="hold"/>
                                        <p:tgtEl>
                                          <p:spTgt spid="56"/>
                                        </p:tgtEl>
                                        <p:attrNameLst>
                                          <p:attrName>fillcolor</p:attrName>
                                        </p:attrNameLst>
                                      </p:cBhvr>
                                      <p:by>
                                        <p:hsl h="0" s="12549" l="25098"/>
                                      </p:by>
                                    </p:animClr>
                                    <p:animClr clrSpc="hsl" dir="cw">
                                      <p:cBhvr>
                                        <p:cTn id="112" dur="500" fill="hold"/>
                                        <p:tgtEl>
                                          <p:spTgt spid="56"/>
                                        </p:tgtEl>
                                        <p:attrNameLst>
                                          <p:attrName>stroke.color</p:attrName>
                                        </p:attrNameLst>
                                      </p:cBhvr>
                                      <p:by>
                                        <p:hsl h="0" s="12549" l="25098"/>
                                      </p:by>
                                    </p:animClr>
                                    <p:set>
                                      <p:cBhvr>
                                        <p:cTn id="113" dur="500" fill="hold"/>
                                        <p:tgtEl>
                                          <p:spTgt spid="5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4" grpId="0" animBg="1"/>
      <p:bldP spid="14356" grpId="0" animBg="1"/>
      <p:bldP spid="56" grpId="0" animBg="1"/>
      <p:bldP spid="5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1010" name="Rectangle 2"/>
          <p:cNvSpPr>
            <a:spLocks noGrp="1" noChangeArrowheads="1"/>
          </p:cNvSpPr>
          <p:nvPr>
            <p:ph type="title" idx="4294967295"/>
          </p:nvPr>
        </p:nvSpPr>
        <p:spPr>
          <a:xfrm>
            <a:off x="351284" y="19925"/>
            <a:ext cx="8685213" cy="461665"/>
          </a:xfrm>
        </p:spPr>
        <p:txBody>
          <a:bodyPr anchor="ctr">
            <a:spAutoFit/>
          </a:bodyPr>
          <a:lstStyle/>
          <a:p>
            <a:pPr eaLnBrk="1" hangingPunct="1"/>
            <a:r>
              <a:rPr lang="en-US" sz="2400" dirty="0" err="1"/>
              <a:t>Actividad</a:t>
            </a:r>
            <a:r>
              <a:rPr lang="en-US" sz="2400" dirty="0"/>
              <a:t>: </a:t>
            </a:r>
            <a:r>
              <a:rPr lang="en-US" sz="2400" dirty="0" err="1"/>
              <a:t>Escucha</a:t>
            </a:r>
            <a:r>
              <a:rPr lang="en-US" sz="2400" dirty="0"/>
              <a:t> </a:t>
            </a:r>
            <a:r>
              <a:rPr lang="en-US" sz="2400" dirty="0" err="1"/>
              <a:t>activa</a:t>
            </a:r>
            <a:r>
              <a:rPr lang="en-US" sz="2400" dirty="0"/>
              <a:t> e </a:t>
            </a:r>
            <a:r>
              <a:rPr lang="en-US" sz="2400" dirty="0" err="1"/>
              <a:t>indagación</a:t>
            </a:r>
            <a:r>
              <a:rPr lang="en-US" sz="2400" dirty="0"/>
              <a:t> </a:t>
            </a:r>
            <a:r>
              <a:rPr lang="en-US" sz="2400" dirty="0" err="1"/>
              <a:t>productiva</a:t>
            </a:r>
            <a:r>
              <a:rPr lang="en-US" sz="2400" dirty="0"/>
              <a:t> 2.0</a:t>
            </a:r>
            <a:endParaRPr lang="es-ES" sz="2400" dirty="0"/>
          </a:p>
        </p:txBody>
      </p:sp>
      <p:sp>
        <p:nvSpPr>
          <p:cNvPr id="1353733" name="Content Placeholder 2"/>
          <p:cNvSpPr>
            <a:spLocks noGrp="1"/>
          </p:cNvSpPr>
          <p:nvPr>
            <p:ph type="body" idx="4294967295"/>
          </p:nvPr>
        </p:nvSpPr>
        <p:spPr>
          <a:xfrm>
            <a:off x="136532" y="1459727"/>
            <a:ext cx="8276978" cy="3416279"/>
          </a:xfrm>
        </p:spPr>
        <p:txBody>
          <a:bodyPr wrap="square" lIns="91420" tIns="91420" rIns="91420" bIns="91420">
            <a:spAutoFit/>
          </a:bodyPr>
          <a:lstStyle/>
          <a:p>
            <a:pPr marL="342900" indent="-342900" defTabSz="895350" eaLnBrk="1" hangingPunct="1">
              <a:spcBef>
                <a:spcPts val="600"/>
              </a:spcBef>
              <a:spcAft>
                <a:spcPts val="0"/>
              </a:spcAft>
              <a:buFontTx/>
              <a:buAutoNum type="arabicPeriod"/>
            </a:pPr>
            <a:r>
              <a:rPr lang="es-AR" sz="1400" b="0" dirty="0">
                <a:solidFill>
                  <a:srgbClr val="002960"/>
                </a:solidFill>
              </a:rPr>
              <a:t>Formen parejas (“A” y “B”) entre quienes existan temas controversiales que aún no conversaron a fondo.</a:t>
            </a:r>
          </a:p>
          <a:p>
            <a:pPr marL="342900" indent="-342900" defTabSz="895350" eaLnBrk="1" hangingPunct="1">
              <a:spcBef>
                <a:spcPts val="600"/>
              </a:spcBef>
              <a:spcAft>
                <a:spcPts val="0"/>
              </a:spcAft>
              <a:buFontTx/>
              <a:buAutoNum type="arabicPeriod"/>
            </a:pPr>
            <a:r>
              <a:rPr lang="es-AR" sz="1400" b="0" dirty="0">
                <a:solidFill>
                  <a:srgbClr val="002960"/>
                </a:solidFill>
              </a:rPr>
              <a:t>“A” empieza la conversación diciendo “mi perspectiva es…” y expone su punto de vista respecto del tema en cuestión.</a:t>
            </a:r>
          </a:p>
          <a:p>
            <a:pPr marL="342900" indent="-342900" defTabSz="895350" eaLnBrk="1" hangingPunct="1">
              <a:spcBef>
                <a:spcPts val="600"/>
              </a:spcBef>
              <a:spcAft>
                <a:spcPts val="0"/>
              </a:spcAft>
              <a:buFontTx/>
              <a:buAutoNum type="arabicPeriod"/>
            </a:pPr>
            <a:r>
              <a:rPr lang="es-AR" sz="1400" b="0" dirty="0">
                <a:solidFill>
                  <a:srgbClr val="002960"/>
                </a:solidFill>
              </a:rPr>
              <a:t>“B” sólo indaga todo lo que puede, NO propone soluciones, NO brinda consejos ni respuestas., NO se defiende.</a:t>
            </a:r>
          </a:p>
          <a:p>
            <a:pPr marL="677863" lvl="1" indent="-342900" defTabSz="895350" eaLnBrk="1" hangingPunct="1">
              <a:spcBef>
                <a:spcPts val="600"/>
              </a:spcBef>
              <a:spcAft>
                <a:spcPts val="0"/>
              </a:spcAft>
              <a:buNone/>
            </a:pPr>
            <a:r>
              <a:rPr lang="es-AR" sz="1200" b="0" dirty="0">
                <a:solidFill>
                  <a:srgbClr val="002960"/>
                </a:solidFill>
              </a:rPr>
              <a:t>	</a:t>
            </a:r>
            <a:r>
              <a:rPr lang="es-AR" sz="1200" b="0" i="1" u="sng" dirty="0">
                <a:solidFill>
                  <a:srgbClr val="002960"/>
                </a:solidFill>
              </a:rPr>
              <a:t>Importante</a:t>
            </a:r>
            <a:r>
              <a:rPr lang="es-AR" sz="1200" b="0" i="1" dirty="0">
                <a:solidFill>
                  <a:srgbClr val="002960"/>
                </a:solidFill>
              </a:rPr>
              <a:t>: utilizar las preguntas de indagación productiva.</a:t>
            </a:r>
          </a:p>
          <a:p>
            <a:pPr marL="342900" indent="-342900" defTabSz="895350" eaLnBrk="1" hangingPunct="1">
              <a:spcBef>
                <a:spcPts val="600"/>
              </a:spcBef>
              <a:spcAft>
                <a:spcPts val="0"/>
              </a:spcAft>
              <a:buFontTx/>
              <a:buAutoNum type="arabicPeriod"/>
            </a:pPr>
            <a:r>
              <a:rPr lang="es-AR" sz="1400" b="0" dirty="0">
                <a:solidFill>
                  <a:srgbClr val="002960"/>
                </a:solidFill>
              </a:rPr>
              <a:t>Cuando “A” completa su exposición y “B” termina su indagación, “B” reflejará lo escuchado para chequear su comprensión. “A” podrá corregirlo, y “B” podrá ajustar su versión hasta alcanzar su validación por “A”.</a:t>
            </a:r>
          </a:p>
          <a:p>
            <a:pPr marL="342900" indent="-342900" defTabSz="895350" eaLnBrk="1" hangingPunct="1">
              <a:spcBef>
                <a:spcPts val="600"/>
              </a:spcBef>
              <a:spcAft>
                <a:spcPts val="0"/>
              </a:spcAft>
              <a:buFontTx/>
              <a:buAutoNum type="arabicPeriod"/>
            </a:pPr>
            <a:r>
              <a:rPr lang="es-AR" sz="1400" b="0" dirty="0">
                <a:solidFill>
                  <a:srgbClr val="002960"/>
                </a:solidFill>
              </a:rPr>
              <a:t>“A” y “B” intercambian roles y repiten los pasos anteriores.</a:t>
            </a:r>
          </a:p>
          <a:p>
            <a:pPr marL="342900" indent="-342900" defTabSz="895350" eaLnBrk="1" hangingPunct="1">
              <a:spcBef>
                <a:spcPts val="600"/>
              </a:spcBef>
              <a:spcAft>
                <a:spcPts val="0"/>
              </a:spcAft>
              <a:buFontTx/>
              <a:buAutoNum type="arabicPeriod"/>
            </a:pPr>
            <a:r>
              <a:rPr lang="es-AR" sz="1400" b="0" dirty="0">
                <a:solidFill>
                  <a:srgbClr val="002960"/>
                </a:solidFill>
              </a:rPr>
              <a:t>Si les alcanza el tiempo, al completar ambas rondas dialogan (sin tratar de convencerse) y comparten su sus perspectivas iniciales se han modificado de algún modo.</a:t>
            </a:r>
          </a:p>
        </p:txBody>
      </p:sp>
      <p:pic>
        <p:nvPicPr>
          <p:cNvPr id="1353736" name="Picture 8" descr="Listening"/>
          <p:cNvPicPr>
            <a:picLocks noChangeAspect="1" noChangeArrowheads="1"/>
          </p:cNvPicPr>
          <p:nvPr/>
        </p:nvPicPr>
        <p:blipFill>
          <a:blip r:embed="rId3" cstate="print"/>
          <a:srcRect/>
          <a:stretch>
            <a:fillRect/>
          </a:stretch>
        </p:blipFill>
        <p:spPr bwMode="auto">
          <a:xfrm>
            <a:off x="7704856" y="3507854"/>
            <a:ext cx="1691680" cy="1444228"/>
          </a:xfrm>
          <a:prstGeom prst="rect">
            <a:avLst/>
          </a:prstGeom>
          <a:noFill/>
        </p:spPr>
      </p:pic>
      <p:sp>
        <p:nvSpPr>
          <p:cNvPr id="9" name="3 Marcador de número de diapositiva"/>
          <p:cNvSpPr txBox="1">
            <a:spLocks noGrp="1"/>
          </p:cNvSpPr>
          <p:nvPr/>
        </p:nvSpPr>
        <p:spPr bwMode="auto">
          <a:xfrm>
            <a:off x="7024914" y="491898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118</a:t>
            </a:fld>
            <a:endParaRPr lang="en-US" sz="1000" dirty="0">
              <a:solidFill>
                <a:srgbClr val="B2B2B2"/>
              </a:solidFill>
              <a:sym typeface="Trebuchet MS" pitchFamily="34" charset="0"/>
            </a:endParaRPr>
          </a:p>
        </p:txBody>
      </p:sp>
      <p:pic>
        <p:nvPicPr>
          <p:cNvPr id="131074" name="Picture 2"/>
          <p:cNvPicPr>
            <a:picLocks noChangeAspect="1" noChangeArrowheads="1"/>
          </p:cNvPicPr>
          <p:nvPr/>
        </p:nvPicPr>
        <p:blipFill>
          <a:blip r:embed="rId4" cstate="print"/>
          <a:srcRect/>
          <a:stretch>
            <a:fillRect/>
          </a:stretch>
        </p:blipFill>
        <p:spPr bwMode="auto">
          <a:xfrm>
            <a:off x="3491881" y="951570"/>
            <a:ext cx="5435895" cy="351073"/>
          </a:xfrm>
          <a:prstGeom prst="rect">
            <a:avLst/>
          </a:prstGeom>
          <a:noFill/>
          <a:ln w="9525">
            <a:noFill/>
            <a:miter lim="800000"/>
            <a:headEnd/>
            <a:tailEnd/>
          </a:ln>
          <a:effectLst/>
        </p:spPr>
      </p:pic>
      <p:sp>
        <p:nvSpPr>
          <p:cNvPr id="16" name="Oval 15"/>
          <p:cNvSpPr/>
          <p:nvPr/>
        </p:nvSpPr>
        <p:spPr bwMode="auto">
          <a:xfrm>
            <a:off x="2915816" y="843558"/>
            <a:ext cx="3240360" cy="59406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3733">
                                            <p:txEl>
                                              <p:pRg st="0" end="0"/>
                                            </p:txEl>
                                          </p:spTgt>
                                        </p:tgtEl>
                                        <p:attrNameLst>
                                          <p:attrName>style.visibility</p:attrName>
                                        </p:attrNameLst>
                                      </p:cBhvr>
                                      <p:to>
                                        <p:strVal val="visible"/>
                                      </p:to>
                                    </p:set>
                                    <p:animEffect transition="in" filter="fade">
                                      <p:cBhvr>
                                        <p:cTn id="7" dur="500"/>
                                        <p:tgtEl>
                                          <p:spTgt spid="13537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53733">
                                            <p:txEl>
                                              <p:pRg st="1" end="1"/>
                                            </p:txEl>
                                          </p:spTgt>
                                        </p:tgtEl>
                                        <p:attrNameLst>
                                          <p:attrName>style.visibility</p:attrName>
                                        </p:attrNameLst>
                                      </p:cBhvr>
                                      <p:to>
                                        <p:strVal val="visible"/>
                                      </p:to>
                                    </p:set>
                                    <p:animEffect transition="in" filter="fade">
                                      <p:cBhvr>
                                        <p:cTn id="12" dur="500"/>
                                        <p:tgtEl>
                                          <p:spTgt spid="13537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3733">
                                            <p:txEl>
                                              <p:pRg st="2" end="2"/>
                                            </p:txEl>
                                          </p:spTgt>
                                        </p:tgtEl>
                                        <p:attrNameLst>
                                          <p:attrName>style.visibility</p:attrName>
                                        </p:attrNameLst>
                                      </p:cBhvr>
                                      <p:to>
                                        <p:strVal val="visible"/>
                                      </p:to>
                                    </p:set>
                                    <p:animEffect transition="in" filter="fade">
                                      <p:cBhvr>
                                        <p:cTn id="17" dur="500"/>
                                        <p:tgtEl>
                                          <p:spTgt spid="135373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53733">
                                            <p:txEl>
                                              <p:pRg st="3" end="3"/>
                                            </p:txEl>
                                          </p:spTgt>
                                        </p:tgtEl>
                                        <p:attrNameLst>
                                          <p:attrName>style.visibility</p:attrName>
                                        </p:attrNameLst>
                                      </p:cBhvr>
                                      <p:to>
                                        <p:strVal val="visible"/>
                                      </p:to>
                                    </p:set>
                                    <p:animEffect transition="in" filter="fade">
                                      <p:cBhvr>
                                        <p:cTn id="20" dur="500"/>
                                        <p:tgtEl>
                                          <p:spTgt spid="135373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53733">
                                            <p:txEl>
                                              <p:pRg st="4" end="4"/>
                                            </p:txEl>
                                          </p:spTgt>
                                        </p:tgtEl>
                                        <p:attrNameLst>
                                          <p:attrName>style.visibility</p:attrName>
                                        </p:attrNameLst>
                                      </p:cBhvr>
                                      <p:to>
                                        <p:strVal val="visible"/>
                                      </p:to>
                                    </p:set>
                                    <p:animEffect transition="in" filter="fade">
                                      <p:cBhvr>
                                        <p:cTn id="25" dur="500"/>
                                        <p:tgtEl>
                                          <p:spTgt spid="135373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53733">
                                            <p:txEl>
                                              <p:pRg st="5" end="5"/>
                                            </p:txEl>
                                          </p:spTgt>
                                        </p:tgtEl>
                                        <p:attrNameLst>
                                          <p:attrName>style.visibility</p:attrName>
                                        </p:attrNameLst>
                                      </p:cBhvr>
                                      <p:to>
                                        <p:strVal val="visible"/>
                                      </p:to>
                                    </p:set>
                                    <p:animEffect transition="in" filter="fade">
                                      <p:cBhvr>
                                        <p:cTn id="30" dur="500"/>
                                        <p:tgtEl>
                                          <p:spTgt spid="135373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53733">
                                            <p:txEl>
                                              <p:pRg st="6" end="6"/>
                                            </p:txEl>
                                          </p:spTgt>
                                        </p:tgtEl>
                                        <p:attrNameLst>
                                          <p:attrName>style.visibility</p:attrName>
                                        </p:attrNameLst>
                                      </p:cBhvr>
                                      <p:to>
                                        <p:strVal val="visible"/>
                                      </p:to>
                                    </p:set>
                                    <p:animEffect transition="in" filter="fade">
                                      <p:cBhvr>
                                        <p:cTn id="35" dur="500"/>
                                        <p:tgtEl>
                                          <p:spTgt spid="13537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3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1" y="51470"/>
            <a:ext cx="8685213" cy="434578"/>
          </a:xfrm>
        </p:spPr>
        <p:txBody>
          <a:bodyPr/>
          <a:lstStyle/>
          <a:p>
            <a:r>
              <a:rPr lang="es-AR" sz="2400" dirty="0"/>
              <a:t>Proceso macro para resolver conflictos</a:t>
            </a:r>
          </a:p>
        </p:txBody>
      </p:sp>
      <p:sp>
        <p:nvSpPr>
          <p:cNvPr id="4" name="Slide Number Placeholder 3"/>
          <p:cNvSpPr>
            <a:spLocks noGrp="1"/>
          </p:cNvSpPr>
          <p:nvPr>
            <p:ph type="sldNum" sz="quarter" idx="10"/>
          </p:nvPr>
        </p:nvSpPr>
        <p:spPr>
          <a:xfrm>
            <a:off x="7010400" y="4892005"/>
            <a:ext cx="2133600" cy="200025"/>
          </a:xfrm>
        </p:spPr>
        <p:txBody>
          <a:bodyPr/>
          <a:lstStyle/>
          <a:p>
            <a:pPr>
              <a:defRPr/>
            </a:pPr>
            <a:r>
              <a:rPr lang="en-US" dirty="0"/>
              <a:t>| </a:t>
            </a:r>
            <a:fld id="{9B4E8CCE-87C1-4BA8-8D86-15FF64157675}" type="slidenum">
              <a:rPr lang="en-US" smtClean="0">
                <a:solidFill>
                  <a:srgbClr val="B2B2B2"/>
                </a:solidFill>
              </a:rPr>
              <a:pPr>
                <a:defRPr/>
              </a:pPr>
              <a:t>119</a:t>
            </a:fld>
            <a:endParaRPr lang="en-US" dirty="0">
              <a:solidFill>
                <a:srgbClr val="B2B2B2"/>
              </a:solidFill>
            </a:endParaRPr>
          </a:p>
        </p:txBody>
      </p:sp>
      <p:sp>
        <p:nvSpPr>
          <p:cNvPr id="35" name="Right Arrow 34"/>
          <p:cNvSpPr/>
          <p:nvPr/>
        </p:nvSpPr>
        <p:spPr bwMode="auto">
          <a:xfrm>
            <a:off x="4572000" y="2499742"/>
            <a:ext cx="432048" cy="360040"/>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3" name="Group 39"/>
          <p:cNvGrpSpPr/>
          <p:nvPr/>
        </p:nvGrpSpPr>
        <p:grpSpPr>
          <a:xfrm>
            <a:off x="1259632" y="3579862"/>
            <a:ext cx="7056784" cy="1242138"/>
            <a:chOff x="1331640" y="4869160"/>
            <a:chExt cx="6565906" cy="1656184"/>
          </a:xfrm>
        </p:grpSpPr>
        <p:pic>
          <p:nvPicPr>
            <p:cNvPr id="31" name="Picture 2"/>
            <p:cNvPicPr>
              <a:picLocks noChangeAspect="1" noChangeArrowheads="1"/>
            </p:cNvPicPr>
            <p:nvPr/>
          </p:nvPicPr>
          <p:blipFill>
            <a:blip r:embed="rId2" cstate="print"/>
            <a:srcRect/>
            <a:stretch>
              <a:fillRect/>
            </a:stretch>
          </p:blipFill>
          <p:spPr bwMode="auto">
            <a:xfrm>
              <a:off x="1331640" y="4941168"/>
              <a:ext cx="2304256" cy="1545128"/>
            </a:xfrm>
            <a:prstGeom prst="rect">
              <a:avLst/>
            </a:prstGeom>
            <a:noFill/>
            <a:ln w="9525">
              <a:noFill/>
              <a:miter lim="800000"/>
              <a:headEnd/>
              <a:tailEnd/>
            </a:ln>
            <a:effectLst/>
          </p:spPr>
        </p:pic>
        <p:pic>
          <p:nvPicPr>
            <p:cNvPr id="32" name="Picture 2"/>
            <p:cNvPicPr>
              <a:picLocks noChangeAspect="1" noChangeArrowheads="1"/>
            </p:cNvPicPr>
            <p:nvPr/>
          </p:nvPicPr>
          <p:blipFill>
            <a:blip r:embed="rId3" cstate="print"/>
            <a:srcRect/>
            <a:stretch>
              <a:fillRect/>
            </a:stretch>
          </p:blipFill>
          <p:spPr bwMode="auto">
            <a:xfrm>
              <a:off x="5724128" y="4869160"/>
              <a:ext cx="2173418" cy="1656184"/>
            </a:xfrm>
            <a:prstGeom prst="rect">
              <a:avLst/>
            </a:prstGeom>
            <a:noFill/>
            <a:ln w="9525">
              <a:noFill/>
              <a:miter lim="800000"/>
              <a:headEnd/>
              <a:tailEnd/>
            </a:ln>
            <a:effectLst/>
          </p:spPr>
        </p:pic>
        <p:sp>
          <p:nvSpPr>
            <p:cNvPr id="36" name="Right Arrow 35"/>
            <p:cNvSpPr/>
            <p:nvPr/>
          </p:nvSpPr>
          <p:spPr bwMode="auto">
            <a:xfrm>
              <a:off x="4413596" y="5253203"/>
              <a:ext cx="432048" cy="408045"/>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grpSp>
        <p:nvGrpSpPr>
          <p:cNvPr id="5" name="Group 37"/>
          <p:cNvGrpSpPr/>
          <p:nvPr/>
        </p:nvGrpSpPr>
        <p:grpSpPr>
          <a:xfrm>
            <a:off x="755576" y="969572"/>
            <a:ext cx="8175727" cy="540060"/>
            <a:chOff x="755576" y="1196752"/>
            <a:chExt cx="8394720" cy="720080"/>
          </a:xfrm>
        </p:grpSpPr>
        <p:sp>
          <p:nvSpPr>
            <p:cNvPr id="33" name="Pentagon 32"/>
            <p:cNvSpPr/>
            <p:nvPr/>
          </p:nvSpPr>
          <p:spPr bwMode="auto">
            <a:xfrm>
              <a:off x="755576" y="1196752"/>
              <a:ext cx="3456384" cy="720080"/>
            </a:xfrm>
            <a:prstGeom prst="homePlat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lang="es-AR" dirty="0">
                  <a:solidFill>
                    <a:schemeClr val="tx1"/>
                  </a:solidFill>
                  <a:latin typeface="Arial" charset="0"/>
                  <a:cs typeface="Arial" charset="0"/>
                </a:rPr>
                <a:t>DISOLUCIÓN DEL COMPONENTE PERSONAL</a:t>
              </a:r>
              <a:endParaRPr kumimoji="0" lang="es-AR" i="0" u="none" strike="noStrike" cap="none" normalizeH="0" baseline="0" dirty="0">
                <a:ln>
                  <a:noFill/>
                </a:ln>
                <a:solidFill>
                  <a:schemeClr val="tx1"/>
                </a:solidFill>
                <a:effectLst/>
                <a:latin typeface="Arial" charset="0"/>
                <a:cs typeface="Arial" charset="0"/>
              </a:endParaRPr>
            </a:p>
          </p:txBody>
        </p:sp>
        <p:sp>
          <p:nvSpPr>
            <p:cNvPr id="34" name="Chevron 33"/>
            <p:cNvSpPr/>
            <p:nvPr/>
          </p:nvSpPr>
          <p:spPr bwMode="auto">
            <a:xfrm>
              <a:off x="5117847" y="1196752"/>
              <a:ext cx="4032449" cy="720080"/>
            </a:xfrm>
            <a:prstGeom prst="chevron">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i="0" u="none" strike="noStrike" cap="none" normalizeH="0" baseline="0" dirty="0">
                  <a:ln>
                    <a:noFill/>
                  </a:ln>
                  <a:solidFill>
                    <a:schemeClr val="tx1"/>
                  </a:solidFill>
                  <a:effectLst/>
                  <a:latin typeface="Arial" charset="0"/>
                  <a:cs typeface="Arial" charset="0"/>
                </a:rPr>
                <a:t>RESOLUCIÓN DEL COMPONENTE OPERATIVO</a:t>
              </a:r>
            </a:p>
          </p:txBody>
        </p:sp>
        <p:sp>
          <p:nvSpPr>
            <p:cNvPr id="37" name="Right Arrow 36"/>
            <p:cNvSpPr/>
            <p:nvPr/>
          </p:nvSpPr>
          <p:spPr bwMode="auto">
            <a:xfrm>
              <a:off x="4685799" y="1412776"/>
              <a:ext cx="432048" cy="384043"/>
            </a:xfrm>
            <a:prstGeom prst="rightArrow">
              <a:avLst/>
            </a:prstGeom>
            <a:solidFill>
              <a:schemeClr val="accent1">
                <a:lumMod val="6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sp>
        <p:nvSpPr>
          <p:cNvPr id="22" name="Rounded Rectangle 21"/>
          <p:cNvSpPr/>
          <p:nvPr/>
        </p:nvSpPr>
        <p:spPr bwMode="auto">
          <a:xfrm>
            <a:off x="4947749" y="807554"/>
            <a:ext cx="4104456" cy="4104456"/>
          </a:xfrm>
          <a:prstGeom prst="roundRect">
            <a:avLst/>
          </a:prstGeom>
          <a:noFill/>
          <a:ln w="38100" cap="flat" cmpd="sng" algn="ctr">
            <a:solidFill>
              <a:srgbClr val="FF0000"/>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nvGrpSpPr>
          <p:cNvPr id="6" name="Group 37"/>
          <p:cNvGrpSpPr/>
          <p:nvPr/>
        </p:nvGrpSpPr>
        <p:grpSpPr>
          <a:xfrm>
            <a:off x="1043608" y="1635646"/>
            <a:ext cx="2952328" cy="1800200"/>
            <a:chOff x="1043608" y="1779662"/>
            <a:chExt cx="2952328" cy="1800200"/>
          </a:xfrm>
        </p:grpSpPr>
        <p:sp>
          <p:nvSpPr>
            <p:cNvPr id="24" name="Oval 23"/>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a:ln>
                  <a:noFill/>
                </a:ln>
                <a:solidFill>
                  <a:schemeClr val="tx1"/>
                </a:solidFill>
                <a:effectLst/>
                <a:latin typeface="Arial" charset="0"/>
                <a:cs typeface="Arial" charset="0"/>
              </a:endParaRPr>
            </a:p>
          </p:txBody>
        </p:sp>
        <p:sp>
          <p:nvSpPr>
            <p:cNvPr id="28"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7" name="Group 44"/>
          <p:cNvGrpSpPr/>
          <p:nvPr/>
        </p:nvGrpSpPr>
        <p:grpSpPr>
          <a:xfrm>
            <a:off x="5652120" y="1635646"/>
            <a:ext cx="2952328" cy="1800200"/>
            <a:chOff x="5652120" y="1707654"/>
            <a:chExt cx="2952328" cy="1800200"/>
          </a:xfrm>
        </p:grpSpPr>
        <p:grpSp>
          <p:nvGrpSpPr>
            <p:cNvPr id="8" name="Group 38"/>
            <p:cNvGrpSpPr/>
            <p:nvPr/>
          </p:nvGrpSpPr>
          <p:grpSpPr>
            <a:xfrm>
              <a:off x="5652120" y="1707654"/>
              <a:ext cx="2952328" cy="1800200"/>
              <a:chOff x="1043608" y="1779662"/>
              <a:chExt cx="2952328" cy="1800200"/>
            </a:xfrm>
          </p:grpSpPr>
          <p:sp>
            <p:nvSpPr>
              <p:cNvPr id="40" name="Oval 39"/>
              <p:cNvSpPr/>
              <p:nvPr/>
            </p:nvSpPr>
            <p:spPr bwMode="auto">
              <a:xfrm>
                <a:off x="1043608" y="1779662"/>
                <a:ext cx="2952328" cy="18002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b="0" i="0" u="none" strike="noStrike" cap="none" normalizeH="0" baseline="0">
                  <a:ln>
                    <a:noFill/>
                  </a:ln>
                  <a:solidFill>
                    <a:schemeClr val="tx1"/>
                  </a:solidFill>
                  <a:effectLst/>
                  <a:latin typeface="Arial" charset="0"/>
                  <a:cs typeface="Arial" charset="0"/>
                </a:endParaRPr>
              </a:p>
            </p:txBody>
          </p:sp>
          <p:sp>
            <p:nvSpPr>
              <p:cNvPr id="41" name="Text Box 23"/>
              <p:cNvSpPr txBox="1">
                <a:spLocks noChangeArrowheads="1"/>
              </p:cNvSpPr>
              <p:nvPr/>
            </p:nvSpPr>
            <p:spPr bwMode="auto">
              <a:xfrm>
                <a:off x="1677728" y="1880136"/>
                <a:ext cx="1584319"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rPr>
                  <a:t>PERSONALES</a:t>
                </a:r>
                <a:endParaRPr kumimoji="0" lang="en-US" altLang="en-US" sz="12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mn-lt"/>
                  <a:ea typeface="Lato" panose="020F0502020204030203" pitchFamily="34" charset="0"/>
                  <a:cs typeface="Lato" panose="020F0502020204030203" pitchFamily="34" charset="0"/>
                </a:endParaRPr>
              </a:p>
            </p:txBody>
          </p:sp>
        </p:grpSp>
        <p:grpSp>
          <p:nvGrpSpPr>
            <p:cNvPr id="9" name="Group 41"/>
            <p:cNvGrpSpPr/>
            <p:nvPr/>
          </p:nvGrpSpPr>
          <p:grpSpPr>
            <a:xfrm>
              <a:off x="6113196" y="2182682"/>
              <a:ext cx="2016224" cy="1152128"/>
              <a:chOff x="6228184" y="2067694"/>
              <a:chExt cx="2016224" cy="1152128"/>
            </a:xfrm>
          </p:grpSpPr>
          <p:sp>
            <p:nvSpPr>
              <p:cNvPr id="43" name="Oval 42"/>
              <p:cNvSpPr/>
              <p:nvPr/>
            </p:nvSpPr>
            <p:spPr bwMode="auto">
              <a:xfrm>
                <a:off x="6228184" y="2067694"/>
                <a:ext cx="2016224" cy="1152128"/>
              </a:xfrm>
              <a:prstGeom prst="ellipse">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4" name="Text Box 18"/>
              <p:cNvSpPr txBox="1">
                <a:spLocks noChangeArrowheads="1"/>
              </p:cNvSpPr>
              <p:nvPr/>
            </p:nvSpPr>
            <p:spPr bwMode="auto">
              <a:xfrm>
                <a:off x="6458495" y="2485228"/>
                <a:ext cx="1511833" cy="338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10" tIns="45710" rIns="45710" bIns="45710">
                <a:spAutoFit/>
              </a:bodyPr>
              <a:lstStyle>
                <a:lvl1pPr defTabSz="895350" eaLnBrk="0" hangingPunct="0">
                  <a:defRPr sz="1600">
                    <a:solidFill>
                      <a:schemeClr val="tx1"/>
                    </a:solidFill>
                    <a:latin typeface="Arial" pitchFamily="34" charset="0"/>
                    <a:cs typeface="Arial" pitchFamily="34" charset="0"/>
                  </a:defRPr>
                </a:lvl1pPr>
                <a:lvl2pPr marL="742950" indent="-285750" defTabSz="895350" eaLnBrk="0" hangingPunct="0">
                  <a:defRPr sz="1600">
                    <a:solidFill>
                      <a:schemeClr val="tx1"/>
                    </a:solidFill>
                    <a:latin typeface="Arial" pitchFamily="34" charset="0"/>
                    <a:cs typeface="Arial" pitchFamily="34" charset="0"/>
                  </a:defRPr>
                </a:lvl2pPr>
                <a:lvl3pPr marL="1143000" indent="-228600" defTabSz="895350" eaLnBrk="0" hangingPunct="0">
                  <a:defRPr sz="1600">
                    <a:solidFill>
                      <a:schemeClr val="tx1"/>
                    </a:solidFill>
                    <a:latin typeface="Arial" pitchFamily="34" charset="0"/>
                    <a:cs typeface="Arial" pitchFamily="34" charset="0"/>
                  </a:defRPr>
                </a:lvl3pPr>
                <a:lvl4pPr marL="1600200" indent="-228600" defTabSz="895350" eaLnBrk="0" hangingPunct="0">
                  <a:defRPr sz="1600">
                    <a:solidFill>
                      <a:schemeClr val="tx1"/>
                    </a:solidFill>
                    <a:latin typeface="Arial" pitchFamily="34" charset="0"/>
                    <a:cs typeface="Arial" pitchFamily="34" charset="0"/>
                  </a:defRPr>
                </a:lvl4pPr>
                <a:lvl5pPr marL="2057400" indent="-228600" defTabSz="895350" eaLnBrk="0" hangingPunct="0">
                  <a:defRPr sz="1600">
                    <a:solidFill>
                      <a:schemeClr val="tx1"/>
                    </a:solidFill>
                    <a:latin typeface="Arial" pitchFamily="34" charset="0"/>
                    <a:cs typeface="Arial" pitchFamily="34" charset="0"/>
                  </a:defRPr>
                </a:lvl5pPr>
                <a:lvl6pPr marL="2514600" indent="-228600" defTabSz="895350" eaLnBrk="0" fontAlgn="base" hangingPunct="0">
                  <a:spcBef>
                    <a:spcPct val="0"/>
                  </a:spcBef>
                  <a:spcAft>
                    <a:spcPct val="0"/>
                  </a:spcAft>
                  <a:defRPr sz="1600">
                    <a:solidFill>
                      <a:schemeClr val="tx1"/>
                    </a:solidFill>
                    <a:latin typeface="Arial" pitchFamily="34" charset="0"/>
                    <a:cs typeface="Arial" pitchFamily="34" charset="0"/>
                  </a:defRPr>
                </a:lvl6pPr>
                <a:lvl7pPr marL="2971800" indent="-228600" defTabSz="895350" eaLnBrk="0" fontAlgn="base" hangingPunct="0">
                  <a:spcBef>
                    <a:spcPct val="0"/>
                  </a:spcBef>
                  <a:spcAft>
                    <a:spcPct val="0"/>
                  </a:spcAft>
                  <a:defRPr sz="1600">
                    <a:solidFill>
                      <a:schemeClr val="tx1"/>
                    </a:solidFill>
                    <a:latin typeface="Arial" pitchFamily="34" charset="0"/>
                    <a:cs typeface="Arial" pitchFamily="34" charset="0"/>
                  </a:defRPr>
                </a:lvl7pPr>
                <a:lvl8pPr marL="3429000" indent="-228600" defTabSz="895350" eaLnBrk="0" fontAlgn="base" hangingPunct="0">
                  <a:spcBef>
                    <a:spcPct val="0"/>
                  </a:spcBef>
                  <a:spcAft>
                    <a:spcPct val="0"/>
                  </a:spcAft>
                  <a:defRPr sz="1600">
                    <a:solidFill>
                      <a:schemeClr val="tx1"/>
                    </a:solidFill>
                    <a:latin typeface="Arial" pitchFamily="34" charset="0"/>
                    <a:cs typeface="Arial" pitchFamily="34" charset="0"/>
                  </a:defRPr>
                </a:lvl8pPr>
                <a:lvl9pPr marL="3886200" indent="-228600" defTabSz="895350" eaLnBrk="0" fontAlgn="base" hangingPunct="0">
                  <a:spcBef>
                    <a:spcPct val="0"/>
                  </a:spcBef>
                  <a:spcAft>
                    <a:spcPct val="0"/>
                  </a:spcAft>
                  <a:defRPr sz="1600">
                    <a:solidFill>
                      <a:schemeClr val="tx1"/>
                    </a:solidFill>
                    <a:latin typeface="Arial" pitchFamily="34" charset="0"/>
                    <a:cs typeface="Arial" pitchFamily="34" charset="0"/>
                  </a:defRPr>
                </a:lvl9pPr>
              </a:lstStyle>
              <a:p>
                <a:pPr marL="0" marR="0" lvl="0" indent="0" algn="ctr" defTabSz="895350" eaLnBrk="1" fontAlgn="base" latinLnBrk="0" hangingPunct="1">
                  <a:lnSpc>
                    <a:spcPct val="100000"/>
                  </a:lnSpc>
                  <a:spcBef>
                    <a:spcPct val="0"/>
                  </a:spcBef>
                  <a:spcAft>
                    <a:spcPct val="0"/>
                  </a:spcAft>
                  <a:buClrTx/>
                  <a:buSzTx/>
                  <a:buFontTx/>
                  <a:buNone/>
                  <a:tabLst/>
                  <a:defRPr/>
                </a:pPr>
                <a:r>
                  <a:rPr kumimoji="0" lang="en-US" altLang="en-US"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rPr>
                  <a:t>OPERATIVOS</a:t>
                </a:r>
                <a:endParaRPr kumimoji="0" lang="en-US" altLang="en-US" sz="1200" b="1" i="0" u="none" strike="noStrike" kern="0" cap="none" spc="0" normalizeH="0" baseline="0" noProof="0" dirty="0">
                  <a:ln>
                    <a:noFill/>
                  </a:ln>
                  <a:solidFill>
                    <a:srgbClr val="FFFFFF"/>
                  </a:solidFill>
                  <a:effectLst/>
                  <a:uLnTx/>
                  <a:uFillTx/>
                  <a:latin typeface="+mn-lt"/>
                  <a:ea typeface="Lato" panose="020F0502020204030203" pitchFamily="34" charset="0"/>
                  <a:cs typeface="Lato" panose="020F0502020204030203" pitchFamily="34" charset="0"/>
                </a:endParaRPr>
              </a:p>
            </p:txBody>
          </p:sp>
        </p:grpSp>
      </p:grpSp>
    </p:spTree>
    <p:extLst>
      <p:ext uri="{BB962C8B-B14F-4D97-AF65-F5344CB8AC3E}">
        <p14:creationId xmlns:p14="http://schemas.microsoft.com/office/powerpoint/2010/main" val="72583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262">
            <a:extLst>
              <a:ext uri="{FF2B5EF4-FFF2-40B4-BE49-F238E27FC236}">
                <a16:creationId xmlns:a16="http://schemas.microsoft.com/office/drawing/2014/main" id="{17B35189-E71D-42BF-91D1-CD9480097264}"/>
              </a:ext>
            </a:extLst>
          </p:cNvPr>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6" name="1 Marcador de número de diapositiva"/>
          <p:cNvSpPr>
            <a:spLocks noGrp="1"/>
          </p:cNvSpPr>
          <p:nvPr>
            <p:ph type="sldNum" sz="quarter" idx="10"/>
          </p:nvPr>
        </p:nvSpPr>
        <p:spPr/>
        <p:txBody>
          <a:bodyPr/>
          <a:lstStyle/>
          <a:p>
            <a:pPr>
              <a:defRPr/>
            </a:pPr>
            <a:r>
              <a:rPr lang="en-US"/>
              <a:t>| </a:t>
            </a:r>
            <a:fld id="{ABBF41F3-D267-4BB6-A39D-69FB2FB8FBD0}" type="slidenum">
              <a:rPr lang="en-US">
                <a:solidFill>
                  <a:srgbClr val="B2B2B2"/>
                </a:solidFill>
              </a:rPr>
              <a:pPr>
                <a:defRPr/>
              </a:pPr>
              <a:t>12</a:t>
            </a:fld>
            <a:endParaRPr lang="en-US">
              <a:solidFill>
                <a:srgbClr val="B2B2B2"/>
              </a:solidFill>
            </a:endParaRPr>
          </a:p>
        </p:txBody>
      </p:sp>
      <p:sp>
        <p:nvSpPr>
          <p:cNvPr id="18435" name="Rectangle 2"/>
          <p:cNvSpPr>
            <a:spLocks noGrp="1" noChangeArrowheads="1"/>
          </p:cNvSpPr>
          <p:nvPr>
            <p:ph type="title" idx="4294967295"/>
          </p:nvPr>
        </p:nvSpPr>
        <p:spPr>
          <a:xfrm>
            <a:off x="489801" y="32531"/>
            <a:ext cx="6513909" cy="434578"/>
          </a:xfrm>
        </p:spPr>
        <p:txBody>
          <a:bodyPr anchor="ctr"/>
          <a:lstStyle/>
          <a:p>
            <a:r>
              <a:rPr lang="en-US" sz="2400" dirty="0"/>
              <a:t>C.- </a:t>
            </a:r>
            <a:r>
              <a:rPr lang="en-US" sz="2400" dirty="0" err="1"/>
              <a:t>Procesos</a:t>
            </a:r>
            <a:endParaRPr lang="es-ES" sz="2400" dirty="0"/>
          </a:p>
        </p:txBody>
      </p:sp>
      <p:sp>
        <p:nvSpPr>
          <p:cNvPr id="19460" name="Rectangle 20"/>
          <p:cNvSpPr>
            <a:spLocks noChangeArrowheads="1"/>
          </p:cNvSpPr>
          <p:nvPr/>
        </p:nvSpPr>
        <p:spPr bwMode="auto">
          <a:xfrm>
            <a:off x="2461697" y="2170809"/>
            <a:ext cx="5942959" cy="1754755"/>
          </a:xfrm>
          <a:prstGeom prst="rect">
            <a:avLst/>
          </a:prstGeom>
          <a:noFill/>
          <a:ln w="9525">
            <a:noFill/>
            <a:prstDash val="dash"/>
            <a:miter lim="800000"/>
            <a:headEnd/>
            <a:tailEnd/>
          </a:ln>
        </p:spPr>
        <p:txBody>
          <a:bodyPr wrap="square" lIns="69935" tIns="69935" rIns="69935" bIns="69935">
            <a:spAutoFit/>
          </a:bodyPr>
          <a:lstStyle/>
          <a:p>
            <a:pPr marL="176213" indent="-176213" eaLnBrk="1" hangingPunct="1">
              <a:spcBef>
                <a:spcPct val="20000"/>
              </a:spcBef>
              <a:buClr>
                <a:srgbClr val="D77C2A"/>
              </a:buClr>
              <a:defRPr/>
            </a:pPr>
            <a:r>
              <a:rPr lang="en-US" sz="1125" dirty="0">
                <a:solidFill>
                  <a:srgbClr val="002960"/>
                </a:solidFill>
              </a:rPr>
              <a:t>EQUIPO ESTÁNDAR </a:t>
            </a:r>
            <a:r>
              <a:rPr lang="en-US" sz="1125" dirty="0">
                <a:solidFill>
                  <a:srgbClr val="009900"/>
                </a:solidFill>
                <a:sym typeface="Wingdings 3" pitchFamily="18" charset="2"/>
              </a:rPr>
              <a:t></a:t>
            </a:r>
            <a:endParaRPr lang="en-US" sz="1125" dirty="0">
              <a:solidFill>
                <a:srgbClr val="002960"/>
              </a:solidFill>
            </a:endParaRPr>
          </a:p>
          <a:p>
            <a:pPr marL="173831" indent="-173831">
              <a:spcBef>
                <a:spcPct val="20000"/>
              </a:spcBef>
              <a:buClr>
                <a:srgbClr val="008000"/>
              </a:buClr>
              <a:buFontTx/>
              <a:buChar char="•"/>
              <a:defRPr/>
            </a:pPr>
            <a:r>
              <a:rPr lang="es-ES" sz="900" b="0" dirty="0">
                <a:solidFill>
                  <a:srgbClr val="002960"/>
                </a:solidFill>
              </a:rPr>
              <a:t>Se usa el tiempo en forma inteligente en las reuniones de equipo (los temas correctos, las personas indicadas).</a:t>
            </a:r>
          </a:p>
          <a:p>
            <a:pPr marL="173831" indent="-173831">
              <a:spcBef>
                <a:spcPct val="20000"/>
              </a:spcBef>
              <a:buClr>
                <a:srgbClr val="008000"/>
              </a:buClr>
              <a:buFontTx/>
              <a:buChar char="•"/>
              <a:defRPr/>
            </a:pPr>
            <a:r>
              <a:rPr lang="es-ES" sz="900" b="0" dirty="0">
                <a:solidFill>
                  <a:srgbClr val="002960"/>
                </a:solidFill>
              </a:rPr>
              <a:t>El resultado y la agenda de cada reunión es clara y se acuerda entre todos. </a:t>
            </a:r>
          </a:p>
          <a:p>
            <a:pPr marL="173831" indent="-173831">
              <a:spcBef>
                <a:spcPct val="20000"/>
              </a:spcBef>
              <a:buClr>
                <a:srgbClr val="008000"/>
              </a:buClr>
              <a:buFontTx/>
              <a:buChar char="•"/>
              <a:defRPr/>
            </a:pPr>
            <a:r>
              <a:rPr lang="es-ES" sz="900" b="0" dirty="0">
                <a:solidFill>
                  <a:srgbClr val="002960"/>
                </a:solidFill>
              </a:rPr>
              <a:t>Los miembros del equipo tienen la información necesaria para contribuir en forma eficaz.</a:t>
            </a:r>
          </a:p>
          <a:p>
            <a:pPr marL="173831" indent="-173831">
              <a:spcBef>
                <a:spcPct val="20000"/>
              </a:spcBef>
              <a:buClr>
                <a:srgbClr val="008000"/>
              </a:buClr>
              <a:buFontTx/>
              <a:buChar char="•"/>
              <a:defRPr/>
            </a:pPr>
            <a:r>
              <a:rPr lang="es-ES" sz="900" b="0" dirty="0">
                <a:solidFill>
                  <a:srgbClr val="002960"/>
                </a:solidFill>
              </a:rPr>
              <a:t>Los sistemas de comunicación son adecuados (email, correo de voz, reuniones, etc.)</a:t>
            </a:r>
          </a:p>
          <a:p>
            <a:pPr marL="173831" indent="-173831">
              <a:spcBef>
                <a:spcPct val="20000"/>
              </a:spcBef>
              <a:buClr>
                <a:srgbClr val="008000"/>
              </a:buClr>
              <a:buFontTx/>
              <a:buChar char="•"/>
              <a:defRPr/>
            </a:pPr>
            <a:r>
              <a:rPr lang="es-ES" sz="900" b="0" dirty="0">
                <a:solidFill>
                  <a:srgbClr val="002960"/>
                </a:solidFill>
              </a:rPr>
              <a:t>Los mecanismos facilitan la acción y el seguimiento. </a:t>
            </a:r>
          </a:p>
          <a:p>
            <a:pPr marL="173831" indent="-173831">
              <a:spcBef>
                <a:spcPct val="20000"/>
              </a:spcBef>
              <a:buClr>
                <a:srgbClr val="008000"/>
              </a:buClr>
              <a:buFontTx/>
              <a:buChar char="•"/>
              <a:defRPr/>
            </a:pPr>
            <a:r>
              <a:rPr lang="es-ES" sz="900" b="0" dirty="0">
                <a:solidFill>
                  <a:srgbClr val="002960"/>
                </a:solidFill>
              </a:rPr>
              <a:t>Los miembros del equipo se mantienen enfocados en su propósito</a:t>
            </a:r>
          </a:p>
          <a:p>
            <a:pPr marL="173831" indent="-173831">
              <a:spcBef>
                <a:spcPct val="20000"/>
              </a:spcBef>
              <a:buClr>
                <a:srgbClr val="008000"/>
              </a:buClr>
              <a:buFontTx/>
              <a:buChar char="•"/>
              <a:defRPr/>
            </a:pPr>
            <a:r>
              <a:rPr lang="es-ES" sz="900" b="0" dirty="0">
                <a:solidFill>
                  <a:srgbClr val="002960"/>
                </a:solidFill>
              </a:rPr>
              <a:t>El equipo utiliza métodos apropiados para tomar decisiones, resolver problemas, compartir información e ideas, etc.</a:t>
            </a:r>
          </a:p>
        </p:txBody>
      </p:sp>
      <p:sp>
        <p:nvSpPr>
          <p:cNvPr id="19461" name="Rectangle 21"/>
          <p:cNvSpPr>
            <a:spLocks noChangeArrowheads="1"/>
          </p:cNvSpPr>
          <p:nvPr/>
        </p:nvSpPr>
        <p:spPr bwMode="auto">
          <a:xfrm>
            <a:off x="395536" y="729747"/>
            <a:ext cx="7848872" cy="1477756"/>
          </a:xfrm>
          <a:prstGeom prst="rect">
            <a:avLst/>
          </a:prstGeom>
          <a:noFill/>
          <a:ln w="9525">
            <a:noFill/>
            <a:prstDash val="dash"/>
            <a:miter lim="800000"/>
            <a:headEnd/>
            <a:tailEnd/>
          </a:ln>
        </p:spPr>
        <p:txBody>
          <a:bodyPr wrap="square" lIns="69935" tIns="69935" rIns="69935" bIns="69935">
            <a:spAutoFit/>
          </a:bodyPr>
          <a:lstStyle/>
          <a:p>
            <a:pPr marL="176213" indent="-176213" eaLnBrk="1" hangingPunct="1">
              <a:spcBef>
                <a:spcPct val="20000"/>
              </a:spcBef>
              <a:buClr>
                <a:srgbClr val="D77C2A"/>
              </a:buClr>
              <a:defRPr/>
            </a:pPr>
            <a:r>
              <a:rPr lang="es-AR" sz="1125" dirty="0">
                <a:solidFill>
                  <a:srgbClr val="002960"/>
                </a:solidFill>
              </a:rPr>
              <a:t>EQUIPO DE ALTO RENDIMIENTO </a:t>
            </a:r>
            <a:r>
              <a:rPr lang="es-AR" sz="1125" dirty="0">
                <a:solidFill>
                  <a:srgbClr val="009900"/>
                </a:solidFill>
                <a:sym typeface="Wingdings 3" pitchFamily="18" charset="2"/>
              </a:rPr>
              <a:t></a:t>
            </a:r>
            <a:endParaRPr lang="es-AR" sz="1125" dirty="0">
              <a:solidFill>
                <a:srgbClr val="009900"/>
              </a:solidFill>
            </a:endParaRPr>
          </a:p>
          <a:p>
            <a:pPr marL="176213" indent="-176213" eaLnBrk="1" hangingPunct="1">
              <a:spcBef>
                <a:spcPct val="20000"/>
              </a:spcBef>
              <a:buClr>
                <a:srgbClr val="008000"/>
              </a:buClr>
              <a:buFontTx/>
              <a:buChar char="•"/>
              <a:defRPr/>
            </a:pPr>
            <a:r>
              <a:rPr lang="es-AR" sz="900" b="0" dirty="0">
                <a:solidFill>
                  <a:srgbClr val="002960"/>
                </a:solidFill>
              </a:rPr>
              <a:t>Se pueden flexibilizar las reglas cómodamente para ser más rápidos y más eficientes (adecuados a la meta).</a:t>
            </a:r>
          </a:p>
          <a:p>
            <a:pPr marL="176213" indent="-176213" eaLnBrk="1" hangingPunct="1">
              <a:spcBef>
                <a:spcPct val="20000"/>
              </a:spcBef>
              <a:buClr>
                <a:srgbClr val="008000"/>
              </a:buClr>
              <a:buFontTx/>
              <a:buChar char="•"/>
              <a:defRPr/>
            </a:pPr>
            <a:r>
              <a:rPr lang="es-AR" sz="900" b="0" dirty="0">
                <a:solidFill>
                  <a:srgbClr val="002960"/>
                </a:solidFill>
              </a:rPr>
              <a:t>Los procesos son orgánicos, no mecánicos.</a:t>
            </a:r>
          </a:p>
          <a:p>
            <a:pPr marL="176213" indent="-176213" eaLnBrk="1" hangingPunct="1">
              <a:spcBef>
                <a:spcPct val="20000"/>
              </a:spcBef>
              <a:buClr>
                <a:srgbClr val="008000"/>
              </a:buClr>
              <a:buFontTx/>
              <a:buChar char="•"/>
              <a:defRPr/>
            </a:pPr>
            <a:r>
              <a:rPr lang="es-AR" sz="900" b="0" dirty="0">
                <a:solidFill>
                  <a:srgbClr val="002960"/>
                </a:solidFill>
              </a:rPr>
              <a:t>Hay procesos integrados que apalancan las sinergias entre equipos que trascienden los silos.</a:t>
            </a:r>
          </a:p>
          <a:p>
            <a:pPr marL="176213" indent="-176213" eaLnBrk="1" hangingPunct="1">
              <a:spcBef>
                <a:spcPct val="20000"/>
              </a:spcBef>
              <a:buClr>
                <a:srgbClr val="008000"/>
              </a:buClr>
              <a:buFontTx/>
              <a:buChar char="•"/>
              <a:defRPr/>
            </a:pPr>
            <a:r>
              <a:rPr lang="es-AR" sz="900" b="0" dirty="0">
                <a:solidFill>
                  <a:srgbClr val="002960"/>
                </a:solidFill>
              </a:rPr>
              <a:t>Existe una atención disciplinada de las mejoras de procesos en funcionamiento.</a:t>
            </a:r>
          </a:p>
          <a:p>
            <a:pPr marL="173831" indent="-173831">
              <a:spcBef>
                <a:spcPct val="20000"/>
              </a:spcBef>
              <a:buClr>
                <a:srgbClr val="008000"/>
              </a:buClr>
              <a:buFontTx/>
              <a:buChar char="•"/>
              <a:defRPr/>
            </a:pPr>
            <a:r>
              <a:rPr lang="es-AR" sz="900" b="0" dirty="0">
                <a:solidFill>
                  <a:srgbClr val="002960"/>
                </a:solidFill>
              </a:rPr>
              <a:t>Los procesos son minimalistas, elegantes, sencillos, una esencia de “más con menos”.</a:t>
            </a:r>
          </a:p>
          <a:p>
            <a:pPr marL="176213" indent="-176213" eaLnBrk="1" hangingPunct="1">
              <a:spcBef>
                <a:spcPct val="20000"/>
              </a:spcBef>
              <a:buClr>
                <a:srgbClr val="008000"/>
              </a:buClr>
              <a:buFontTx/>
              <a:buChar char="•"/>
              <a:defRPr/>
            </a:pPr>
            <a:r>
              <a:rPr lang="es-AR" sz="900" b="0" dirty="0">
                <a:solidFill>
                  <a:srgbClr val="002960"/>
                </a:solidFill>
              </a:rPr>
              <a:t>Hay conversaciones de aprendizaje y las acciones posteriores a las revisiones (AAR) luego de cada proyecto que permiten extraer lecciones.</a:t>
            </a:r>
          </a:p>
          <a:p>
            <a:pPr marL="176213" indent="-176213" eaLnBrk="1" hangingPunct="1">
              <a:spcBef>
                <a:spcPct val="20000"/>
              </a:spcBef>
              <a:buClr>
                <a:srgbClr val="008000"/>
              </a:buClr>
              <a:buFontTx/>
              <a:buChar char="•"/>
              <a:defRPr/>
            </a:pPr>
            <a:r>
              <a:rPr lang="es-AR" sz="900" b="0" dirty="0">
                <a:solidFill>
                  <a:srgbClr val="002960"/>
                </a:solidFill>
              </a:rPr>
              <a:t>Hay consenso en el proceso de toma de decisión. Todos están de acuerdo con las decisiones que se toman. </a:t>
            </a:r>
          </a:p>
        </p:txBody>
      </p:sp>
      <p:grpSp>
        <p:nvGrpSpPr>
          <p:cNvPr id="2" name="Group 1">
            <a:extLst>
              <a:ext uri="{FF2B5EF4-FFF2-40B4-BE49-F238E27FC236}">
                <a16:creationId xmlns:a16="http://schemas.microsoft.com/office/drawing/2014/main" id="{213A61FB-9019-4A76-989C-F459D1B11D8F}"/>
              </a:ext>
            </a:extLst>
          </p:cNvPr>
          <p:cNvGrpSpPr/>
          <p:nvPr/>
        </p:nvGrpSpPr>
        <p:grpSpPr>
          <a:xfrm>
            <a:off x="583406" y="2859782"/>
            <a:ext cx="1622822" cy="1576388"/>
            <a:chOff x="1277541" y="2787254"/>
            <a:chExt cx="1622822" cy="1576388"/>
          </a:xfrm>
        </p:grpSpPr>
        <p:sp>
          <p:nvSpPr>
            <p:cNvPr id="18438" name="Freeform 25"/>
            <p:cNvSpPr>
              <a:spLocks noChangeAspect="1"/>
            </p:cNvSpPr>
            <p:nvPr/>
          </p:nvSpPr>
          <p:spPr bwMode="auto">
            <a:xfrm>
              <a:off x="1489472" y="2790825"/>
              <a:ext cx="1400175" cy="1404938"/>
            </a:xfrm>
            <a:custGeom>
              <a:avLst/>
              <a:gdLst>
                <a:gd name="T0" fmla="*/ 0 w 2037"/>
                <a:gd name="T1" fmla="*/ 0 h 2041"/>
                <a:gd name="T2" fmla="*/ 2147483647 w 2037"/>
                <a:gd name="T3" fmla="*/ 2147483647 h 2041"/>
                <a:gd name="T4" fmla="*/ 2147483647 w 2037"/>
                <a:gd name="T5" fmla="*/ 2147483647 h 2041"/>
                <a:gd name="T6" fmla="*/ 2147483647 w 2037"/>
                <a:gd name="T7" fmla="*/ 2147483647 h 2041"/>
                <a:gd name="T8" fmla="*/ 2147483647 w 2037"/>
                <a:gd name="T9" fmla="*/ 2147483647 h 2041"/>
                <a:gd name="T10" fmla="*/ 2147483647 w 2037"/>
                <a:gd name="T11" fmla="*/ 2147483647 h 2041"/>
                <a:gd name="T12" fmla="*/ 2147483647 w 2037"/>
                <a:gd name="T13" fmla="*/ 2147483647 h 2041"/>
                <a:gd name="T14" fmla="*/ 2147483647 w 2037"/>
                <a:gd name="T15" fmla="*/ 2147483647 h 2041"/>
                <a:gd name="T16" fmla="*/ 2147483647 w 2037"/>
                <a:gd name="T17" fmla="*/ 2147483647 h 2041"/>
                <a:gd name="T18" fmla="*/ 2147483647 w 2037"/>
                <a:gd name="T19" fmla="*/ 2147483647 h 2041"/>
                <a:gd name="T20" fmla="*/ 2147483647 w 2037"/>
                <a:gd name="T21" fmla="*/ 2147483647 h 2041"/>
                <a:gd name="T22" fmla="*/ 2147483647 w 2037"/>
                <a:gd name="T23" fmla="*/ 2147483647 h 2041"/>
                <a:gd name="T24" fmla="*/ 2147483647 w 2037"/>
                <a:gd name="T25" fmla="*/ 2147483647 h 2041"/>
                <a:gd name="T26" fmla="*/ 2147483647 w 2037"/>
                <a:gd name="T27" fmla="*/ 2147483647 h 2041"/>
                <a:gd name="T28" fmla="*/ 2147483647 w 2037"/>
                <a:gd name="T29" fmla="*/ 2147483647 h 2041"/>
                <a:gd name="T30" fmla="*/ 2147483647 w 2037"/>
                <a:gd name="T31" fmla="*/ 0 h 2041"/>
                <a:gd name="T32" fmla="*/ 0 w 2037"/>
                <a:gd name="T33" fmla="*/ 0 h 2041"/>
                <a:gd name="T34" fmla="*/ 0 w 2037"/>
                <a:gd name="T35" fmla="*/ 0 h 20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7"/>
                <a:gd name="T55" fmla="*/ 0 h 2041"/>
                <a:gd name="T56" fmla="*/ 2037 w 2037"/>
                <a:gd name="T57" fmla="*/ 2041 h 20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7" h="2041">
                  <a:moveTo>
                    <a:pt x="0" y="0"/>
                  </a:moveTo>
                  <a:lnTo>
                    <a:pt x="40" y="412"/>
                  </a:lnTo>
                  <a:lnTo>
                    <a:pt x="160" y="794"/>
                  </a:lnTo>
                  <a:lnTo>
                    <a:pt x="246" y="971"/>
                  </a:lnTo>
                  <a:lnTo>
                    <a:pt x="348" y="1140"/>
                  </a:lnTo>
                  <a:lnTo>
                    <a:pt x="466" y="1298"/>
                  </a:lnTo>
                  <a:lnTo>
                    <a:pt x="529" y="1372"/>
                  </a:lnTo>
                  <a:lnTo>
                    <a:pt x="597" y="1442"/>
                  </a:lnTo>
                  <a:lnTo>
                    <a:pt x="668" y="1511"/>
                  </a:lnTo>
                  <a:lnTo>
                    <a:pt x="742" y="1574"/>
                  </a:lnTo>
                  <a:lnTo>
                    <a:pt x="898" y="1691"/>
                  </a:lnTo>
                  <a:lnTo>
                    <a:pt x="1067" y="1794"/>
                  </a:lnTo>
                  <a:lnTo>
                    <a:pt x="1244" y="1880"/>
                  </a:lnTo>
                  <a:lnTo>
                    <a:pt x="1626" y="1999"/>
                  </a:lnTo>
                  <a:lnTo>
                    <a:pt x="2037" y="2041"/>
                  </a:lnTo>
                  <a:lnTo>
                    <a:pt x="2037" y="0"/>
                  </a:lnTo>
                  <a:lnTo>
                    <a:pt x="0" y="0"/>
                  </a:lnTo>
                  <a:close/>
                </a:path>
              </a:pathLst>
            </a:custGeom>
            <a:solidFill>
              <a:srgbClr val="99CC00">
                <a:alpha val="39999"/>
              </a:srgbClr>
            </a:solidFill>
            <a:ln w="9525">
              <a:noFill/>
              <a:round/>
              <a:headEnd/>
              <a:tailEnd/>
            </a:ln>
          </p:spPr>
          <p:txBody>
            <a:bodyPr/>
            <a:lstStyle/>
            <a:p>
              <a:endParaRPr lang="es-AR" sz="1200"/>
            </a:p>
          </p:txBody>
        </p:sp>
        <p:sp>
          <p:nvSpPr>
            <p:cNvPr id="18439" name="Freeform 26"/>
            <p:cNvSpPr>
              <a:spLocks noChangeAspect="1"/>
            </p:cNvSpPr>
            <p:nvPr/>
          </p:nvSpPr>
          <p:spPr bwMode="auto">
            <a:xfrm>
              <a:off x="1895476" y="2796779"/>
              <a:ext cx="994172" cy="997744"/>
            </a:xfrm>
            <a:custGeom>
              <a:avLst/>
              <a:gdLst>
                <a:gd name="T0" fmla="*/ 0 w 2037"/>
                <a:gd name="T1" fmla="*/ 0 h 2041"/>
                <a:gd name="T2" fmla="*/ 2147483647 w 2037"/>
                <a:gd name="T3" fmla="*/ 2147483647 h 2041"/>
                <a:gd name="T4" fmla="*/ 2147483647 w 2037"/>
                <a:gd name="T5" fmla="*/ 2147483647 h 2041"/>
                <a:gd name="T6" fmla="*/ 2147483647 w 2037"/>
                <a:gd name="T7" fmla="*/ 2147483647 h 2041"/>
                <a:gd name="T8" fmla="*/ 2147483647 w 2037"/>
                <a:gd name="T9" fmla="*/ 2147483647 h 2041"/>
                <a:gd name="T10" fmla="*/ 2147483647 w 2037"/>
                <a:gd name="T11" fmla="*/ 2147483647 h 2041"/>
                <a:gd name="T12" fmla="*/ 2147483647 w 2037"/>
                <a:gd name="T13" fmla="*/ 2147483647 h 2041"/>
                <a:gd name="T14" fmla="*/ 2147483647 w 2037"/>
                <a:gd name="T15" fmla="*/ 2147483647 h 2041"/>
                <a:gd name="T16" fmla="*/ 2147483647 w 2037"/>
                <a:gd name="T17" fmla="*/ 2147483647 h 2041"/>
                <a:gd name="T18" fmla="*/ 2147483647 w 2037"/>
                <a:gd name="T19" fmla="*/ 2147483647 h 2041"/>
                <a:gd name="T20" fmla="*/ 2147483647 w 2037"/>
                <a:gd name="T21" fmla="*/ 2147483647 h 2041"/>
                <a:gd name="T22" fmla="*/ 2147483647 w 2037"/>
                <a:gd name="T23" fmla="*/ 2147483647 h 2041"/>
                <a:gd name="T24" fmla="*/ 2147483647 w 2037"/>
                <a:gd name="T25" fmla="*/ 2147483647 h 2041"/>
                <a:gd name="T26" fmla="*/ 2147483647 w 2037"/>
                <a:gd name="T27" fmla="*/ 2147483647 h 2041"/>
                <a:gd name="T28" fmla="*/ 2147483647 w 2037"/>
                <a:gd name="T29" fmla="*/ 2147483647 h 2041"/>
                <a:gd name="T30" fmla="*/ 2147483647 w 2037"/>
                <a:gd name="T31" fmla="*/ 0 h 2041"/>
                <a:gd name="T32" fmla="*/ 0 w 2037"/>
                <a:gd name="T33" fmla="*/ 0 h 2041"/>
                <a:gd name="T34" fmla="*/ 0 w 2037"/>
                <a:gd name="T35" fmla="*/ 0 h 20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7"/>
                <a:gd name="T55" fmla="*/ 0 h 2041"/>
                <a:gd name="T56" fmla="*/ 2037 w 2037"/>
                <a:gd name="T57" fmla="*/ 2041 h 20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7" h="2041">
                  <a:moveTo>
                    <a:pt x="0" y="0"/>
                  </a:moveTo>
                  <a:lnTo>
                    <a:pt x="40" y="412"/>
                  </a:lnTo>
                  <a:lnTo>
                    <a:pt x="160" y="794"/>
                  </a:lnTo>
                  <a:lnTo>
                    <a:pt x="246" y="971"/>
                  </a:lnTo>
                  <a:lnTo>
                    <a:pt x="348" y="1140"/>
                  </a:lnTo>
                  <a:lnTo>
                    <a:pt x="466" y="1298"/>
                  </a:lnTo>
                  <a:lnTo>
                    <a:pt x="529" y="1372"/>
                  </a:lnTo>
                  <a:lnTo>
                    <a:pt x="597" y="1442"/>
                  </a:lnTo>
                  <a:lnTo>
                    <a:pt x="668" y="1511"/>
                  </a:lnTo>
                  <a:lnTo>
                    <a:pt x="742" y="1574"/>
                  </a:lnTo>
                  <a:lnTo>
                    <a:pt x="898" y="1691"/>
                  </a:lnTo>
                  <a:lnTo>
                    <a:pt x="1067" y="1794"/>
                  </a:lnTo>
                  <a:lnTo>
                    <a:pt x="1244" y="1880"/>
                  </a:lnTo>
                  <a:lnTo>
                    <a:pt x="1626" y="1999"/>
                  </a:lnTo>
                  <a:lnTo>
                    <a:pt x="2037" y="2041"/>
                  </a:lnTo>
                  <a:lnTo>
                    <a:pt x="2037" y="0"/>
                  </a:lnTo>
                  <a:lnTo>
                    <a:pt x="0" y="0"/>
                  </a:lnTo>
                  <a:close/>
                </a:path>
              </a:pathLst>
            </a:custGeom>
            <a:solidFill>
              <a:srgbClr val="99CC00">
                <a:alpha val="50195"/>
              </a:srgbClr>
            </a:solidFill>
            <a:ln w="9525">
              <a:noFill/>
              <a:round/>
              <a:headEnd/>
              <a:tailEnd/>
            </a:ln>
          </p:spPr>
          <p:txBody>
            <a:bodyPr/>
            <a:lstStyle/>
            <a:p>
              <a:endParaRPr lang="es-AR" sz="1200"/>
            </a:p>
          </p:txBody>
        </p:sp>
        <p:sp>
          <p:nvSpPr>
            <p:cNvPr id="18440" name="Freeform 27"/>
            <p:cNvSpPr>
              <a:spLocks noChangeAspect="1"/>
            </p:cNvSpPr>
            <p:nvPr/>
          </p:nvSpPr>
          <p:spPr bwMode="auto">
            <a:xfrm>
              <a:off x="2321719" y="2799160"/>
              <a:ext cx="577454" cy="579834"/>
            </a:xfrm>
            <a:custGeom>
              <a:avLst/>
              <a:gdLst>
                <a:gd name="T0" fmla="*/ 0 w 2037"/>
                <a:gd name="T1" fmla="*/ 0 h 2041"/>
                <a:gd name="T2" fmla="*/ 2147483647 w 2037"/>
                <a:gd name="T3" fmla="*/ 2147483647 h 2041"/>
                <a:gd name="T4" fmla="*/ 2147483647 w 2037"/>
                <a:gd name="T5" fmla="*/ 2147483647 h 2041"/>
                <a:gd name="T6" fmla="*/ 2147483647 w 2037"/>
                <a:gd name="T7" fmla="*/ 2147483647 h 2041"/>
                <a:gd name="T8" fmla="*/ 2147483647 w 2037"/>
                <a:gd name="T9" fmla="*/ 2147483647 h 2041"/>
                <a:gd name="T10" fmla="*/ 2147483647 w 2037"/>
                <a:gd name="T11" fmla="*/ 2147483647 h 2041"/>
                <a:gd name="T12" fmla="*/ 2147483647 w 2037"/>
                <a:gd name="T13" fmla="*/ 2147483647 h 2041"/>
                <a:gd name="T14" fmla="*/ 2147483647 w 2037"/>
                <a:gd name="T15" fmla="*/ 2147483647 h 2041"/>
                <a:gd name="T16" fmla="*/ 2147483647 w 2037"/>
                <a:gd name="T17" fmla="*/ 2147483647 h 2041"/>
                <a:gd name="T18" fmla="*/ 2147483647 w 2037"/>
                <a:gd name="T19" fmla="*/ 2147483647 h 2041"/>
                <a:gd name="T20" fmla="*/ 2147483647 w 2037"/>
                <a:gd name="T21" fmla="*/ 2147483647 h 2041"/>
                <a:gd name="T22" fmla="*/ 2147483647 w 2037"/>
                <a:gd name="T23" fmla="*/ 2147483647 h 2041"/>
                <a:gd name="T24" fmla="*/ 2147483647 w 2037"/>
                <a:gd name="T25" fmla="*/ 2147483647 h 2041"/>
                <a:gd name="T26" fmla="*/ 2147483647 w 2037"/>
                <a:gd name="T27" fmla="*/ 2147483647 h 2041"/>
                <a:gd name="T28" fmla="*/ 2147483647 w 2037"/>
                <a:gd name="T29" fmla="*/ 2147483647 h 2041"/>
                <a:gd name="T30" fmla="*/ 2147483647 w 2037"/>
                <a:gd name="T31" fmla="*/ 0 h 2041"/>
                <a:gd name="T32" fmla="*/ 0 w 2037"/>
                <a:gd name="T33" fmla="*/ 0 h 2041"/>
                <a:gd name="T34" fmla="*/ 0 w 2037"/>
                <a:gd name="T35" fmla="*/ 0 h 20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7"/>
                <a:gd name="T55" fmla="*/ 0 h 2041"/>
                <a:gd name="T56" fmla="*/ 2037 w 2037"/>
                <a:gd name="T57" fmla="*/ 2041 h 20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7" h="2041">
                  <a:moveTo>
                    <a:pt x="0" y="0"/>
                  </a:moveTo>
                  <a:lnTo>
                    <a:pt x="40" y="412"/>
                  </a:lnTo>
                  <a:lnTo>
                    <a:pt x="160" y="794"/>
                  </a:lnTo>
                  <a:lnTo>
                    <a:pt x="246" y="971"/>
                  </a:lnTo>
                  <a:lnTo>
                    <a:pt x="348" y="1140"/>
                  </a:lnTo>
                  <a:lnTo>
                    <a:pt x="466" y="1298"/>
                  </a:lnTo>
                  <a:lnTo>
                    <a:pt x="529" y="1372"/>
                  </a:lnTo>
                  <a:lnTo>
                    <a:pt x="597" y="1442"/>
                  </a:lnTo>
                  <a:lnTo>
                    <a:pt x="668" y="1511"/>
                  </a:lnTo>
                  <a:lnTo>
                    <a:pt x="742" y="1574"/>
                  </a:lnTo>
                  <a:lnTo>
                    <a:pt x="898" y="1691"/>
                  </a:lnTo>
                  <a:lnTo>
                    <a:pt x="1067" y="1794"/>
                  </a:lnTo>
                  <a:lnTo>
                    <a:pt x="1244" y="1880"/>
                  </a:lnTo>
                  <a:lnTo>
                    <a:pt x="1626" y="1999"/>
                  </a:lnTo>
                  <a:lnTo>
                    <a:pt x="2037" y="2041"/>
                  </a:lnTo>
                  <a:lnTo>
                    <a:pt x="2037" y="0"/>
                  </a:lnTo>
                  <a:lnTo>
                    <a:pt x="0" y="0"/>
                  </a:lnTo>
                  <a:close/>
                </a:path>
              </a:pathLst>
            </a:custGeom>
            <a:solidFill>
              <a:srgbClr val="008000">
                <a:alpha val="79999"/>
              </a:srgbClr>
            </a:solidFill>
            <a:ln w="9525">
              <a:noFill/>
              <a:round/>
              <a:headEnd/>
              <a:tailEnd/>
            </a:ln>
          </p:spPr>
          <p:txBody>
            <a:bodyPr/>
            <a:lstStyle/>
            <a:p>
              <a:endParaRPr lang="es-AR" sz="1200"/>
            </a:p>
          </p:txBody>
        </p:sp>
        <p:sp>
          <p:nvSpPr>
            <p:cNvPr id="18441" name="Line 28"/>
            <p:cNvSpPr>
              <a:spLocks noChangeAspect="1" noChangeShapeType="1"/>
            </p:cNvSpPr>
            <p:nvPr/>
          </p:nvSpPr>
          <p:spPr bwMode="auto">
            <a:xfrm>
              <a:off x="1277541" y="2787254"/>
              <a:ext cx="1622822" cy="0"/>
            </a:xfrm>
            <a:prstGeom prst="line">
              <a:avLst/>
            </a:prstGeom>
            <a:noFill/>
            <a:ln w="38100">
              <a:solidFill>
                <a:srgbClr val="002960"/>
              </a:solidFill>
              <a:round/>
              <a:headEnd type="triangle" w="med" len="med"/>
              <a:tailEnd/>
            </a:ln>
          </p:spPr>
          <p:txBody>
            <a:bodyPr/>
            <a:lstStyle/>
            <a:p>
              <a:endParaRPr lang="es-AR" sz="1200"/>
            </a:p>
          </p:txBody>
        </p:sp>
        <p:sp>
          <p:nvSpPr>
            <p:cNvPr id="18442" name="Line 29"/>
            <p:cNvSpPr>
              <a:spLocks noChangeAspect="1" noChangeShapeType="1"/>
            </p:cNvSpPr>
            <p:nvPr/>
          </p:nvSpPr>
          <p:spPr bwMode="auto">
            <a:xfrm>
              <a:off x="2887266" y="2793207"/>
              <a:ext cx="0" cy="1570435"/>
            </a:xfrm>
            <a:prstGeom prst="line">
              <a:avLst/>
            </a:prstGeom>
            <a:noFill/>
            <a:ln w="38100">
              <a:solidFill>
                <a:srgbClr val="002960"/>
              </a:solidFill>
              <a:round/>
              <a:headEnd/>
              <a:tailEnd type="triangle" w="med" len="med"/>
            </a:ln>
          </p:spPr>
          <p:txBody>
            <a:bodyPr/>
            <a:lstStyle/>
            <a:p>
              <a:endParaRPr lang="es-AR" sz="1200"/>
            </a:p>
          </p:txBody>
        </p:sp>
        <p:sp>
          <p:nvSpPr>
            <p:cNvPr id="18443" name="Text Box 30"/>
            <p:cNvSpPr txBox="1">
              <a:spLocks noChangeAspect="1" noChangeArrowheads="1"/>
            </p:cNvSpPr>
            <p:nvPr/>
          </p:nvSpPr>
          <p:spPr bwMode="auto">
            <a:xfrm rot="2491161">
              <a:off x="2360274" y="2942354"/>
              <a:ext cx="420571" cy="207721"/>
            </a:xfrm>
            <a:prstGeom prst="rect">
              <a:avLst/>
            </a:prstGeom>
            <a:noFill/>
            <a:ln w="9525">
              <a:noFill/>
              <a:miter lim="800000"/>
              <a:headEnd/>
              <a:tailEnd/>
            </a:ln>
          </p:spPr>
          <p:txBody>
            <a:bodyPr wrap="none" lIns="68552" tIns="34276" rIns="68552" bIns="34276">
              <a:spAutoFit/>
            </a:bodyPr>
            <a:lstStyle/>
            <a:p>
              <a:pPr defTabSz="684610" eaLnBrk="1" hangingPunct="1">
                <a:spcBef>
                  <a:spcPct val="0"/>
                </a:spcBef>
              </a:pPr>
              <a:r>
                <a:rPr lang="en-US" sz="900">
                  <a:solidFill>
                    <a:srgbClr val="FFFFFF"/>
                  </a:solidFill>
                </a:rPr>
                <a:t>Débil</a:t>
              </a:r>
            </a:p>
          </p:txBody>
        </p:sp>
        <p:sp>
          <p:nvSpPr>
            <p:cNvPr id="18444" name="Text Box 31"/>
            <p:cNvSpPr txBox="1">
              <a:spLocks noChangeAspect="1" noChangeArrowheads="1"/>
            </p:cNvSpPr>
            <p:nvPr/>
          </p:nvSpPr>
          <p:spPr bwMode="auto">
            <a:xfrm rot="2491161">
              <a:off x="2071721" y="3218579"/>
              <a:ext cx="548812" cy="207721"/>
            </a:xfrm>
            <a:prstGeom prst="rect">
              <a:avLst/>
            </a:prstGeom>
            <a:noFill/>
            <a:ln w="9525">
              <a:noFill/>
              <a:miter lim="800000"/>
              <a:headEnd/>
              <a:tailEnd/>
            </a:ln>
          </p:spPr>
          <p:txBody>
            <a:bodyPr wrap="none" lIns="68552" tIns="34276" rIns="68552" bIns="34276">
              <a:spAutoFit/>
            </a:bodyPr>
            <a:lstStyle/>
            <a:p>
              <a:pPr defTabSz="684610" eaLnBrk="1" hangingPunct="1">
                <a:spcBef>
                  <a:spcPct val="0"/>
                </a:spcBef>
              </a:pPr>
              <a:r>
                <a:rPr lang="en-US" sz="900" dirty="0" err="1">
                  <a:solidFill>
                    <a:srgbClr val="002960"/>
                  </a:solidFill>
                </a:rPr>
                <a:t>Estable</a:t>
              </a:r>
              <a:endParaRPr lang="en-US" sz="900" dirty="0">
                <a:solidFill>
                  <a:srgbClr val="002960"/>
                </a:solidFill>
              </a:endParaRPr>
            </a:p>
          </p:txBody>
        </p:sp>
        <p:sp>
          <p:nvSpPr>
            <p:cNvPr id="18445" name="Text Box 32"/>
            <p:cNvSpPr txBox="1">
              <a:spLocks noChangeAspect="1" noChangeArrowheads="1"/>
            </p:cNvSpPr>
            <p:nvPr/>
          </p:nvSpPr>
          <p:spPr bwMode="auto">
            <a:xfrm rot="2491161">
              <a:off x="1717449" y="3561479"/>
              <a:ext cx="766820" cy="207721"/>
            </a:xfrm>
            <a:prstGeom prst="rect">
              <a:avLst/>
            </a:prstGeom>
            <a:noFill/>
            <a:ln w="9525">
              <a:noFill/>
              <a:miter lim="800000"/>
              <a:headEnd/>
              <a:tailEnd/>
            </a:ln>
          </p:spPr>
          <p:txBody>
            <a:bodyPr wrap="none" lIns="68552" tIns="34276" rIns="68552" bIns="34276">
              <a:spAutoFit/>
            </a:bodyPr>
            <a:lstStyle/>
            <a:p>
              <a:pPr defTabSz="684610" eaLnBrk="1" hangingPunct="1">
                <a:spcBef>
                  <a:spcPct val="0"/>
                </a:spcBef>
              </a:pPr>
              <a:r>
                <a:rPr lang="en-US" sz="900" dirty="0" err="1">
                  <a:solidFill>
                    <a:srgbClr val="002960"/>
                  </a:solidFill>
                </a:rPr>
                <a:t>Optimizado</a:t>
              </a:r>
              <a:endParaRPr lang="en-US" sz="900" dirty="0">
                <a:solidFill>
                  <a:srgbClr val="002960"/>
                </a:solidFill>
              </a:endParaRPr>
            </a:p>
          </p:txBody>
        </p:sp>
        <p:sp>
          <p:nvSpPr>
            <p:cNvPr id="18446" name="Text Box 33"/>
            <p:cNvSpPr txBox="1">
              <a:spLocks noChangeAspect="1" noChangeArrowheads="1"/>
            </p:cNvSpPr>
            <p:nvPr/>
          </p:nvSpPr>
          <p:spPr bwMode="auto">
            <a:xfrm rot="2491161">
              <a:off x="1342581" y="3833902"/>
              <a:ext cx="811704" cy="230804"/>
            </a:xfrm>
            <a:prstGeom prst="rect">
              <a:avLst/>
            </a:prstGeom>
            <a:noFill/>
            <a:ln w="9525">
              <a:noFill/>
              <a:miter lim="800000"/>
              <a:headEnd/>
              <a:tailEnd/>
            </a:ln>
          </p:spPr>
          <p:txBody>
            <a:bodyPr wrap="none" lIns="68552" tIns="34276" rIns="68552" bIns="34276">
              <a:spAutoFit/>
            </a:bodyPr>
            <a:lstStyle/>
            <a:p>
              <a:pPr defTabSz="684610" eaLnBrk="1" hangingPunct="1">
                <a:spcBef>
                  <a:spcPct val="0"/>
                </a:spcBef>
              </a:pPr>
              <a:r>
                <a:rPr lang="en-US" sz="1050">
                  <a:solidFill>
                    <a:srgbClr val="008000"/>
                  </a:solidFill>
                </a:rPr>
                <a:t>PROCESO</a:t>
              </a:r>
            </a:p>
          </p:txBody>
        </p:sp>
      </p:grpSp>
      <p:sp>
        <p:nvSpPr>
          <p:cNvPr id="19472" name="Rectangle 20"/>
          <p:cNvSpPr>
            <a:spLocks noChangeArrowheads="1"/>
          </p:cNvSpPr>
          <p:nvPr/>
        </p:nvSpPr>
        <p:spPr bwMode="auto">
          <a:xfrm>
            <a:off x="3113485" y="3911203"/>
            <a:ext cx="5778991" cy="1145357"/>
          </a:xfrm>
          <a:prstGeom prst="rect">
            <a:avLst/>
          </a:prstGeom>
          <a:noFill/>
          <a:ln w="9525">
            <a:noFill/>
            <a:prstDash val="dash"/>
            <a:miter lim="800000"/>
            <a:headEnd/>
            <a:tailEnd/>
          </a:ln>
        </p:spPr>
        <p:txBody>
          <a:bodyPr wrap="square" lIns="69935" tIns="69935" rIns="69935" bIns="69935">
            <a:spAutoFit/>
          </a:bodyPr>
          <a:lstStyle/>
          <a:p>
            <a:pPr marL="176213" indent="-176213" eaLnBrk="1" hangingPunct="1">
              <a:spcBef>
                <a:spcPct val="20000"/>
              </a:spcBef>
              <a:buClr>
                <a:srgbClr val="D77C2A"/>
              </a:buClr>
              <a:defRPr/>
            </a:pPr>
            <a:r>
              <a:rPr lang="es-AR" sz="1125" dirty="0">
                <a:solidFill>
                  <a:srgbClr val="002960"/>
                </a:solidFill>
              </a:rPr>
              <a:t>EQUIPOS SUBESTÁNDAR </a:t>
            </a:r>
            <a:r>
              <a:rPr lang="es-AR" sz="1125" dirty="0">
                <a:solidFill>
                  <a:srgbClr val="009900"/>
                </a:solidFill>
                <a:sym typeface="Wingdings 3" pitchFamily="18" charset="2"/>
              </a:rPr>
              <a:t></a:t>
            </a:r>
            <a:endParaRPr lang="es-AR" sz="1125" dirty="0">
              <a:solidFill>
                <a:srgbClr val="002960"/>
              </a:solidFill>
            </a:endParaRPr>
          </a:p>
          <a:p>
            <a:pPr marL="173831" indent="-173831">
              <a:spcBef>
                <a:spcPct val="20000"/>
              </a:spcBef>
              <a:buClr>
                <a:srgbClr val="008000"/>
              </a:buClr>
              <a:buFontTx/>
              <a:buChar char="•"/>
              <a:defRPr/>
            </a:pPr>
            <a:r>
              <a:rPr lang="es-AR" sz="900" b="0" kern="0" dirty="0">
                <a:solidFill>
                  <a:srgbClr val="002960"/>
                </a:solidFill>
                <a:latin typeface="Arial"/>
                <a:cs typeface="Arial"/>
              </a:rPr>
              <a:t>Las interacciones del equipo no están estructuradas y son caóticas.</a:t>
            </a:r>
          </a:p>
          <a:p>
            <a:pPr marL="173831" indent="-173831">
              <a:spcBef>
                <a:spcPct val="20000"/>
              </a:spcBef>
              <a:buClr>
                <a:srgbClr val="008000"/>
              </a:buClr>
              <a:buFontTx/>
              <a:buChar char="•"/>
              <a:defRPr/>
            </a:pPr>
            <a:r>
              <a:rPr lang="es-AR" sz="900" b="0" kern="0" dirty="0">
                <a:solidFill>
                  <a:srgbClr val="002960"/>
                </a:solidFill>
                <a:latin typeface="Arial"/>
                <a:cs typeface="Arial"/>
              </a:rPr>
              <a:t>No hay un resultado o una agenda definida para las reuniones de equipo. </a:t>
            </a:r>
          </a:p>
          <a:p>
            <a:pPr marL="173831" indent="-173831">
              <a:spcBef>
                <a:spcPct val="20000"/>
              </a:spcBef>
              <a:buClr>
                <a:srgbClr val="008000"/>
              </a:buClr>
              <a:buFontTx/>
              <a:buChar char="•"/>
              <a:defRPr/>
            </a:pPr>
            <a:r>
              <a:rPr lang="es-AR" sz="900" b="0" kern="0" dirty="0">
                <a:solidFill>
                  <a:srgbClr val="002960"/>
                </a:solidFill>
                <a:latin typeface="Arial"/>
                <a:cs typeface="Arial"/>
              </a:rPr>
              <a:t>Los miembros del equipo no tienen la información necesaria para contribuir en forma eficaz.</a:t>
            </a:r>
          </a:p>
          <a:p>
            <a:pPr marL="173831" indent="-173831">
              <a:spcBef>
                <a:spcPct val="20000"/>
              </a:spcBef>
              <a:buClr>
                <a:srgbClr val="008000"/>
              </a:buClr>
              <a:buFontTx/>
              <a:buChar char="•"/>
              <a:defRPr/>
            </a:pPr>
            <a:r>
              <a:rPr lang="es-AR" sz="900" b="0" kern="0" dirty="0">
                <a:solidFill>
                  <a:srgbClr val="002960"/>
                </a:solidFill>
                <a:latin typeface="Arial"/>
                <a:cs typeface="Arial"/>
              </a:rPr>
              <a:t>Los sistemas de comunicación producen rupturas.</a:t>
            </a:r>
          </a:p>
          <a:p>
            <a:pPr marL="176213" indent="-176213" eaLnBrk="1" hangingPunct="1">
              <a:spcBef>
                <a:spcPct val="20000"/>
              </a:spcBef>
              <a:buClr>
                <a:srgbClr val="008000"/>
              </a:buClr>
              <a:buFontTx/>
              <a:buChar char="•"/>
              <a:defRPr/>
            </a:pPr>
            <a:r>
              <a:rPr lang="es-AR" sz="900" b="0" dirty="0">
                <a:solidFill>
                  <a:srgbClr val="002960"/>
                </a:solidFill>
              </a:rPr>
              <a:t>No hay un producto de trabajo conjunto.</a:t>
            </a:r>
          </a:p>
        </p:txBody>
      </p:sp>
      <p:pic>
        <p:nvPicPr>
          <p:cNvPr id="19" name="Picture 24">
            <a:extLst>
              <a:ext uri="{FF2B5EF4-FFF2-40B4-BE49-F238E27FC236}">
                <a16:creationId xmlns:a16="http://schemas.microsoft.com/office/drawing/2014/main" id="{092A89B5-999C-4F6A-A8AE-D2FA2A2A6D76}"/>
              </a:ext>
            </a:extLst>
          </p:cNvPr>
          <p:cNvPicPr>
            <a:picLocks noChangeAspect="1" noChangeArrowheads="1"/>
          </p:cNvPicPr>
          <p:nvPr/>
        </p:nvPicPr>
        <p:blipFill>
          <a:blip r:embed="rId3" cstate="print"/>
          <a:srcRect/>
          <a:stretch>
            <a:fillRect/>
          </a:stretch>
        </p:blipFill>
        <p:spPr bwMode="auto">
          <a:xfrm>
            <a:off x="7864596" y="815086"/>
            <a:ext cx="1080120" cy="927274"/>
          </a:xfrm>
          <a:prstGeom prst="rect">
            <a:avLst/>
          </a:prstGeom>
          <a:noFill/>
          <a:ln w="9525" algn="ctr">
            <a:noFill/>
            <a:miter lim="800000"/>
            <a:headEnd/>
            <a:tailEnd/>
          </a:ln>
        </p:spPr>
      </p:pic>
      <p:sp>
        <p:nvSpPr>
          <p:cNvPr id="20" name="3 Marcador de pie de página">
            <a:extLst>
              <a:ext uri="{FF2B5EF4-FFF2-40B4-BE49-F238E27FC236}">
                <a16:creationId xmlns:a16="http://schemas.microsoft.com/office/drawing/2014/main" id="{3A9332F6-1FFD-4722-9421-8CFDEEDB6314}"/>
              </a:ext>
            </a:extLst>
          </p:cNvPr>
          <p:cNvSpPr>
            <a:spLocks noGrp="1"/>
          </p:cNvSpPr>
          <p:nvPr>
            <p:ph type="ftr" sz="quarter" idx="4294967295"/>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2018 Axialent, Inc. </a:t>
            </a:r>
            <a:r>
              <a:rPr lang="en-US" sz="1000" dirty="0" err="1">
                <a:sym typeface="Trebuchet MS" pitchFamily="34" charset="0"/>
              </a:rPr>
              <a:t>Todos</a:t>
            </a:r>
            <a:r>
              <a:rPr lang="en-US" sz="1000" dirty="0">
                <a:sym typeface="Trebuchet MS" pitchFamily="34" charset="0"/>
              </a:rPr>
              <a:t> </a:t>
            </a:r>
            <a:r>
              <a:rPr lang="en-US" sz="1000" dirty="0" err="1">
                <a:sym typeface="Trebuchet MS" pitchFamily="34" charset="0"/>
              </a:rPr>
              <a:t>los</a:t>
            </a:r>
            <a:r>
              <a:rPr lang="en-US" sz="1000" dirty="0">
                <a:sym typeface="Trebuchet MS" pitchFamily="34" charset="0"/>
              </a:rPr>
              <a:t> derechos </a:t>
            </a:r>
            <a:r>
              <a:rPr lang="en-US" sz="1000" dirty="0" err="1">
                <a:sym typeface="Trebuchet MS" pitchFamily="34" charset="0"/>
              </a:rPr>
              <a:t>reservados</a:t>
            </a:r>
            <a:r>
              <a:rPr lang="en-US" sz="1000" dirty="0">
                <a:sym typeface="Trebuchet MS" pitchFamily="34" charset="0"/>
              </a:rPr>
              <a:t>. </a:t>
            </a:r>
          </a:p>
        </p:txBody>
      </p:sp>
    </p:spTree>
    <p:extLst>
      <p:ext uri="{BB962C8B-B14F-4D97-AF65-F5344CB8AC3E}">
        <p14:creationId xmlns:p14="http://schemas.microsoft.com/office/powerpoint/2010/main" val="58847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6867" name="7 Marcador de número de diapositiva"/>
          <p:cNvSpPr>
            <a:spLocks noGrp="1"/>
          </p:cNvSpPr>
          <p:nvPr>
            <p:ph type="sldNum" sz="quarter" idx="10"/>
          </p:nvPr>
        </p:nvSpPr>
        <p:spPr>
          <a:noFill/>
        </p:spPr>
        <p:txBody>
          <a:bodyPr/>
          <a:lstStyle/>
          <a:p>
            <a:pPr fontAlgn="base">
              <a:spcAft>
                <a:spcPct val="0"/>
              </a:spcAft>
            </a:pPr>
            <a:r>
              <a:rPr lang="en-US">
                <a:latin typeface="Arial" charset="0"/>
                <a:ea typeface="MS PGothic" pitchFamily="34" charset="-128"/>
                <a:cs typeface="Arial" charset="0"/>
              </a:rPr>
              <a:t>| </a:t>
            </a:r>
            <a:fld id="{AA3518E4-5E3C-49B2-8046-25BE4216DC8E}" type="slidenum">
              <a:rPr lang="en-US" smtClean="0">
                <a:solidFill>
                  <a:srgbClr val="B2B2B2"/>
                </a:solidFill>
                <a:latin typeface="Arial" charset="0"/>
                <a:ea typeface="MS PGothic" pitchFamily="34" charset="-128"/>
                <a:cs typeface="Arial" charset="0"/>
              </a:rPr>
              <a:pPr fontAlgn="base">
                <a:spcAft>
                  <a:spcPct val="0"/>
                </a:spcAft>
              </a:pPr>
              <a:t>120</a:t>
            </a:fld>
            <a:endParaRPr lang="en-US">
              <a:solidFill>
                <a:srgbClr val="B2B2B2"/>
              </a:solidFill>
              <a:latin typeface="Arial" charset="0"/>
              <a:ea typeface="MS PGothic" pitchFamily="34" charset="-128"/>
              <a:cs typeface="Arial" charset="0"/>
            </a:endParaRPr>
          </a:p>
        </p:txBody>
      </p:sp>
      <p:sp>
        <p:nvSpPr>
          <p:cNvPr id="297988" name="Text Box 20"/>
          <p:cNvSpPr txBox="1">
            <a:spLocks noChangeArrowheads="1"/>
          </p:cNvSpPr>
          <p:nvPr/>
        </p:nvSpPr>
        <p:spPr bwMode="auto">
          <a:xfrm>
            <a:off x="5832476" y="1622936"/>
            <a:ext cx="2915989" cy="1566863"/>
          </a:xfrm>
          <a:prstGeom prst="rect">
            <a:avLst/>
          </a:prstGeom>
          <a:noFill/>
          <a:ln w="9525">
            <a:noFill/>
            <a:miter lim="800000"/>
            <a:headEnd/>
            <a:tailEnd/>
          </a:ln>
        </p:spPr>
        <p:txBody>
          <a:bodyPr anchor="ctr"/>
          <a:lstStyle/>
          <a:p>
            <a:pPr algn="ctr" fontAlgn="auto">
              <a:spcBef>
                <a:spcPts val="0"/>
              </a:spcBef>
              <a:spcAft>
                <a:spcPts val="0"/>
              </a:spcAft>
              <a:defRPr/>
            </a:pPr>
            <a:r>
              <a:rPr lang="es-ES" sz="2400" b="1" dirty="0">
                <a:latin typeface="+mn-lt"/>
                <a:cs typeface="+mn-cs"/>
              </a:rPr>
              <a:t>Define </a:t>
            </a:r>
            <a:r>
              <a:rPr lang="es-ES" sz="2400" b="1" dirty="0">
                <a:solidFill>
                  <a:srgbClr val="0070C0"/>
                </a:solidFill>
                <a:latin typeface="+mn-lt"/>
                <a:cs typeface="+mn-cs"/>
              </a:rPr>
              <a:t>quién</a:t>
            </a:r>
            <a:r>
              <a:rPr lang="es-ES" sz="2400" b="1" dirty="0">
                <a:latin typeface="+mn-lt"/>
                <a:cs typeface="+mn-cs"/>
              </a:rPr>
              <a:t> toma la decisión y </a:t>
            </a:r>
            <a:r>
              <a:rPr lang="es-ES" sz="2400" b="1" dirty="0">
                <a:solidFill>
                  <a:srgbClr val="0070C0"/>
                </a:solidFill>
                <a:latin typeface="+mn-lt"/>
                <a:cs typeface="+mn-cs"/>
              </a:rPr>
              <a:t>cómo.</a:t>
            </a:r>
          </a:p>
          <a:p>
            <a:pPr algn="ctr" fontAlgn="auto">
              <a:spcBef>
                <a:spcPts val="0"/>
              </a:spcBef>
              <a:spcAft>
                <a:spcPts val="0"/>
              </a:spcAft>
              <a:defRPr/>
            </a:pPr>
            <a:r>
              <a:rPr lang="es-ES" sz="2400" dirty="0">
                <a:solidFill>
                  <a:srgbClr val="002060"/>
                </a:solidFill>
                <a:latin typeface="+mn-lt"/>
                <a:cs typeface="+mn-cs"/>
              </a:rPr>
              <a:t>(acordarlo / aclararlo</a:t>
            </a:r>
            <a:r>
              <a:rPr lang="es-ES" sz="2400" b="1" dirty="0">
                <a:solidFill>
                  <a:srgbClr val="002060"/>
                </a:solidFill>
                <a:latin typeface="+mn-lt"/>
                <a:cs typeface="+mn-cs"/>
              </a:rPr>
              <a:t> </a:t>
            </a:r>
            <a:r>
              <a:rPr lang="es-ES" sz="2400" b="1" dirty="0">
                <a:latin typeface="+mn-lt"/>
                <a:cs typeface="+mn-cs"/>
              </a:rPr>
              <a:t>antes de intentar resolver el conflicto)</a:t>
            </a:r>
          </a:p>
        </p:txBody>
      </p:sp>
      <p:sp>
        <p:nvSpPr>
          <p:cNvPr id="36870" name="6 Rectángulo"/>
          <p:cNvSpPr>
            <a:spLocks noChangeArrowheads="1"/>
          </p:cNvSpPr>
          <p:nvPr/>
        </p:nvSpPr>
        <p:spPr bwMode="auto">
          <a:xfrm>
            <a:off x="1763688" y="699542"/>
            <a:ext cx="2690160" cy="338554"/>
          </a:xfrm>
          <a:prstGeom prst="rect">
            <a:avLst/>
          </a:prstGeom>
          <a:noFill/>
          <a:ln w="9525">
            <a:noFill/>
            <a:miter lim="800000"/>
            <a:headEnd/>
            <a:tailEnd/>
          </a:ln>
        </p:spPr>
        <p:txBody>
          <a:bodyPr wrap="none">
            <a:spAutoFit/>
          </a:bodyPr>
          <a:lstStyle/>
          <a:p>
            <a:r>
              <a:rPr lang="es-AR" sz="1600" b="1" dirty="0"/>
              <a:t>MECANISMOS POSIBLES</a:t>
            </a:r>
            <a:endParaRPr lang="es-ES" sz="1600" b="1" dirty="0"/>
          </a:p>
        </p:txBody>
      </p:sp>
      <p:sp>
        <p:nvSpPr>
          <p:cNvPr id="89" name="Text Box 12"/>
          <p:cNvSpPr txBox="1">
            <a:spLocks noChangeAspect="1" noChangeArrowheads="1"/>
          </p:cNvSpPr>
          <p:nvPr/>
        </p:nvSpPr>
        <p:spPr bwMode="auto">
          <a:xfrm>
            <a:off x="587149" y="951828"/>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ALTO</a:t>
            </a:r>
          </a:p>
        </p:txBody>
      </p:sp>
      <p:sp>
        <p:nvSpPr>
          <p:cNvPr id="90" name="Text Box 15"/>
          <p:cNvSpPr txBox="1">
            <a:spLocks noChangeAspect="1" noChangeArrowheads="1"/>
          </p:cNvSpPr>
          <p:nvPr/>
        </p:nvSpPr>
        <p:spPr bwMode="auto">
          <a:xfrm>
            <a:off x="587149" y="3765825"/>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BAJO</a:t>
            </a:r>
          </a:p>
        </p:txBody>
      </p:sp>
      <p:sp>
        <p:nvSpPr>
          <p:cNvPr id="91" name="Text Box 17"/>
          <p:cNvSpPr txBox="1">
            <a:spLocks noChangeAspect="1" noChangeArrowheads="1"/>
          </p:cNvSpPr>
          <p:nvPr/>
        </p:nvSpPr>
        <p:spPr bwMode="auto">
          <a:xfrm rot="16200000">
            <a:off x="62083" y="2305613"/>
            <a:ext cx="2034023" cy="276991"/>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2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rPr>
              <a:t>NIVEL DE CONTROL</a:t>
            </a:r>
          </a:p>
        </p:txBody>
      </p:sp>
      <p:sp>
        <p:nvSpPr>
          <p:cNvPr id="92" name="Text Box 11"/>
          <p:cNvSpPr txBox="1">
            <a:spLocks noChangeAspect="1" noChangeArrowheads="1"/>
          </p:cNvSpPr>
          <p:nvPr/>
        </p:nvSpPr>
        <p:spPr bwMode="auto">
          <a:xfrm>
            <a:off x="3289170" y="2818627"/>
            <a:ext cx="1358131"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DECIDEN</a:t>
            </a:r>
          </a:p>
        </p:txBody>
      </p:sp>
      <p:sp>
        <p:nvSpPr>
          <p:cNvPr id="93" name="Text Box 18"/>
          <p:cNvSpPr txBox="1">
            <a:spLocks noChangeAspect="1" noChangeArrowheads="1"/>
          </p:cNvSpPr>
          <p:nvPr/>
        </p:nvSpPr>
        <p:spPr bwMode="auto">
          <a:xfrm>
            <a:off x="2472709" y="2275652"/>
            <a:ext cx="1451346"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DECIDIMOS</a:t>
            </a:r>
            <a:endParaRPr lang="es-E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4" name="Text Box 10"/>
          <p:cNvSpPr txBox="1">
            <a:spLocks noChangeAspect="1" noChangeArrowheads="1"/>
          </p:cNvSpPr>
          <p:nvPr/>
        </p:nvSpPr>
        <p:spPr bwMode="auto">
          <a:xfrm>
            <a:off x="1794187" y="1739595"/>
            <a:ext cx="1357047" cy="587845"/>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DECIDO</a:t>
            </a:r>
          </a:p>
        </p:txBody>
      </p:sp>
      <p:sp>
        <p:nvSpPr>
          <p:cNvPr id="95" name="Text Box 9"/>
          <p:cNvSpPr txBox="1">
            <a:spLocks noChangeAspect="1" noChangeArrowheads="1"/>
          </p:cNvSpPr>
          <p:nvPr/>
        </p:nvSpPr>
        <p:spPr bwMode="auto">
          <a:xfrm>
            <a:off x="1440402" y="1319763"/>
            <a:ext cx="1082280" cy="286224"/>
          </a:xfrm>
          <a:prstGeom prst="rect">
            <a:avLst/>
          </a:prstGeom>
          <a:noFill/>
          <a:ln w="9525">
            <a:noFill/>
            <a:miter lim="800000"/>
            <a:headEnd/>
            <a:tailEnd/>
          </a:ln>
        </p:spPr>
        <p:txBody>
          <a:bodyPr wrap="square" lIns="91432" tIns="45716" rIns="91432" bIns="45716">
            <a:spAutoFit/>
          </a:bodyPr>
          <a:lstStyle/>
          <a:p>
            <a:pPr algn="ctr">
              <a:lnSpc>
                <a:spcPct val="90000"/>
              </a:lnSpc>
              <a:spcBef>
                <a:spcPct val="500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DECIDO</a:t>
            </a:r>
          </a:p>
        </p:txBody>
      </p:sp>
      <p:sp>
        <p:nvSpPr>
          <p:cNvPr id="96" name="Text Box 9"/>
          <p:cNvSpPr txBox="1">
            <a:spLocks noChangeAspect="1" noChangeArrowheads="1"/>
          </p:cNvSpPr>
          <p:nvPr/>
        </p:nvSpPr>
        <p:spPr bwMode="auto">
          <a:xfrm>
            <a:off x="3796101" y="3427047"/>
            <a:ext cx="1217329" cy="286224"/>
          </a:xfrm>
          <a:prstGeom prst="rect">
            <a:avLst/>
          </a:prstGeom>
          <a:noFill/>
          <a:ln w="9525">
            <a:noFill/>
            <a:miter lim="800000"/>
            <a:headEnd/>
            <a:tailEnd/>
          </a:ln>
        </p:spPr>
        <p:txBody>
          <a:bodyPr wrap="square" lIns="91432" tIns="45716" rIns="91432" bIns="45716">
            <a:spAutoFit/>
          </a:bodyPr>
          <a:lstStyle/>
          <a:p>
            <a:pPr marL="4763" lvl="1" algn="ctr">
              <a:lnSpc>
                <a:spcPct val="90000"/>
              </a:lnSpc>
              <a:spcBef>
                <a:spcPct val="500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DECIDEN</a:t>
            </a:r>
          </a:p>
        </p:txBody>
      </p:sp>
      <p:sp>
        <p:nvSpPr>
          <p:cNvPr id="97" name="Line 35"/>
          <p:cNvSpPr>
            <a:spLocks noChangeShapeType="1"/>
          </p:cNvSpPr>
          <p:nvPr/>
        </p:nvSpPr>
        <p:spPr bwMode="auto">
          <a:xfrm flipV="1">
            <a:off x="1300638" y="915566"/>
            <a:ext cx="0" cy="2948361"/>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8" name="Text Box 16"/>
          <p:cNvSpPr txBox="1">
            <a:spLocks noChangeAspect="1" noChangeArrowheads="1"/>
          </p:cNvSpPr>
          <p:nvPr/>
        </p:nvSpPr>
        <p:spPr bwMode="auto">
          <a:xfrm>
            <a:off x="1317959" y="3899444"/>
            <a:ext cx="3874000" cy="261602"/>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1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rPr>
              <a:t>VISIÓN, EXPERIENCIA Y HABILIDAD DEL EQUIPO</a:t>
            </a:r>
          </a:p>
        </p:txBody>
      </p:sp>
      <p:sp>
        <p:nvSpPr>
          <p:cNvPr id="99" name="Text Box 12"/>
          <p:cNvSpPr txBox="1">
            <a:spLocks noChangeAspect="1" noChangeArrowheads="1"/>
          </p:cNvSpPr>
          <p:nvPr/>
        </p:nvSpPr>
        <p:spPr bwMode="auto">
          <a:xfrm>
            <a:off x="5410389" y="3715137"/>
            <a:ext cx="655762" cy="261602"/>
          </a:xfrm>
          <a:prstGeom prst="rect">
            <a:avLst/>
          </a:prstGeom>
          <a:noFill/>
          <a:ln w="9525">
            <a:noFill/>
            <a:miter lim="800000"/>
            <a:headEnd/>
            <a:tailEnd/>
          </a:ln>
        </p:spPr>
        <p:txBody>
          <a:bodyPr wrap="square" lIns="91432" tIns="45716" rIns="91432" bIns="45716">
            <a:spAutoFit/>
          </a:bodyPr>
          <a:lstStyle/>
          <a:p>
            <a:pP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ALTO</a:t>
            </a:r>
          </a:p>
        </p:txBody>
      </p:sp>
      <p:sp>
        <p:nvSpPr>
          <p:cNvPr id="100" name="Rectangle 15"/>
          <p:cNvSpPr/>
          <p:nvPr/>
        </p:nvSpPr>
        <p:spPr bwMode="auto">
          <a:xfrm>
            <a:off x="1306214" y="1095821"/>
            <a:ext cx="3854416" cy="2756330"/>
          </a:xfrm>
          <a:prstGeom prst="rect">
            <a:avLst/>
          </a:prstGeom>
          <a:noFill/>
          <a:ln w="2857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1" name="Right Triangle 16"/>
          <p:cNvSpPr/>
          <p:nvPr/>
        </p:nvSpPr>
        <p:spPr bwMode="auto">
          <a:xfrm>
            <a:off x="1319448" y="2196854"/>
            <a:ext cx="2614442" cy="1654438"/>
          </a:xfrm>
          <a:prstGeom prst="rtTriangle">
            <a:avLst/>
          </a:prstGeom>
          <a:solidFill>
            <a:srgbClr val="33CC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2" name="Text Box 8"/>
          <p:cNvSpPr txBox="1">
            <a:spLocks noChangeAspect="1" noChangeArrowheads="1"/>
          </p:cNvSpPr>
          <p:nvPr/>
        </p:nvSpPr>
        <p:spPr bwMode="auto">
          <a:xfrm>
            <a:off x="1505365" y="3313614"/>
            <a:ext cx="1590976" cy="307768"/>
          </a:xfrm>
          <a:prstGeom prst="rect">
            <a:avLst/>
          </a:prstGeom>
          <a:noFill/>
          <a:ln w="9525">
            <a:noFill/>
            <a:miter lim="800000"/>
            <a:headEnd/>
            <a:tailEnd/>
          </a:ln>
        </p:spPr>
        <p:txBody>
          <a:bodyPr wrap="square" lIns="91432" tIns="45716" rIns="91432" bIns="45716">
            <a:spAutoFit/>
          </a:bodyPr>
          <a:lstStyle/>
          <a:p>
            <a:pPr>
              <a:spcBef>
                <a:spcPct val="50000"/>
              </a:spcBef>
            </a:pPr>
            <a:r>
              <a:rPr lang="en-US" sz="1400" b="1" dirty="0">
                <a:solidFill>
                  <a:prstClr val="white"/>
                </a:solidFill>
                <a:latin typeface="Lato" panose="020F0502020204030203" pitchFamily="34" charset="0"/>
                <a:ea typeface="Lato" panose="020F0502020204030203" pitchFamily="34" charset="0"/>
                <a:cs typeface="Lato" panose="020F0502020204030203" pitchFamily="34" charset="0"/>
              </a:rPr>
              <a:t>ABDICACIÓN</a:t>
            </a:r>
          </a:p>
        </p:txBody>
      </p:sp>
      <p:sp>
        <p:nvSpPr>
          <p:cNvPr id="103" name="Line 36"/>
          <p:cNvSpPr>
            <a:spLocks noChangeShapeType="1"/>
          </p:cNvSpPr>
          <p:nvPr/>
        </p:nvSpPr>
        <p:spPr bwMode="auto">
          <a:xfrm rot="5400000" flipV="1">
            <a:off x="3387438" y="1846272"/>
            <a:ext cx="0" cy="4035309"/>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4" name="Right Triangle 19"/>
          <p:cNvSpPr/>
          <p:nvPr/>
        </p:nvSpPr>
        <p:spPr bwMode="auto">
          <a:xfrm rot="16200000" flipH="1">
            <a:off x="2877998" y="669887"/>
            <a:ext cx="1836206" cy="2688076"/>
          </a:xfrm>
          <a:prstGeom prst="rtTriangle">
            <a:avLst/>
          </a:prstGeom>
          <a:solidFill>
            <a:srgbClr val="FF33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5" name="Text Box 7"/>
          <p:cNvSpPr txBox="1">
            <a:spLocks noChangeAspect="1" noChangeArrowheads="1"/>
          </p:cNvSpPr>
          <p:nvPr/>
        </p:nvSpPr>
        <p:spPr bwMode="auto">
          <a:xfrm>
            <a:off x="3388870" y="1196271"/>
            <a:ext cx="1684809" cy="307768"/>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400" b="1" dirty="0">
                <a:solidFill>
                  <a:prstClr val="white"/>
                </a:solidFill>
                <a:latin typeface="Lato" panose="020F0502020204030203" pitchFamily="34" charset="0"/>
                <a:ea typeface="Lato" panose="020F0502020204030203" pitchFamily="34" charset="0"/>
                <a:cs typeface="Lato" panose="020F0502020204030203" pitchFamily="34" charset="0"/>
              </a:rPr>
              <a:t>AUTOCRACIA</a:t>
            </a:r>
          </a:p>
        </p:txBody>
      </p:sp>
      <p:sp>
        <p:nvSpPr>
          <p:cNvPr id="26" name="Rectangle 4"/>
          <p:cNvSpPr>
            <a:spLocks noGrp="1" noChangeArrowheads="1"/>
          </p:cNvSpPr>
          <p:nvPr>
            <p:ph type="title" idx="4294967295"/>
          </p:nvPr>
        </p:nvSpPr>
        <p:spPr>
          <a:xfrm>
            <a:off x="282576" y="46872"/>
            <a:ext cx="8685213" cy="461657"/>
          </a:xfrm>
        </p:spPr>
        <p:txBody>
          <a:bodyPr lIns="91430" tIns="45716" rIns="91430" bIns="45716" anchor="ctr">
            <a:spAutoFit/>
          </a:bodyPr>
          <a:lstStyle/>
          <a:p>
            <a:pPr marL="449263" eaLnBrk="1" hangingPunct="1"/>
            <a:r>
              <a:rPr lang="es-ES" sz="2400" dirty="0"/>
              <a:t>Derechos de decisión en los conflictos</a:t>
            </a:r>
            <a:endParaRPr lang="en-US" sz="2400" dirty="0"/>
          </a:p>
        </p:txBody>
      </p:sp>
      <p:sp>
        <p:nvSpPr>
          <p:cNvPr id="28" name="TextBox 27"/>
          <p:cNvSpPr txBox="1"/>
          <p:nvPr/>
        </p:nvSpPr>
        <p:spPr>
          <a:xfrm>
            <a:off x="251520" y="4098432"/>
            <a:ext cx="8640960" cy="738664"/>
          </a:xfrm>
          <a:prstGeom prst="rect">
            <a:avLst/>
          </a:prstGeom>
          <a:noFill/>
        </p:spPr>
        <p:txBody>
          <a:bodyPr wrap="square" rtlCol="0">
            <a:spAutoFit/>
          </a:bodyPr>
          <a:lstStyle/>
          <a:p>
            <a:pPr marL="363538" indent="-363538">
              <a:buFont typeface="Arial" pitchFamily="34" charset="0"/>
              <a:buChar char="•"/>
            </a:pPr>
            <a:r>
              <a:rPr lang="es-AR" sz="1400" u="sng" dirty="0"/>
              <a:t>Mecanismo principal recomendado</a:t>
            </a:r>
            <a:r>
              <a:rPr lang="es-AR" sz="1400" b="0" dirty="0"/>
              <a:t>: Consenso (= todos pueden vivir con la decisión)</a:t>
            </a:r>
          </a:p>
          <a:p>
            <a:pPr marL="363538" indent="-363538">
              <a:spcBef>
                <a:spcPts val="0"/>
              </a:spcBef>
              <a:buFont typeface="Arial" pitchFamily="34" charset="0"/>
              <a:buChar char="•"/>
            </a:pPr>
            <a:r>
              <a:rPr lang="es-AR" sz="1400" u="sng" dirty="0"/>
              <a:t>Mecanismos alternativos ante falta de Consenso</a:t>
            </a:r>
            <a:r>
              <a:rPr lang="es-AR" sz="1400" dirty="0"/>
              <a:t>:</a:t>
            </a:r>
            <a:r>
              <a:rPr lang="es-AR" sz="1400" b="0" dirty="0"/>
              <a:t> autoridad, elevación efectiva (pares), mayoría, arbitraje, otros.</a:t>
            </a:r>
          </a:p>
        </p:txBody>
      </p:sp>
      <p:sp>
        <p:nvSpPr>
          <p:cNvPr id="7" name="Oval 12"/>
          <p:cNvSpPr>
            <a:spLocks noChangeArrowheads="1"/>
          </p:cNvSpPr>
          <p:nvPr/>
        </p:nvSpPr>
        <p:spPr bwMode="auto">
          <a:xfrm>
            <a:off x="179512" y="137992"/>
            <a:ext cx="368300" cy="276225"/>
          </a:xfrm>
          <a:prstGeom prst="ellipse">
            <a:avLst/>
          </a:prstGeom>
          <a:solidFill>
            <a:schemeClr val="accent4"/>
          </a:solidFill>
          <a:ln w="9525" algn="ctr">
            <a:noFill/>
            <a:round/>
            <a:headEnd/>
            <a:tailEnd/>
          </a:ln>
          <a:effectLst>
            <a:outerShdw blurRad="50800" dist="38100" dir="2700000" algn="tl" rotWithShape="0">
              <a:prstClr val="black">
                <a:alpha val="40000"/>
              </a:prstClr>
            </a:outerShdw>
          </a:effectLst>
        </p:spPr>
        <p:txBody>
          <a:bodyPr wrap="none" lIns="45707" tIns="45707" rIns="45707" bIns="45707" anchor="ctr"/>
          <a:lstStyle/>
          <a:p>
            <a:pPr algn="ctr" fontAlgn="auto">
              <a:spcBef>
                <a:spcPts val="0"/>
              </a:spcBef>
              <a:spcAft>
                <a:spcPts val="0"/>
              </a:spcAft>
              <a:defRPr/>
            </a:pPr>
            <a:r>
              <a:rPr lang="en-US" dirty="0">
                <a:solidFill>
                  <a:schemeClr val="bg1"/>
                </a:solidFill>
              </a:rPr>
              <a:t>2</a:t>
            </a:r>
            <a:endParaRPr lang="en-US" b="1" dirty="0">
              <a:solidFill>
                <a:schemeClr val="bg1"/>
              </a:solidFill>
            </a:endParaRPr>
          </a:p>
        </p:txBody>
      </p:sp>
    </p:spTree>
    <p:extLst>
      <p:ext uri="{BB962C8B-B14F-4D97-AF65-F5344CB8AC3E}">
        <p14:creationId xmlns:p14="http://schemas.microsoft.com/office/powerpoint/2010/main" val="390372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410" name="Rectangle 2"/>
          <p:cNvSpPr>
            <a:spLocks noGrp="1" noChangeArrowheads="1"/>
          </p:cNvSpPr>
          <p:nvPr>
            <p:ph type="title"/>
          </p:nvPr>
        </p:nvSpPr>
        <p:spPr>
          <a:xfrm>
            <a:off x="279401" y="87474"/>
            <a:ext cx="8685213" cy="434578"/>
          </a:xfrm>
        </p:spPr>
        <p:txBody>
          <a:bodyPr/>
          <a:lstStyle/>
          <a:p>
            <a:pPr eaLnBrk="1" hangingPunct="1"/>
            <a:r>
              <a:rPr lang="es-ES" dirty="0"/>
              <a:t>Mecanismos de decisión alternativos: Elevación </a:t>
            </a:r>
          </a:p>
        </p:txBody>
      </p:sp>
      <p:sp>
        <p:nvSpPr>
          <p:cNvPr id="19459" name="49 Marcador de número de diapositiva"/>
          <p:cNvSpPr>
            <a:spLocks noGrp="1"/>
          </p:cNvSpPr>
          <p:nvPr>
            <p:ph type="sldNum" sz="quarter" idx="10"/>
          </p:nvPr>
        </p:nvSpPr>
        <p:spPr/>
        <p:txBody>
          <a:bodyPr/>
          <a:lstStyle/>
          <a:p>
            <a:pPr>
              <a:defRPr/>
            </a:pPr>
            <a:r>
              <a:rPr lang="en-US"/>
              <a:t>| </a:t>
            </a:r>
            <a:fld id="{D44B5918-872A-4644-9EF2-3A90D8793E41}" type="slidenum">
              <a:rPr lang="en-US" smtClean="0">
                <a:solidFill>
                  <a:srgbClr val="B2B2B2"/>
                </a:solidFill>
              </a:rPr>
              <a:pPr>
                <a:defRPr/>
              </a:pPr>
              <a:t>121</a:t>
            </a:fld>
            <a:endParaRPr lang="en-US">
              <a:solidFill>
                <a:srgbClr val="B2B2B2"/>
              </a:solidFill>
            </a:endParaRPr>
          </a:p>
        </p:txBody>
      </p:sp>
      <p:sp>
        <p:nvSpPr>
          <p:cNvPr id="99350" name="Text Box 22"/>
          <p:cNvSpPr txBox="1">
            <a:spLocks noChangeArrowheads="1"/>
          </p:cNvSpPr>
          <p:nvPr/>
        </p:nvSpPr>
        <p:spPr bwMode="auto">
          <a:xfrm>
            <a:off x="1259632" y="1360446"/>
            <a:ext cx="2146550" cy="488342"/>
          </a:xfrm>
          <a:prstGeom prst="roundRect">
            <a:avLst/>
          </a:prstGeom>
          <a:solidFill>
            <a:schemeClr val="accent4"/>
          </a:solidFill>
          <a:ln w="15875" algn="ctr">
            <a:noFill/>
            <a:miter lim="800000"/>
            <a:headEnd/>
            <a:tailEnd/>
          </a:ln>
          <a:effectLst/>
          <a:scene3d>
            <a:camera prst="orthographicFront"/>
            <a:lightRig rig="threePt" dir="t"/>
          </a:scene3d>
          <a:sp3d>
            <a:bevelT w="165100" prst="coolSlant"/>
          </a:sp3d>
        </p:spPr>
        <p:txBody>
          <a:bodyPr lIns="45720" tIns="0" rIns="45720" bIns="0" anchor="ctr"/>
          <a:lstStyle/>
          <a:p>
            <a:pPr algn="ctr">
              <a:defRPr/>
            </a:pPr>
            <a:r>
              <a:rPr lang="en-US" dirty="0">
                <a:solidFill>
                  <a:schemeClr val="accent1"/>
                </a:solidFill>
                <a:latin typeface="Arial" pitchFamily="34" charset="0"/>
                <a:cs typeface="Arial" pitchFamily="34" charset="0"/>
              </a:rPr>
              <a:t>ELEVACIÓN INEFECTIVA</a:t>
            </a:r>
          </a:p>
        </p:txBody>
      </p:sp>
      <p:grpSp>
        <p:nvGrpSpPr>
          <p:cNvPr id="2" name="48 Grupo"/>
          <p:cNvGrpSpPr>
            <a:grpSpLocks/>
          </p:cNvGrpSpPr>
          <p:nvPr/>
        </p:nvGrpSpPr>
        <p:grpSpPr bwMode="auto">
          <a:xfrm>
            <a:off x="467544" y="2045512"/>
            <a:ext cx="3859271" cy="2863860"/>
            <a:chOff x="827088" y="2189163"/>
            <a:chExt cx="4759107" cy="4708995"/>
          </a:xfrm>
        </p:grpSpPr>
        <p:sp>
          <p:nvSpPr>
            <p:cNvPr id="17418" name="Text Box 5"/>
            <p:cNvSpPr txBox="1">
              <a:spLocks noChangeArrowheads="1"/>
            </p:cNvSpPr>
            <p:nvPr/>
          </p:nvSpPr>
          <p:spPr bwMode="auto">
            <a:xfrm>
              <a:off x="827088" y="5376861"/>
              <a:ext cx="849095" cy="1521297"/>
            </a:xfrm>
            <a:prstGeom prst="rect">
              <a:avLst/>
            </a:prstGeom>
            <a:noFill/>
            <a:ln w="9525">
              <a:noFill/>
              <a:miter lim="800000"/>
              <a:headEnd/>
              <a:tailEnd/>
            </a:ln>
          </p:spPr>
          <p:txBody>
            <a:bodyPr wrap="none" lIns="93296" tIns="46648" rIns="93296" bIns="46648">
              <a:spAutoFit/>
            </a:bodyPr>
            <a:lstStyle/>
            <a:p>
              <a:pPr defTabSz="933450"/>
              <a:r>
                <a:rPr lang="en-US" sz="5400"/>
                <a:t>A</a:t>
              </a:r>
            </a:p>
          </p:txBody>
        </p:sp>
        <p:sp>
          <p:nvSpPr>
            <p:cNvPr id="17419" name="Text Box 9"/>
            <p:cNvSpPr txBox="1">
              <a:spLocks noChangeArrowheads="1"/>
            </p:cNvSpPr>
            <p:nvPr/>
          </p:nvSpPr>
          <p:spPr bwMode="auto">
            <a:xfrm>
              <a:off x="4737100" y="5376861"/>
              <a:ext cx="849095" cy="1521297"/>
            </a:xfrm>
            <a:prstGeom prst="rect">
              <a:avLst/>
            </a:prstGeom>
            <a:noFill/>
            <a:ln w="9525">
              <a:noFill/>
              <a:miter lim="800000"/>
              <a:headEnd/>
              <a:tailEnd/>
            </a:ln>
          </p:spPr>
          <p:txBody>
            <a:bodyPr wrap="none" lIns="93296" tIns="46648" rIns="93296" bIns="46648">
              <a:spAutoFit/>
            </a:bodyPr>
            <a:lstStyle/>
            <a:p>
              <a:pPr defTabSz="933450"/>
              <a:r>
                <a:rPr lang="en-US" sz="5400"/>
                <a:t>B</a:t>
              </a:r>
            </a:p>
          </p:txBody>
        </p:sp>
        <p:sp>
          <p:nvSpPr>
            <p:cNvPr id="17420" name="Text Box 10"/>
            <p:cNvSpPr txBox="1">
              <a:spLocks noChangeArrowheads="1"/>
            </p:cNvSpPr>
            <p:nvPr/>
          </p:nvSpPr>
          <p:spPr bwMode="auto">
            <a:xfrm>
              <a:off x="2716214" y="2189163"/>
              <a:ext cx="849095" cy="1521297"/>
            </a:xfrm>
            <a:prstGeom prst="rect">
              <a:avLst/>
            </a:prstGeom>
            <a:noFill/>
            <a:ln w="9525">
              <a:noFill/>
              <a:miter lim="800000"/>
              <a:headEnd/>
              <a:tailEnd/>
            </a:ln>
          </p:spPr>
          <p:txBody>
            <a:bodyPr wrap="none" lIns="93296" tIns="46648" rIns="93296" bIns="46648">
              <a:spAutoFit/>
            </a:bodyPr>
            <a:lstStyle/>
            <a:p>
              <a:pPr defTabSz="933450"/>
              <a:r>
                <a:rPr lang="en-US" sz="5400"/>
                <a:t>C</a:t>
              </a:r>
            </a:p>
          </p:txBody>
        </p:sp>
        <p:sp>
          <p:nvSpPr>
            <p:cNvPr id="17421" name="Line 11"/>
            <p:cNvSpPr>
              <a:spLocks noChangeShapeType="1"/>
            </p:cNvSpPr>
            <p:nvPr/>
          </p:nvSpPr>
          <p:spPr bwMode="auto">
            <a:xfrm>
              <a:off x="1627188" y="5919788"/>
              <a:ext cx="3032125" cy="0"/>
            </a:xfrm>
            <a:prstGeom prst="line">
              <a:avLst/>
            </a:prstGeom>
            <a:noFill/>
            <a:ln w="57150">
              <a:solidFill>
                <a:schemeClr val="tx1"/>
              </a:solidFill>
              <a:round/>
              <a:headEnd type="arrow" w="med" len="med"/>
              <a:tailEnd type="arrow" w="med" len="med"/>
            </a:ln>
          </p:spPr>
          <p:txBody>
            <a:bodyPr/>
            <a:lstStyle/>
            <a:p>
              <a:endParaRPr lang="es-AR"/>
            </a:p>
          </p:txBody>
        </p:sp>
        <p:sp>
          <p:nvSpPr>
            <p:cNvPr id="17422" name="Line 12"/>
            <p:cNvSpPr>
              <a:spLocks noChangeShapeType="1"/>
            </p:cNvSpPr>
            <p:nvPr/>
          </p:nvSpPr>
          <p:spPr bwMode="auto">
            <a:xfrm flipH="1">
              <a:off x="2871788" y="5608638"/>
              <a:ext cx="388937" cy="544512"/>
            </a:xfrm>
            <a:prstGeom prst="line">
              <a:avLst/>
            </a:prstGeom>
            <a:noFill/>
            <a:ln w="57150">
              <a:solidFill>
                <a:schemeClr val="tx1"/>
              </a:solidFill>
              <a:round/>
              <a:headEnd/>
              <a:tailEnd/>
            </a:ln>
          </p:spPr>
          <p:txBody>
            <a:bodyPr/>
            <a:lstStyle/>
            <a:p>
              <a:endParaRPr lang="es-AR"/>
            </a:p>
          </p:txBody>
        </p:sp>
        <p:sp>
          <p:nvSpPr>
            <p:cNvPr id="17423" name="Line 13"/>
            <p:cNvSpPr>
              <a:spLocks noChangeShapeType="1"/>
            </p:cNvSpPr>
            <p:nvPr/>
          </p:nvSpPr>
          <p:spPr bwMode="auto">
            <a:xfrm flipH="1">
              <a:off x="3105150" y="5608638"/>
              <a:ext cx="387350" cy="544512"/>
            </a:xfrm>
            <a:prstGeom prst="line">
              <a:avLst/>
            </a:prstGeom>
            <a:noFill/>
            <a:ln w="57150">
              <a:solidFill>
                <a:schemeClr val="tx1"/>
              </a:solidFill>
              <a:round/>
              <a:headEnd/>
              <a:tailEnd/>
            </a:ln>
          </p:spPr>
          <p:txBody>
            <a:bodyPr/>
            <a:lstStyle/>
            <a:p>
              <a:endParaRPr lang="es-AR"/>
            </a:p>
          </p:txBody>
        </p:sp>
        <p:sp>
          <p:nvSpPr>
            <p:cNvPr id="17424" name="Freeform 14"/>
            <p:cNvSpPr>
              <a:spLocks/>
            </p:cNvSpPr>
            <p:nvPr/>
          </p:nvSpPr>
          <p:spPr bwMode="auto">
            <a:xfrm>
              <a:off x="1160463" y="2654300"/>
              <a:ext cx="1555750" cy="2878138"/>
            </a:xfrm>
            <a:custGeom>
              <a:avLst/>
              <a:gdLst>
                <a:gd name="T0" fmla="*/ 0 w 1152"/>
                <a:gd name="T1" fmla="*/ 2147483647 h 1776"/>
                <a:gd name="T2" fmla="*/ 2147483647 w 1152"/>
                <a:gd name="T3" fmla="*/ 2147483647 h 1776"/>
                <a:gd name="T4" fmla="*/ 2147483647 w 1152"/>
                <a:gd name="T5" fmla="*/ 0 h 1776"/>
                <a:gd name="T6" fmla="*/ 0 60000 65536"/>
                <a:gd name="T7" fmla="*/ 0 60000 65536"/>
                <a:gd name="T8" fmla="*/ 0 60000 65536"/>
                <a:gd name="T9" fmla="*/ 0 w 1152"/>
                <a:gd name="T10" fmla="*/ 0 h 1776"/>
                <a:gd name="T11" fmla="*/ 1152 w 1152"/>
                <a:gd name="T12" fmla="*/ 1776 h 1776"/>
              </a:gdLst>
              <a:ahLst/>
              <a:cxnLst>
                <a:cxn ang="T6">
                  <a:pos x="T0" y="T1"/>
                </a:cxn>
                <a:cxn ang="T7">
                  <a:pos x="T2" y="T3"/>
                </a:cxn>
                <a:cxn ang="T8">
                  <a:pos x="T4" y="T5"/>
                </a:cxn>
              </a:cxnLst>
              <a:rect l="T9" t="T10" r="T11" b="T12"/>
              <a:pathLst>
                <a:path w="1152" h="1776">
                  <a:moveTo>
                    <a:pt x="0" y="1776"/>
                  </a:moveTo>
                  <a:cubicBezTo>
                    <a:pt x="0" y="1348"/>
                    <a:pt x="0" y="920"/>
                    <a:pt x="192" y="624"/>
                  </a:cubicBezTo>
                  <a:cubicBezTo>
                    <a:pt x="384" y="328"/>
                    <a:pt x="992" y="104"/>
                    <a:pt x="1152" y="0"/>
                  </a:cubicBezTo>
                </a:path>
              </a:pathLst>
            </a:custGeom>
            <a:noFill/>
            <a:ln w="57150">
              <a:solidFill>
                <a:schemeClr val="tx1"/>
              </a:solidFill>
              <a:prstDash val="dash"/>
              <a:round/>
              <a:headEnd/>
              <a:tailEnd type="arrow" w="med" len="med"/>
            </a:ln>
          </p:spPr>
          <p:txBody>
            <a:bodyPr lIns="93296" tIns="46648" rIns="93296" bIns="46648"/>
            <a:lstStyle/>
            <a:p>
              <a:endParaRPr lang="es-AR"/>
            </a:p>
          </p:txBody>
        </p:sp>
        <p:sp>
          <p:nvSpPr>
            <p:cNvPr id="17425" name="Freeform 15"/>
            <p:cNvSpPr>
              <a:spLocks/>
            </p:cNvSpPr>
            <p:nvPr/>
          </p:nvSpPr>
          <p:spPr bwMode="auto">
            <a:xfrm flipH="1">
              <a:off x="3492500" y="2654300"/>
              <a:ext cx="1555750" cy="2878138"/>
            </a:xfrm>
            <a:custGeom>
              <a:avLst/>
              <a:gdLst>
                <a:gd name="T0" fmla="*/ 0 w 1152"/>
                <a:gd name="T1" fmla="*/ 2147483647 h 1776"/>
                <a:gd name="T2" fmla="*/ 2147483647 w 1152"/>
                <a:gd name="T3" fmla="*/ 2147483647 h 1776"/>
                <a:gd name="T4" fmla="*/ 2147483647 w 1152"/>
                <a:gd name="T5" fmla="*/ 0 h 1776"/>
                <a:gd name="T6" fmla="*/ 0 60000 65536"/>
                <a:gd name="T7" fmla="*/ 0 60000 65536"/>
                <a:gd name="T8" fmla="*/ 0 60000 65536"/>
                <a:gd name="T9" fmla="*/ 0 w 1152"/>
                <a:gd name="T10" fmla="*/ 0 h 1776"/>
                <a:gd name="T11" fmla="*/ 1152 w 1152"/>
                <a:gd name="T12" fmla="*/ 1776 h 1776"/>
              </a:gdLst>
              <a:ahLst/>
              <a:cxnLst>
                <a:cxn ang="T6">
                  <a:pos x="T0" y="T1"/>
                </a:cxn>
                <a:cxn ang="T7">
                  <a:pos x="T2" y="T3"/>
                </a:cxn>
                <a:cxn ang="T8">
                  <a:pos x="T4" y="T5"/>
                </a:cxn>
              </a:cxnLst>
              <a:rect l="T9" t="T10" r="T11" b="T12"/>
              <a:pathLst>
                <a:path w="1152" h="1776">
                  <a:moveTo>
                    <a:pt x="0" y="1776"/>
                  </a:moveTo>
                  <a:cubicBezTo>
                    <a:pt x="0" y="1348"/>
                    <a:pt x="0" y="920"/>
                    <a:pt x="192" y="624"/>
                  </a:cubicBezTo>
                  <a:cubicBezTo>
                    <a:pt x="384" y="328"/>
                    <a:pt x="992" y="104"/>
                    <a:pt x="1152" y="0"/>
                  </a:cubicBezTo>
                </a:path>
              </a:pathLst>
            </a:custGeom>
            <a:noFill/>
            <a:ln w="57150">
              <a:solidFill>
                <a:schemeClr val="tx1"/>
              </a:solidFill>
              <a:prstDash val="dash"/>
              <a:round/>
              <a:headEnd/>
              <a:tailEnd type="arrow" w="med" len="med"/>
            </a:ln>
          </p:spPr>
          <p:txBody>
            <a:bodyPr lIns="93296" tIns="46648" rIns="93296" bIns="46648"/>
            <a:lstStyle/>
            <a:p>
              <a:endParaRPr lang="es-AR"/>
            </a:p>
          </p:txBody>
        </p:sp>
        <p:sp>
          <p:nvSpPr>
            <p:cNvPr id="17426" name="Line 16"/>
            <p:cNvSpPr>
              <a:spLocks noChangeShapeType="1"/>
            </p:cNvSpPr>
            <p:nvPr/>
          </p:nvSpPr>
          <p:spPr bwMode="auto">
            <a:xfrm flipV="1">
              <a:off x="3105150" y="3276600"/>
              <a:ext cx="0" cy="2643188"/>
            </a:xfrm>
            <a:prstGeom prst="line">
              <a:avLst/>
            </a:prstGeom>
            <a:noFill/>
            <a:ln w="76200">
              <a:solidFill>
                <a:schemeClr val="tx1"/>
              </a:solidFill>
              <a:round/>
              <a:headEnd/>
              <a:tailEnd type="triangle" w="med" len="med"/>
            </a:ln>
          </p:spPr>
          <p:txBody>
            <a:bodyPr/>
            <a:lstStyle/>
            <a:p>
              <a:endParaRPr lang="es-AR"/>
            </a:p>
          </p:txBody>
        </p:sp>
      </p:grpSp>
      <p:sp>
        <p:nvSpPr>
          <p:cNvPr id="18" name="Text Box 38"/>
          <p:cNvSpPr txBox="1">
            <a:spLocks noChangeArrowheads="1"/>
          </p:cNvSpPr>
          <p:nvPr/>
        </p:nvSpPr>
        <p:spPr bwMode="auto">
          <a:xfrm>
            <a:off x="254000" y="721028"/>
            <a:ext cx="8420100" cy="338554"/>
          </a:xfrm>
          <a:prstGeom prst="rect">
            <a:avLst/>
          </a:prstGeom>
          <a:noFill/>
          <a:ln w="9525" algn="ctr">
            <a:noFill/>
            <a:miter lim="800000"/>
            <a:headEnd/>
            <a:tailEnd/>
          </a:ln>
        </p:spPr>
        <p:txBody>
          <a:bodyPr>
            <a:spAutoFit/>
          </a:bodyPr>
          <a:lstStyle/>
          <a:p>
            <a:r>
              <a:rPr lang="en-US" b="1" dirty="0">
                <a:solidFill>
                  <a:schemeClr val="bg2">
                    <a:lumMod val="75000"/>
                  </a:schemeClr>
                </a:solidFill>
              </a:rPr>
              <a:t>RESOLUCIÓN DE CONFLICTOS OPERATIVOS</a:t>
            </a:r>
            <a:endParaRPr lang="es-ES" b="1" dirty="0">
              <a:solidFill>
                <a:schemeClr val="bg2">
                  <a:lumMod val="75000"/>
                </a:schemeClr>
              </a:solidFill>
            </a:endParaRPr>
          </a:p>
        </p:txBody>
      </p:sp>
      <p:sp>
        <p:nvSpPr>
          <p:cNvPr id="19" name="Text Box 23"/>
          <p:cNvSpPr txBox="1">
            <a:spLocks noChangeArrowheads="1"/>
          </p:cNvSpPr>
          <p:nvPr/>
        </p:nvSpPr>
        <p:spPr bwMode="auto">
          <a:xfrm>
            <a:off x="5673419" y="1312348"/>
            <a:ext cx="2145600" cy="488700"/>
          </a:xfrm>
          <a:prstGeom prst="roundRect">
            <a:avLst/>
          </a:prstGeom>
          <a:solidFill>
            <a:schemeClr val="accent4"/>
          </a:solidFill>
          <a:ln w="15875" algn="ctr">
            <a:noFill/>
            <a:miter lim="800000"/>
            <a:headEnd/>
            <a:tailEnd/>
          </a:ln>
          <a:effectLst/>
          <a:scene3d>
            <a:camera prst="orthographicFront"/>
            <a:lightRig rig="threePt" dir="t"/>
          </a:scene3d>
          <a:sp3d>
            <a:bevelT w="165100" prst="coolSlant"/>
          </a:sp3d>
        </p:spPr>
        <p:txBody>
          <a:bodyPr lIns="45720" tIns="0" rIns="45720" bIns="0" anchor="ctr"/>
          <a:lstStyle/>
          <a:p>
            <a:pPr algn="ctr">
              <a:defRPr/>
            </a:pPr>
            <a:r>
              <a:rPr lang="en-US">
                <a:solidFill>
                  <a:schemeClr val="accent1"/>
                </a:solidFill>
                <a:latin typeface="Arial" pitchFamily="34" charset="0"/>
                <a:cs typeface="Arial" pitchFamily="34" charset="0"/>
              </a:rPr>
              <a:t>ELEVACIÓN EFECTIVA</a:t>
            </a:r>
          </a:p>
        </p:txBody>
      </p:sp>
      <p:grpSp>
        <p:nvGrpSpPr>
          <p:cNvPr id="3" name="15 Grupo"/>
          <p:cNvGrpSpPr>
            <a:grpSpLocks/>
          </p:cNvGrpSpPr>
          <p:nvPr/>
        </p:nvGrpSpPr>
        <p:grpSpPr bwMode="auto">
          <a:xfrm>
            <a:off x="4815656" y="2045512"/>
            <a:ext cx="3860576" cy="2863860"/>
            <a:chOff x="827088" y="2189163"/>
            <a:chExt cx="4758758" cy="4708995"/>
          </a:xfrm>
        </p:grpSpPr>
        <p:sp>
          <p:nvSpPr>
            <p:cNvPr id="21" name="Text Box 5"/>
            <p:cNvSpPr txBox="1">
              <a:spLocks noChangeArrowheads="1"/>
            </p:cNvSpPr>
            <p:nvPr/>
          </p:nvSpPr>
          <p:spPr bwMode="auto">
            <a:xfrm>
              <a:off x="827088" y="5376861"/>
              <a:ext cx="848746" cy="1521297"/>
            </a:xfrm>
            <a:prstGeom prst="rect">
              <a:avLst/>
            </a:prstGeom>
            <a:noFill/>
            <a:ln w="9525">
              <a:noFill/>
              <a:miter lim="800000"/>
              <a:headEnd/>
              <a:tailEnd/>
            </a:ln>
          </p:spPr>
          <p:txBody>
            <a:bodyPr wrap="none" lIns="93296" tIns="46648" rIns="93296" bIns="46648">
              <a:spAutoFit/>
            </a:bodyPr>
            <a:lstStyle/>
            <a:p>
              <a:pPr defTabSz="933450"/>
              <a:r>
                <a:rPr lang="en-US" sz="5400"/>
                <a:t>A</a:t>
              </a:r>
            </a:p>
          </p:txBody>
        </p:sp>
        <p:sp>
          <p:nvSpPr>
            <p:cNvPr id="22" name="Text Box 9"/>
            <p:cNvSpPr txBox="1">
              <a:spLocks noChangeArrowheads="1"/>
            </p:cNvSpPr>
            <p:nvPr/>
          </p:nvSpPr>
          <p:spPr bwMode="auto">
            <a:xfrm>
              <a:off x="4737100" y="5376861"/>
              <a:ext cx="848746" cy="1521297"/>
            </a:xfrm>
            <a:prstGeom prst="rect">
              <a:avLst/>
            </a:prstGeom>
            <a:noFill/>
            <a:ln w="9525">
              <a:noFill/>
              <a:miter lim="800000"/>
              <a:headEnd/>
              <a:tailEnd/>
            </a:ln>
          </p:spPr>
          <p:txBody>
            <a:bodyPr wrap="none" lIns="93296" tIns="46648" rIns="93296" bIns="46648">
              <a:spAutoFit/>
            </a:bodyPr>
            <a:lstStyle/>
            <a:p>
              <a:pPr defTabSz="933450"/>
              <a:r>
                <a:rPr lang="en-US" sz="5400"/>
                <a:t>B</a:t>
              </a:r>
            </a:p>
          </p:txBody>
        </p:sp>
        <p:sp>
          <p:nvSpPr>
            <p:cNvPr id="23" name="Text Box 10"/>
            <p:cNvSpPr txBox="1">
              <a:spLocks noChangeArrowheads="1"/>
            </p:cNvSpPr>
            <p:nvPr/>
          </p:nvSpPr>
          <p:spPr bwMode="auto">
            <a:xfrm>
              <a:off x="2716213" y="2189163"/>
              <a:ext cx="848746" cy="1521297"/>
            </a:xfrm>
            <a:prstGeom prst="rect">
              <a:avLst/>
            </a:prstGeom>
            <a:noFill/>
            <a:ln w="9525">
              <a:noFill/>
              <a:miter lim="800000"/>
              <a:headEnd/>
              <a:tailEnd/>
            </a:ln>
          </p:spPr>
          <p:txBody>
            <a:bodyPr wrap="none" lIns="93296" tIns="46648" rIns="93296" bIns="46648">
              <a:spAutoFit/>
            </a:bodyPr>
            <a:lstStyle/>
            <a:p>
              <a:pPr defTabSz="933450"/>
              <a:r>
                <a:rPr lang="en-US" sz="5400"/>
                <a:t>C</a:t>
              </a:r>
            </a:p>
          </p:txBody>
        </p:sp>
        <p:sp>
          <p:nvSpPr>
            <p:cNvPr id="24" name="Line 11"/>
            <p:cNvSpPr>
              <a:spLocks noChangeShapeType="1"/>
            </p:cNvSpPr>
            <p:nvPr/>
          </p:nvSpPr>
          <p:spPr bwMode="auto">
            <a:xfrm>
              <a:off x="1627188" y="5919788"/>
              <a:ext cx="3032125" cy="0"/>
            </a:xfrm>
            <a:prstGeom prst="line">
              <a:avLst/>
            </a:prstGeom>
            <a:noFill/>
            <a:ln w="57150">
              <a:solidFill>
                <a:schemeClr val="tx1"/>
              </a:solidFill>
              <a:round/>
              <a:headEnd type="arrow" w="med" len="med"/>
              <a:tailEnd type="arrow" w="med" len="med"/>
            </a:ln>
          </p:spPr>
          <p:txBody>
            <a:bodyPr/>
            <a:lstStyle/>
            <a:p>
              <a:endParaRPr lang="es-AR"/>
            </a:p>
          </p:txBody>
        </p:sp>
        <p:sp>
          <p:nvSpPr>
            <p:cNvPr id="25" name="Line 12"/>
            <p:cNvSpPr>
              <a:spLocks noChangeShapeType="1"/>
            </p:cNvSpPr>
            <p:nvPr/>
          </p:nvSpPr>
          <p:spPr bwMode="auto">
            <a:xfrm flipH="1">
              <a:off x="2871788" y="5608638"/>
              <a:ext cx="388937" cy="544512"/>
            </a:xfrm>
            <a:prstGeom prst="line">
              <a:avLst/>
            </a:prstGeom>
            <a:noFill/>
            <a:ln w="57150">
              <a:solidFill>
                <a:schemeClr val="tx1"/>
              </a:solidFill>
              <a:round/>
              <a:headEnd/>
              <a:tailEnd/>
            </a:ln>
          </p:spPr>
          <p:txBody>
            <a:bodyPr/>
            <a:lstStyle/>
            <a:p>
              <a:endParaRPr lang="es-AR"/>
            </a:p>
          </p:txBody>
        </p:sp>
        <p:sp>
          <p:nvSpPr>
            <p:cNvPr id="26" name="Line 13"/>
            <p:cNvSpPr>
              <a:spLocks noChangeShapeType="1"/>
            </p:cNvSpPr>
            <p:nvPr/>
          </p:nvSpPr>
          <p:spPr bwMode="auto">
            <a:xfrm flipH="1">
              <a:off x="3105150" y="5608638"/>
              <a:ext cx="387350" cy="544512"/>
            </a:xfrm>
            <a:prstGeom prst="line">
              <a:avLst/>
            </a:prstGeom>
            <a:noFill/>
            <a:ln w="57150">
              <a:solidFill>
                <a:schemeClr val="tx1"/>
              </a:solidFill>
              <a:round/>
              <a:headEnd/>
              <a:tailEnd/>
            </a:ln>
          </p:spPr>
          <p:txBody>
            <a:bodyPr/>
            <a:lstStyle/>
            <a:p>
              <a:endParaRPr lang="es-AR"/>
            </a:p>
          </p:txBody>
        </p:sp>
        <p:sp>
          <p:nvSpPr>
            <p:cNvPr id="27" name="Line 16"/>
            <p:cNvSpPr>
              <a:spLocks noChangeShapeType="1"/>
            </p:cNvSpPr>
            <p:nvPr/>
          </p:nvSpPr>
          <p:spPr bwMode="auto">
            <a:xfrm flipV="1">
              <a:off x="3105150" y="3276600"/>
              <a:ext cx="0" cy="2643188"/>
            </a:xfrm>
            <a:prstGeom prst="line">
              <a:avLst/>
            </a:prstGeom>
            <a:noFill/>
            <a:ln w="76200">
              <a:solidFill>
                <a:schemeClr val="tx1"/>
              </a:solidFill>
              <a:round/>
              <a:headEnd/>
              <a:tailEnd type="triangle" w="med" len="med"/>
            </a:ln>
          </p:spPr>
          <p:txBody>
            <a:bodyPr/>
            <a:lstStyle/>
            <a:p>
              <a:endParaRPr lang="es-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9350"/>
                                        </p:tgtEl>
                                        <p:attrNameLst>
                                          <p:attrName>style.visibility</p:attrName>
                                        </p:attrNameLst>
                                      </p:cBhvr>
                                      <p:to>
                                        <p:strVal val="visible"/>
                                      </p:to>
                                    </p:set>
                                    <p:animEffect transition="in" filter="box(in)">
                                      <p:cBhvr>
                                        <p:cTn id="7" dur="500"/>
                                        <p:tgtEl>
                                          <p:spTgt spid="99350"/>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ou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6" presetClass="entr" presetSubtype="3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out)">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95486"/>
            <a:ext cx="9144000" cy="64807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31746" name="3 Marcador de número de diapositiva"/>
          <p:cNvSpPr>
            <a:spLocks noGrp="1"/>
          </p:cNvSpPr>
          <p:nvPr>
            <p:ph type="sldNum" sz="quarter" idx="10"/>
          </p:nvPr>
        </p:nvSpPr>
        <p:spPr>
          <a:noFill/>
        </p:spPr>
        <p:txBody>
          <a:bodyPr/>
          <a:lstStyle/>
          <a:p>
            <a:pPr fontAlgn="base">
              <a:spcAft>
                <a:spcPct val="0"/>
              </a:spcAft>
            </a:pPr>
            <a:r>
              <a:rPr lang="en-US">
                <a:latin typeface="Arial" charset="0"/>
                <a:ea typeface="MS PGothic" pitchFamily="34" charset="-128"/>
                <a:cs typeface="Arial" charset="0"/>
              </a:rPr>
              <a:t>| </a:t>
            </a:r>
            <a:fld id="{C0DE4BB0-7EF8-42E9-94F2-ED725EA4FCF1}" type="slidenum">
              <a:rPr lang="en-US" smtClean="0">
                <a:solidFill>
                  <a:srgbClr val="B2B2B2"/>
                </a:solidFill>
                <a:latin typeface="Arial" charset="0"/>
                <a:ea typeface="MS PGothic" pitchFamily="34" charset="-128"/>
                <a:cs typeface="Arial" charset="0"/>
              </a:rPr>
              <a:pPr fontAlgn="base">
                <a:spcAft>
                  <a:spcPct val="0"/>
                </a:spcAft>
              </a:pPr>
              <a:t>122</a:t>
            </a:fld>
            <a:endParaRPr lang="en-US">
              <a:solidFill>
                <a:srgbClr val="B2B2B2"/>
              </a:solidFill>
              <a:latin typeface="Arial" charset="0"/>
              <a:ea typeface="MS PGothic" pitchFamily="34" charset="-128"/>
              <a:cs typeface="Arial" charset="0"/>
            </a:endParaRPr>
          </a:p>
        </p:txBody>
      </p:sp>
      <p:pic>
        <p:nvPicPr>
          <p:cNvPr id="31747" name="2 Imagen" descr="90032017.jpg"/>
          <p:cNvPicPr>
            <a:picLocks noChangeAspect="1"/>
          </p:cNvPicPr>
          <p:nvPr/>
        </p:nvPicPr>
        <p:blipFill>
          <a:blip r:embed="rId2" cstate="print">
            <a:lum bright="20000"/>
          </a:blip>
          <a:srcRect/>
          <a:stretch>
            <a:fillRect/>
          </a:stretch>
        </p:blipFill>
        <p:spPr bwMode="auto">
          <a:xfrm>
            <a:off x="0" y="561329"/>
            <a:ext cx="9144000" cy="3882629"/>
          </a:xfrm>
          <a:prstGeom prst="rect">
            <a:avLst/>
          </a:prstGeom>
          <a:noFill/>
          <a:ln w="9525">
            <a:noFill/>
            <a:miter lim="800000"/>
            <a:headEnd/>
            <a:tailEnd/>
          </a:ln>
        </p:spPr>
      </p:pic>
      <p:sp>
        <p:nvSpPr>
          <p:cNvPr id="6" name="Text Box 11"/>
          <p:cNvSpPr txBox="1">
            <a:spLocks noChangeArrowheads="1"/>
          </p:cNvSpPr>
          <p:nvPr/>
        </p:nvSpPr>
        <p:spPr bwMode="auto">
          <a:xfrm>
            <a:off x="1106489" y="533797"/>
            <a:ext cx="6931025" cy="885825"/>
          </a:xfrm>
          <a:prstGeom prst="rect">
            <a:avLst/>
          </a:prstGeom>
          <a:noFill/>
          <a:ln w="38100" algn="ctr">
            <a:noFill/>
            <a:miter lim="800000"/>
            <a:headEnd/>
            <a:tailEnd/>
          </a:ln>
        </p:spPr>
        <p:txBody>
          <a:bodyPr lIns="89492" tIns="44745" rIns="89492" bIns="44745" anchor="ctr"/>
          <a:lstStyle/>
          <a:p>
            <a:pPr algn="ctr" fontAlgn="auto">
              <a:spcBef>
                <a:spcPts val="0"/>
              </a:spcBef>
              <a:spcAft>
                <a:spcPts val="0"/>
              </a:spcAft>
              <a:defRPr/>
            </a:pPr>
            <a:r>
              <a:rPr lang="es-MX" sz="4400" b="1" dirty="0">
                <a:latin typeface="+mn-lt"/>
              </a:rPr>
              <a:t>Las personas no piden lo que realmente desean</a:t>
            </a:r>
          </a:p>
        </p:txBody>
      </p:sp>
    </p:spTree>
    <p:extLst>
      <p:ext uri="{BB962C8B-B14F-4D97-AF65-F5344CB8AC3E}">
        <p14:creationId xmlns:p14="http://schemas.microsoft.com/office/powerpoint/2010/main" val="376221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10 Rectángulo"/>
          <p:cNvSpPr>
            <a:spLocks noChangeArrowheads="1"/>
          </p:cNvSpPr>
          <p:nvPr/>
        </p:nvSpPr>
        <p:spPr bwMode="auto">
          <a:xfrm>
            <a:off x="0" y="1"/>
            <a:ext cx="9144000" cy="1393031"/>
          </a:xfrm>
          <a:prstGeom prst="rect">
            <a:avLst/>
          </a:prstGeom>
          <a:solidFill>
            <a:schemeClr val="bg1"/>
          </a:solidFill>
          <a:ln w="9525" algn="ctr">
            <a:noFill/>
            <a:round/>
            <a:headEnd/>
            <a:tailEnd/>
          </a:ln>
        </p:spPr>
        <p:txBody>
          <a:bodyPr anchor="ctr"/>
          <a:lstStyle/>
          <a:p>
            <a:pPr eaLnBrk="0" hangingPunct="0">
              <a:spcBef>
                <a:spcPct val="50000"/>
              </a:spcBef>
            </a:pPr>
            <a:endParaRPr lang="en-GB"/>
          </a:p>
        </p:txBody>
      </p:sp>
      <p:sp>
        <p:nvSpPr>
          <p:cNvPr id="214022" name="Text Box 6"/>
          <p:cNvSpPr txBox="1">
            <a:spLocks noChangeArrowheads="1"/>
          </p:cNvSpPr>
          <p:nvPr/>
        </p:nvSpPr>
        <p:spPr bwMode="auto">
          <a:xfrm>
            <a:off x="461964" y="208260"/>
            <a:ext cx="8220075" cy="923330"/>
          </a:xfrm>
          <a:prstGeom prst="rect">
            <a:avLst/>
          </a:prstGeom>
          <a:noFill/>
          <a:ln w="9525">
            <a:noFill/>
            <a:miter lim="800000"/>
            <a:headEnd/>
            <a:tailEnd/>
          </a:ln>
        </p:spPr>
        <p:txBody>
          <a:bodyPr>
            <a:spAutoFit/>
          </a:bodyPr>
          <a:lstStyle/>
          <a:p>
            <a:pPr algn="ctr"/>
            <a:r>
              <a:rPr lang="es-AR" sz="5400" b="1" dirty="0"/>
              <a:t>Quiero algo para beber</a:t>
            </a:r>
            <a:endParaRPr lang="es-ES" sz="5400" b="1" dirty="0"/>
          </a:p>
        </p:txBody>
      </p:sp>
      <p:sp>
        <p:nvSpPr>
          <p:cNvPr id="214019" name="Text Box 3"/>
          <p:cNvSpPr txBox="1">
            <a:spLocks noChangeArrowheads="1"/>
          </p:cNvSpPr>
          <p:nvPr/>
        </p:nvSpPr>
        <p:spPr bwMode="auto">
          <a:xfrm>
            <a:off x="2195513" y="294085"/>
            <a:ext cx="5128327" cy="1107996"/>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6600" b="1" dirty="0" err="1">
                <a:solidFill>
                  <a:schemeClr val="accent4"/>
                </a:solidFill>
                <a:latin typeface="+mn-lt"/>
              </a:rPr>
              <a:t>Quiero</a:t>
            </a:r>
            <a:r>
              <a:rPr lang="en-US" sz="6600" b="1" dirty="0">
                <a:solidFill>
                  <a:schemeClr val="accent4"/>
                </a:solidFill>
                <a:latin typeface="+mn-lt"/>
              </a:rPr>
              <a:t> </a:t>
            </a:r>
            <a:r>
              <a:rPr lang="en-US" sz="6600" b="1" dirty="0" err="1">
                <a:solidFill>
                  <a:schemeClr val="accent4"/>
                </a:solidFill>
                <a:latin typeface="+mn-lt"/>
              </a:rPr>
              <a:t>agua</a:t>
            </a:r>
            <a:endParaRPr lang="en-US" sz="6600" b="1" dirty="0">
              <a:solidFill>
                <a:schemeClr val="accent4"/>
              </a:solidFill>
              <a:latin typeface="+mn-lt"/>
            </a:endParaRPr>
          </a:p>
        </p:txBody>
      </p:sp>
      <p:sp>
        <p:nvSpPr>
          <p:cNvPr id="214020" name="AutoShape 4"/>
          <p:cNvSpPr>
            <a:spLocks noChangeArrowheads="1"/>
          </p:cNvSpPr>
          <p:nvPr/>
        </p:nvSpPr>
        <p:spPr bwMode="auto">
          <a:xfrm>
            <a:off x="3803651" y="1914525"/>
            <a:ext cx="1535113" cy="1382316"/>
          </a:xfrm>
          <a:prstGeom prst="downArrow">
            <a:avLst>
              <a:gd name="adj1" fmla="val 50000"/>
              <a:gd name="adj2" fmla="val 30015"/>
            </a:avLst>
          </a:prstGeom>
          <a:solidFill>
            <a:schemeClr val="accent5"/>
          </a:solidFill>
          <a:ln w="57150">
            <a:solidFill>
              <a:schemeClr val="tx1"/>
            </a:solidFill>
            <a:miter lim="800000"/>
            <a:headEnd/>
            <a:tailEnd/>
          </a:ln>
          <a:effectLst/>
        </p:spPr>
        <p:txBody>
          <a:bodyPr vert="eaVert" wrap="none" anchor="ctr"/>
          <a:lstStyle/>
          <a:p>
            <a:pPr fontAlgn="auto">
              <a:spcBef>
                <a:spcPts val="0"/>
              </a:spcBef>
              <a:spcAft>
                <a:spcPts val="0"/>
              </a:spcAft>
              <a:defRPr/>
            </a:pPr>
            <a:endParaRPr lang="en-US">
              <a:latin typeface="+mn-lt"/>
            </a:endParaRPr>
          </a:p>
        </p:txBody>
      </p:sp>
      <p:sp>
        <p:nvSpPr>
          <p:cNvPr id="214021" name="Text Box 5"/>
          <p:cNvSpPr txBox="1">
            <a:spLocks noChangeArrowheads="1"/>
          </p:cNvSpPr>
          <p:nvPr/>
        </p:nvSpPr>
        <p:spPr bwMode="auto">
          <a:xfrm>
            <a:off x="331788" y="3631406"/>
            <a:ext cx="8470900" cy="1015663"/>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en-US" sz="6000" b="1" dirty="0" err="1">
                <a:solidFill>
                  <a:schemeClr val="accent4"/>
                </a:solidFill>
                <a:latin typeface="+mn-lt"/>
              </a:rPr>
              <a:t>Quiero</a:t>
            </a:r>
            <a:r>
              <a:rPr lang="en-US" sz="6000" b="1" dirty="0">
                <a:solidFill>
                  <a:schemeClr val="accent4"/>
                </a:solidFill>
                <a:latin typeface="+mn-lt"/>
              </a:rPr>
              <a:t> </a:t>
            </a:r>
            <a:r>
              <a:rPr lang="en-US" sz="6000" b="1" dirty="0" err="1">
                <a:solidFill>
                  <a:schemeClr val="accent4"/>
                </a:solidFill>
                <a:latin typeface="+mn-lt"/>
              </a:rPr>
              <a:t>calmar</a:t>
            </a:r>
            <a:r>
              <a:rPr lang="en-US" sz="6000" b="1" dirty="0">
                <a:solidFill>
                  <a:schemeClr val="accent4"/>
                </a:solidFill>
                <a:latin typeface="+mn-lt"/>
              </a:rPr>
              <a:t> mi </a:t>
            </a:r>
            <a:r>
              <a:rPr lang="en-US" sz="6000" b="1" dirty="0" err="1">
                <a:solidFill>
                  <a:schemeClr val="accent4"/>
                </a:solidFill>
                <a:latin typeface="+mn-lt"/>
              </a:rPr>
              <a:t>sed</a:t>
            </a:r>
            <a:endParaRPr lang="en-US" sz="6000" b="1" dirty="0">
              <a:solidFill>
                <a:schemeClr val="accent4"/>
              </a:solidFill>
              <a:latin typeface="+mn-lt"/>
            </a:endParaRPr>
          </a:p>
        </p:txBody>
      </p:sp>
      <p:pic>
        <p:nvPicPr>
          <p:cNvPr id="32775" name="6 Imagen" descr="733906_39698074.jpg"/>
          <p:cNvPicPr>
            <a:picLocks noChangeAspect="1"/>
          </p:cNvPicPr>
          <p:nvPr/>
        </p:nvPicPr>
        <p:blipFill>
          <a:blip r:embed="rId3" cstate="print"/>
          <a:srcRect/>
          <a:stretch>
            <a:fillRect/>
          </a:stretch>
        </p:blipFill>
        <p:spPr bwMode="auto">
          <a:xfrm>
            <a:off x="2036764" y="1404540"/>
            <a:ext cx="1093787" cy="2319338"/>
          </a:xfrm>
          <a:prstGeom prst="rect">
            <a:avLst/>
          </a:prstGeom>
          <a:noFill/>
          <a:ln w="9525">
            <a:noFill/>
            <a:miter lim="800000"/>
            <a:headEnd/>
            <a:tailEnd/>
          </a:ln>
        </p:spPr>
      </p:pic>
      <p:pic>
        <p:nvPicPr>
          <p:cNvPr id="8" name="7 Imagen" descr="1032412_80509873.jpg"/>
          <p:cNvPicPr>
            <a:picLocks noChangeAspect="1"/>
          </p:cNvPicPr>
          <p:nvPr/>
        </p:nvPicPr>
        <p:blipFill>
          <a:blip r:embed="rId4" cstate="print"/>
          <a:srcRect/>
          <a:stretch>
            <a:fillRect/>
          </a:stretch>
        </p:blipFill>
        <p:spPr bwMode="auto">
          <a:xfrm>
            <a:off x="598489" y="1634728"/>
            <a:ext cx="1438275" cy="1794272"/>
          </a:xfrm>
          <a:prstGeom prst="rect">
            <a:avLst/>
          </a:prstGeom>
          <a:noFill/>
          <a:ln w="9525">
            <a:noFill/>
            <a:miter lim="800000"/>
            <a:headEnd/>
            <a:tailEnd/>
          </a:ln>
        </p:spPr>
      </p:pic>
      <p:pic>
        <p:nvPicPr>
          <p:cNvPr id="9" name="8 Imagen" descr="971008_79758922.jpg"/>
          <p:cNvPicPr>
            <a:picLocks noChangeAspect="1"/>
          </p:cNvPicPr>
          <p:nvPr/>
        </p:nvPicPr>
        <p:blipFill>
          <a:blip r:embed="rId5" cstate="print"/>
          <a:srcRect/>
          <a:stretch>
            <a:fillRect/>
          </a:stretch>
        </p:blipFill>
        <p:spPr bwMode="auto">
          <a:xfrm>
            <a:off x="5783264" y="1200150"/>
            <a:ext cx="1870075" cy="1828800"/>
          </a:xfrm>
          <a:prstGeom prst="rect">
            <a:avLst/>
          </a:prstGeom>
          <a:noFill/>
          <a:ln w="9525">
            <a:noFill/>
            <a:miter lim="800000"/>
            <a:headEnd/>
            <a:tailEnd/>
          </a:ln>
        </p:spPr>
      </p:pic>
      <p:pic>
        <p:nvPicPr>
          <p:cNvPr id="10" name="9 Imagen" descr="1223979_80759144.jpg"/>
          <p:cNvPicPr>
            <a:picLocks noChangeAspect="1"/>
          </p:cNvPicPr>
          <p:nvPr/>
        </p:nvPicPr>
        <p:blipFill>
          <a:blip r:embed="rId6" cstate="print"/>
          <a:srcRect/>
          <a:stretch>
            <a:fillRect/>
          </a:stretch>
        </p:blipFill>
        <p:spPr bwMode="auto">
          <a:xfrm>
            <a:off x="7421563" y="1749029"/>
            <a:ext cx="1524000" cy="1714500"/>
          </a:xfrm>
          <a:prstGeom prst="rect">
            <a:avLst/>
          </a:prstGeom>
          <a:noFill/>
          <a:ln w="9525">
            <a:noFill/>
            <a:miter lim="800000"/>
            <a:headEnd/>
            <a:tailEnd/>
          </a:ln>
        </p:spPr>
      </p:pic>
    </p:spTree>
    <p:extLst>
      <p:ext uri="{BB962C8B-B14F-4D97-AF65-F5344CB8AC3E}">
        <p14:creationId xmlns:p14="http://schemas.microsoft.com/office/powerpoint/2010/main" val="115417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14021"/>
                                        </p:tgtEl>
                                        <p:attrNameLst>
                                          <p:attrName>style.visibility</p:attrName>
                                        </p:attrNameLst>
                                      </p:cBhvr>
                                      <p:to>
                                        <p:strVal val="visible"/>
                                      </p:to>
                                    </p:set>
                                    <p:animEffect transition="in" filter="fade">
                                      <p:cBhvr>
                                        <p:cTn id="7" dur="1000"/>
                                        <p:tgtEl>
                                          <p:spTgt spid="214021"/>
                                        </p:tgtEl>
                                      </p:cBhvr>
                                    </p:animEffect>
                                    <p:anim calcmode="lin" valueType="num">
                                      <p:cBhvr>
                                        <p:cTn id="8" dur="1000" fill="hold"/>
                                        <p:tgtEl>
                                          <p:spTgt spid="214021"/>
                                        </p:tgtEl>
                                        <p:attrNameLst>
                                          <p:attrName>ppt_x</p:attrName>
                                        </p:attrNameLst>
                                      </p:cBhvr>
                                      <p:tavLst>
                                        <p:tav tm="0">
                                          <p:val>
                                            <p:strVal val="#ppt_x"/>
                                          </p:val>
                                        </p:tav>
                                        <p:tav tm="100000">
                                          <p:val>
                                            <p:strVal val="#ppt_x"/>
                                          </p:val>
                                        </p:tav>
                                      </p:tavLst>
                                    </p:anim>
                                    <p:anim calcmode="lin" valueType="num">
                                      <p:cBhvr>
                                        <p:cTn id="9" dur="1000" fill="hold"/>
                                        <p:tgtEl>
                                          <p:spTgt spid="21402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14020"/>
                                        </p:tgtEl>
                                        <p:attrNameLst>
                                          <p:attrName>style.visibility</p:attrName>
                                        </p:attrNameLst>
                                      </p:cBhvr>
                                      <p:to>
                                        <p:strVal val="visible"/>
                                      </p:to>
                                    </p:set>
                                    <p:animEffect transition="in" filter="fade">
                                      <p:cBhvr>
                                        <p:cTn id="12" dur="1000"/>
                                        <p:tgtEl>
                                          <p:spTgt spid="214020"/>
                                        </p:tgtEl>
                                      </p:cBhvr>
                                    </p:animEffect>
                                    <p:anim calcmode="lin" valueType="num">
                                      <p:cBhvr>
                                        <p:cTn id="13" dur="1000" fill="hold"/>
                                        <p:tgtEl>
                                          <p:spTgt spid="214020"/>
                                        </p:tgtEl>
                                        <p:attrNameLst>
                                          <p:attrName>ppt_x</p:attrName>
                                        </p:attrNameLst>
                                      </p:cBhvr>
                                      <p:tavLst>
                                        <p:tav tm="0">
                                          <p:val>
                                            <p:strVal val="#ppt_x"/>
                                          </p:val>
                                        </p:tav>
                                        <p:tav tm="100000">
                                          <p:val>
                                            <p:strVal val="#ppt_x"/>
                                          </p:val>
                                        </p:tav>
                                      </p:tavLst>
                                    </p:anim>
                                    <p:anim calcmode="lin" valueType="num">
                                      <p:cBhvr>
                                        <p:cTn id="14" dur="1000" fill="hold"/>
                                        <p:tgtEl>
                                          <p:spTgt spid="2140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grpId="1" nodeType="clickEffect">
                                  <p:stCondLst>
                                    <p:cond delay="0"/>
                                  </p:stCondLst>
                                  <p:childTnLst>
                                    <p:animRot by="10800000">
                                      <p:cBhvr>
                                        <p:cTn id="18" dur="2000" fill="hold"/>
                                        <p:tgtEl>
                                          <p:spTgt spid="214020"/>
                                        </p:tgtEl>
                                        <p:attrNameLst>
                                          <p:attrName>r</p:attrName>
                                        </p:attrNameLst>
                                      </p:cBhvr>
                                    </p:animRot>
                                  </p:childTnLst>
                                </p:cTn>
                              </p:par>
                              <p:par>
                                <p:cTn id="19" presetID="21" presetClass="emph" presetSubtype="0" fill="hold" grpId="2" nodeType="withEffect">
                                  <p:stCondLst>
                                    <p:cond delay="0"/>
                                  </p:stCondLst>
                                  <p:childTnLst>
                                    <p:animClr clrSpc="hsl" dir="cw">
                                      <p:cBhvr override="childStyle">
                                        <p:cTn id="20" dur="500" fill="hold"/>
                                        <p:tgtEl>
                                          <p:spTgt spid="214020"/>
                                        </p:tgtEl>
                                        <p:attrNameLst>
                                          <p:attrName>style.color</p:attrName>
                                        </p:attrNameLst>
                                      </p:cBhvr>
                                      <p:by>
                                        <p:hsl h="7200000" s="0" l="0"/>
                                      </p:by>
                                    </p:animClr>
                                    <p:animClr clrSpc="hsl" dir="cw">
                                      <p:cBhvr>
                                        <p:cTn id="21" dur="500" fill="hold"/>
                                        <p:tgtEl>
                                          <p:spTgt spid="214020"/>
                                        </p:tgtEl>
                                        <p:attrNameLst>
                                          <p:attrName>fillcolor</p:attrName>
                                        </p:attrNameLst>
                                      </p:cBhvr>
                                      <p:by>
                                        <p:hsl h="7200000" s="0" l="0"/>
                                      </p:by>
                                    </p:animClr>
                                    <p:animClr clrSpc="hsl" dir="cw">
                                      <p:cBhvr>
                                        <p:cTn id="22" dur="500" fill="hold"/>
                                        <p:tgtEl>
                                          <p:spTgt spid="214020"/>
                                        </p:tgtEl>
                                        <p:attrNameLst>
                                          <p:attrName>stroke.color</p:attrName>
                                        </p:attrNameLst>
                                      </p:cBhvr>
                                      <p:by>
                                        <p:hsl h="7200000" s="0" l="0"/>
                                      </p:by>
                                    </p:animClr>
                                    <p:set>
                                      <p:cBhvr>
                                        <p:cTn id="23" dur="500" fill="hold"/>
                                        <p:tgtEl>
                                          <p:spTgt spid="214020"/>
                                        </p:tgtEl>
                                        <p:attrNameLst>
                                          <p:attrName>fill.type</p:attrName>
                                        </p:attrNameLst>
                                      </p:cBhvr>
                                      <p:to>
                                        <p:strVal val="solid"/>
                                      </p:to>
                                    </p:set>
                                  </p:childTnLst>
                                </p:cTn>
                              </p:par>
                              <p:par>
                                <p:cTn id="24" presetID="10" presetClass="exit" presetSubtype="0" fill="hold" grpId="0" nodeType="withEffect">
                                  <p:stCondLst>
                                    <p:cond delay="0"/>
                                  </p:stCondLst>
                                  <p:childTnLst>
                                    <p:animEffect transition="out" filter="fade">
                                      <p:cBhvr>
                                        <p:cTn id="25" dur="2000"/>
                                        <p:tgtEl>
                                          <p:spTgt spid="214019"/>
                                        </p:tgtEl>
                                      </p:cBhvr>
                                    </p:animEffect>
                                    <p:set>
                                      <p:cBhvr>
                                        <p:cTn id="26" dur="1" fill="hold">
                                          <p:stCondLst>
                                            <p:cond delay="1999"/>
                                          </p:stCondLst>
                                        </p:cTn>
                                        <p:tgtEl>
                                          <p:spTgt spid="214019"/>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214022"/>
                                        </p:tgtEl>
                                        <p:attrNameLst>
                                          <p:attrName>style.visibility</p:attrName>
                                        </p:attrNameLst>
                                      </p:cBhvr>
                                      <p:to>
                                        <p:strVal val="visible"/>
                                      </p:to>
                                    </p:set>
                                    <p:animEffect transition="in" filter="fade">
                                      <p:cBhvr>
                                        <p:cTn id="29" dur="2000"/>
                                        <p:tgtEl>
                                          <p:spTgt spid="214022"/>
                                        </p:tgtEl>
                                      </p:cBhvr>
                                    </p:animEffect>
                                  </p:childTnLst>
                                </p:cTn>
                              </p:par>
                              <p:par>
                                <p:cTn id="30" presetID="1"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2" grpId="0"/>
      <p:bldP spid="214019" grpId="0"/>
      <p:bldP spid="214020" grpId="0" animBg="1"/>
      <p:bldP spid="214020" grpId="1" animBg="1"/>
      <p:bldP spid="214020" grpId="2" animBg="1"/>
      <p:bldP spid="21402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4818" name="Rectangle 2"/>
          <p:cNvSpPr>
            <a:spLocks noGrp="1" noChangeArrowheads="1"/>
          </p:cNvSpPr>
          <p:nvPr>
            <p:ph type="title"/>
          </p:nvPr>
        </p:nvSpPr>
        <p:spPr>
          <a:xfrm>
            <a:off x="539552" y="947504"/>
            <a:ext cx="8685213" cy="400110"/>
          </a:xfrm>
        </p:spPr>
        <p:txBody>
          <a:bodyPr anchor="ctr">
            <a:spAutoFit/>
          </a:bodyPr>
          <a:lstStyle/>
          <a:p>
            <a:pPr eaLnBrk="1" hangingPunct="1"/>
            <a:r>
              <a:rPr lang="en-US" sz="2000" dirty="0" err="1"/>
              <a:t>Pasar</a:t>
            </a:r>
            <a:r>
              <a:rPr lang="en-US" sz="2000" dirty="0"/>
              <a:t> de </a:t>
            </a:r>
            <a:r>
              <a:rPr lang="en-US" sz="2000" dirty="0" err="1"/>
              <a:t>posiciones</a:t>
            </a:r>
            <a:r>
              <a:rPr lang="en-US" sz="2000" dirty="0"/>
              <a:t> a </a:t>
            </a:r>
            <a:r>
              <a:rPr lang="en-US" sz="2000" dirty="0" err="1"/>
              <a:t>intereses</a:t>
            </a:r>
            <a:endParaRPr lang="en-US" sz="2000" dirty="0"/>
          </a:p>
        </p:txBody>
      </p:sp>
      <p:sp>
        <p:nvSpPr>
          <p:cNvPr id="34819" name="17 Marcador de número de diapositiva"/>
          <p:cNvSpPr>
            <a:spLocks noGrp="1"/>
          </p:cNvSpPr>
          <p:nvPr>
            <p:ph type="sldNum" sz="quarter" idx="10"/>
          </p:nvPr>
        </p:nvSpPr>
        <p:spPr>
          <a:xfrm>
            <a:off x="6948264" y="4876006"/>
            <a:ext cx="2133600" cy="200025"/>
          </a:xfrm>
          <a:noFill/>
        </p:spPr>
        <p:txBody>
          <a:bodyPr/>
          <a:lstStyle/>
          <a:p>
            <a:pPr fontAlgn="base">
              <a:spcAft>
                <a:spcPct val="0"/>
              </a:spcAft>
            </a:pPr>
            <a:r>
              <a:rPr lang="en-US">
                <a:latin typeface="Arial" charset="0"/>
                <a:ea typeface="MS PGothic" pitchFamily="34" charset="-128"/>
                <a:cs typeface="Arial" charset="0"/>
              </a:rPr>
              <a:t>| </a:t>
            </a:r>
            <a:fld id="{C07B5E94-3BC7-4C26-A652-0713EE5DF0F8}" type="slidenum">
              <a:rPr lang="en-US" smtClean="0">
                <a:solidFill>
                  <a:srgbClr val="B2B2B2"/>
                </a:solidFill>
                <a:latin typeface="Arial" charset="0"/>
                <a:ea typeface="MS PGothic" pitchFamily="34" charset="-128"/>
                <a:cs typeface="Arial" charset="0"/>
              </a:rPr>
              <a:pPr fontAlgn="base">
                <a:spcAft>
                  <a:spcPct val="0"/>
                </a:spcAft>
              </a:pPr>
              <a:t>124</a:t>
            </a:fld>
            <a:endParaRPr lang="en-US">
              <a:solidFill>
                <a:srgbClr val="B2B2B2"/>
              </a:solidFill>
              <a:latin typeface="Arial" charset="0"/>
              <a:ea typeface="MS PGothic" pitchFamily="34" charset="-128"/>
              <a:cs typeface="Arial" charset="0"/>
            </a:endParaRPr>
          </a:p>
        </p:txBody>
      </p:sp>
      <p:sp>
        <p:nvSpPr>
          <p:cNvPr id="1212419" name="Rectangle 3"/>
          <p:cNvSpPr>
            <a:spLocks noChangeArrowheads="1"/>
          </p:cNvSpPr>
          <p:nvPr/>
        </p:nvSpPr>
        <p:spPr bwMode="auto">
          <a:xfrm>
            <a:off x="2012396" y="1862143"/>
            <a:ext cx="1623403" cy="565591"/>
          </a:xfrm>
          <a:prstGeom prst="rect">
            <a:avLst/>
          </a:prstGeom>
          <a:solidFill>
            <a:schemeClr val="accent4"/>
          </a:solidFill>
          <a:ln w="9525">
            <a:noFill/>
            <a:miter lim="800000"/>
            <a:headEnd/>
            <a:tailEnd/>
          </a:ln>
        </p:spPr>
        <p:txBody>
          <a:bodyPr lIns="91395" tIns="91395" rIns="91395" bIns="91395"/>
          <a:lstStyle/>
          <a:p>
            <a:pPr algn="ctr" defTabSz="895350" fontAlgn="auto">
              <a:spcBef>
                <a:spcPct val="20000"/>
              </a:spcBef>
              <a:spcAft>
                <a:spcPct val="50000"/>
              </a:spcAft>
              <a:buClr>
                <a:schemeClr val="folHlink"/>
              </a:buClr>
              <a:defRPr/>
            </a:pPr>
            <a:r>
              <a:rPr lang="es-ES" sz="1800" b="1" dirty="0">
                <a:solidFill>
                  <a:srgbClr val="FFFFFF"/>
                </a:solidFill>
              </a:rPr>
              <a:t>Posición</a:t>
            </a:r>
            <a:r>
              <a:rPr lang="en-US" sz="1800" b="1" dirty="0">
                <a:solidFill>
                  <a:srgbClr val="FFFFFF"/>
                </a:solidFill>
              </a:rPr>
              <a:t> A</a:t>
            </a:r>
          </a:p>
        </p:txBody>
      </p:sp>
      <p:sp>
        <p:nvSpPr>
          <p:cNvPr id="1212421" name="Line 5"/>
          <p:cNvSpPr>
            <a:spLocks noChangeShapeType="1"/>
          </p:cNvSpPr>
          <p:nvPr/>
        </p:nvSpPr>
        <p:spPr bwMode="auto">
          <a:xfrm flipH="1">
            <a:off x="2824824" y="2571750"/>
            <a:ext cx="18984" cy="1008112"/>
          </a:xfrm>
          <a:prstGeom prst="line">
            <a:avLst/>
          </a:prstGeom>
          <a:noFill/>
          <a:ln w="57150">
            <a:solidFill>
              <a:schemeClr val="bg2">
                <a:lumMod val="75000"/>
              </a:schemeClr>
            </a:solidFill>
            <a:round/>
            <a:headEnd/>
            <a:tailEnd type="triangle" w="med" len="med"/>
          </a:ln>
        </p:spPr>
        <p:txBody>
          <a:bodyPr lIns="89517" tIns="44758" rIns="89517" bIns="44758"/>
          <a:lstStyle/>
          <a:p>
            <a:pPr fontAlgn="auto">
              <a:spcBef>
                <a:spcPts val="0"/>
              </a:spcBef>
              <a:spcAft>
                <a:spcPts val="0"/>
              </a:spcAft>
              <a:defRPr/>
            </a:pPr>
            <a:endParaRPr lang="es-AR" b="1"/>
          </a:p>
        </p:txBody>
      </p:sp>
      <p:sp>
        <p:nvSpPr>
          <p:cNvPr id="1212425" name="Line 9"/>
          <p:cNvSpPr>
            <a:spLocks noChangeShapeType="1"/>
          </p:cNvSpPr>
          <p:nvPr/>
        </p:nvSpPr>
        <p:spPr bwMode="auto">
          <a:xfrm flipH="1">
            <a:off x="1371332" y="1635646"/>
            <a:ext cx="18843" cy="2597661"/>
          </a:xfrm>
          <a:prstGeom prst="line">
            <a:avLst/>
          </a:prstGeom>
          <a:noFill/>
          <a:ln w="57150">
            <a:solidFill>
              <a:schemeClr val="accent2"/>
            </a:solidFill>
            <a:round/>
            <a:headEnd type="oval" w="med" len="med"/>
            <a:tailEnd type="triangle" w="med" len="med"/>
          </a:ln>
        </p:spPr>
        <p:txBody>
          <a:bodyPr lIns="89517" tIns="44758" rIns="89517" bIns="44758"/>
          <a:lstStyle/>
          <a:p>
            <a:endParaRPr lang="es-AR"/>
          </a:p>
        </p:txBody>
      </p:sp>
      <p:sp>
        <p:nvSpPr>
          <p:cNvPr id="1212426" name="Text Box 10"/>
          <p:cNvSpPr txBox="1">
            <a:spLocks noChangeArrowheads="1"/>
          </p:cNvSpPr>
          <p:nvPr/>
        </p:nvSpPr>
        <p:spPr bwMode="auto">
          <a:xfrm rot="-5400000">
            <a:off x="-424534" y="2721691"/>
            <a:ext cx="2758361" cy="398140"/>
          </a:xfrm>
          <a:prstGeom prst="rect">
            <a:avLst/>
          </a:prstGeom>
          <a:noFill/>
          <a:ln w="9525" algn="ctr">
            <a:noFill/>
            <a:miter lim="800000"/>
            <a:headEnd/>
            <a:tailEnd/>
          </a:ln>
        </p:spPr>
        <p:txBody>
          <a:bodyPr wrap="none" lIns="89492" tIns="44745" rIns="89492" bIns="44745">
            <a:spAutoFit/>
          </a:bodyPr>
          <a:lstStyle/>
          <a:p>
            <a:r>
              <a:rPr lang="es-ES" sz="2000" b="1">
                <a:solidFill>
                  <a:srgbClr val="002960"/>
                </a:solidFill>
              </a:rPr>
              <a:t>Ampliar las opciones</a:t>
            </a:r>
          </a:p>
        </p:txBody>
      </p:sp>
      <p:sp>
        <p:nvSpPr>
          <p:cNvPr id="1212429" name="Rectangle 3"/>
          <p:cNvSpPr>
            <a:spLocks noChangeArrowheads="1"/>
          </p:cNvSpPr>
          <p:nvPr/>
        </p:nvSpPr>
        <p:spPr bwMode="auto">
          <a:xfrm>
            <a:off x="2012296" y="3710322"/>
            <a:ext cx="1623600" cy="589620"/>
          </a:xfrm>
          <a:prstGeom prst="rect">
            <a:avLst/>
          </a:prstGeom>
          <a:solidFill>
            <a:schemeClr val="tx1">
              <a:lumMod val="50000"/>
              <a:lumOff val="50000"/>
            </a:schemeClr>
          </a:solidFill>
          <a:ln w="9525">
            <a:noFill/>
            <a:miter lim="800000"/>
            <a:headEnd/>
            <a:tailEnd/>
          </a:ln>
        </p:spPr>
        <p:txBody>
          <a:bodyPr lIns="91395" tIns="91395" rIns="91395" bIns="91395"/>
          <a:lstStyle/>
          <a:p>
            <a:pPr algn="ctr" defTabSz="895350">
              <a:spcBef>
                <a:spcPct val="20000"/>
              </a:spcBef>
              <a:spcAft>
                <a:spcPct val="50000"/>
              </a:spcAft>
              <a:buClr>
                <a:schemeClr val="folHlink"/>
              </a:buClr>
            </a:pPr>
            <a:r>
              <a:rPr lang="es-ES" b="1" dirty="0">
                <a:solidFill>
                  <a:srgbClr val="FFFFFF"/>
                </a:solidFill>
              </a:rPr>
              <a:t>Intereses </a:t>
            </a:r>
            <a:r>
              <a:rPr lang="en-US" b="1" dirty="0">
                <a:solidFill>
                  <a:srgbClr val="FFFFFF"/>
                </a:solidFill>
              </a:rPr>
              <a:t>A</a:t>
            </a:r>
          </a:p>
        </p:txBody>
      </p:sp>
      <p:sp>
        <p:nvSpPr>
          <p:cNvPr id="17" name="Text Box 14"/>
          <p:cNvSpPr txBox="1">
            <a:spLocks noChangeArrowheads="1"/>
          </p:cNvSpPr>
          <p:nvPr/>
        </p:nvSpPr>
        <p:spPr bwMode="auto">
          <a:xfrm>
            <a:off x="4283968" y="1059582"/>
            <a:ext cx="4464496" cy="1940866"/>
          </a:xfrm>
          <a:prstGeom prst="rect">
            <a:avLst/>
          </a:prstGeom>
          <a:noFill/>
          <a:ln w="9525">
            <a:noFill/>
            <a:miter lim="800000"/>
            <a:headEnd/>
            <a:tailEnd/>
          </a:ln>
        </p:spPr>
        <p:txBody>
          <a:bodyPr wrap="square" lIns="93296" tIns="46648" rIns="93296" bIns="46648">
            <a:spAutoFit/>
          </a:bodyPr>
          <a:lstStyle/>
          <a:p>
            <a:pPr algn="ctr" defTabSz="933450" fontAlgn="auto">
              <a:spcBef>
                <a:spcPts val="0"/>
              </a:spcBef>
              <a:spcAft>
                <a:spcPts val="0"/>
              </a:spcAft>
              <a:defRPr/>
            </a:pPr>
            <a:r>
              <a:rPr lang="es-ES" sz="2400" b="1" dirty="0">
                <a:solidFill>
                  <a:schemeClr val="tx1"/>
                </a:solidFill>
              </a:rPr>
              <a:t>¿Qué es lo que “X”</a:t>
            </a:r>
          </a:p>
          <a:p>
            <a:pPr algn="ctr" defTabSz="933450" fontAlgn="auto">
              <a:spcBef>
                <a:spcPts val="0"/>
              </a:spcBef>
              <a:spcAft>
                <a:spcPts val="0"/>
              </a:spcAft>
              <a:defRPr/>
            </a:pPr>
            <a:r>
              <a:rPr lang="es-ES" sz="2400" b="1" dirty="0">
                <a:solidFill>
                  <a:schemeClr val="tx1"/>
                </a:solidFill>
              </a:rPr>
              <a:t>(tu posición) te permite obtener que es más importante que “X” (tu posición)?</a:t>
            </a:r>
          </a:p>
        </p:txBody>
      </p:sp>
      <p:sp>
        <p:nvSpPr>
          <p:cNvPr id="10" name="Rectangle 4"/>
          <p:cNvSpPr txBox="1">
            <a:spLocks noChangeArrowheads="1"/>
          </p:cNvSpPr>
          <p:nvPr/>
        </p:nvSpPr>
        <p:spPr bwMode="auto">
          <a:xfrm>
            <a:off x="107504" y="37518"/>
            <a:ext cx="8352928" cy="523212"/>
          </a:xfrm>
          <a:prstGeom prst="rect">
            <a:avLst/>
          </a:prstGeom>
          <a:noFill/>
          <a:ln w="9525">
            <a:noFill/>
            <a:miter lim="800000"/>
            <a:headEnd/>
            <a:tailEnd/>
          </a:ln>
        </p:spPr>
        <p:txBody>
          <a:bodyPr vert="horz" wrap="square" lIns="91430" tIns="45716" rIns="91430" bIns="45716" numCol="1" anchor="ctr" anchorCtr="0" compatLnSpc="1">
            <a:prstTxWarp prst="textNoShape">
              <a:avLst/>
            </a:prstTxWarp>
            <a:spAutoFit/>
          </a:bodyPr>
          <a:lstStyle/>
          <a:p>
            <a:pPr marL="449263" marR="0" lvl="0" indent="0" algn="l" defTabSz="914400" rtl="0" eaLnBrk="1" fontAlgn="base" latinLnBrk="0" hangingPunct="1">
              <a:lnSpc>
                <a:spcPct val="100000"/>
              </a:lnSpc>
              <a:spcBef>
                <a:spcPct val="0"/>
              </a:spcBef>
              <a:spcAft>
                <a:spcPct val="0"/>
              </a:spcAft>
              <a:buClrTx/>
              <a:buSzTx/>
              <a:buFontTx/>
              <a:buNone/>
              <a:tabLst/>
              <a:defRPr/>
            </a:pPr>
            <a:r>
              <a:rPr lang="es-ES" sz="2800" kern="0" dirty="0">
                <a:latin typeface="+mj-lt"/>
                <a:ea typeface="+mj-ea"/>
                <a:cs typeface="+mj-cs"/>
              </a:rPr>
              <a:t>e</a:t>
            </a:r>
            <a:r>
              <a:rPr kumimoji="0" lang="es-ES" sz="2800" i="0" u="none" strike="noStrike" kern="0" cap="none" spc="0" normalizeH="0" baseline="0" noProof="0" dirty="0" err="1">
                <a:ln>
                  <a:noFill/>
                </a:ln>
                <a:solidFill>
                  <a:srgbClr val="002D62"/>
                </a:solidFill>
                <a:effectLst/>
                <a:uLnTx/>
                <a:uFillTx/>
                <a:latin typeface="+mj-lt"/>
                <a:ea typeface="+mj-ea"/>
                <a:cs typeface="+mj-cs"/>
              </a:rPr>
              <a:t>scasez</a:t>
            </a:r>
            <a:r>
              <a:rPr kumimoji="0" lang="es-ES" sz="2800" i="0" u="none" strike="noStrike" kern="0" cap="none" spc="0" normalizeH="0" baseline="0" noProof="0" dirty="0">
                <a:ln>
                  <a:noFill/>
                </a:ln>
                <a:solidFill>
                  <a:srgbClr val="002D62"/>
                </a:solidFill>
                <a:effectLst/>
                <a:uLnTx/>
                <a:uFillTx/>
                <a:latin typeface="+mj-lt"/>
                <a:ea typeface="+mj-ea"/>
                <a:cs typeface="+mj-cs"/>
              </a:rPr>
              <a:t> en los conflictos</a:t>
            </a:r>
            <a:endParaRPr kumimoji="0" lang="en-US" sz="2800" i="0" u="none" strike="noStrike" kern="0" cap="none" spc="0" normalizeH="0" baseline="0" noProof="0" dirty="0">
              <a:ln>
                <a:noFill/>
              </a:ln>
              <a:solidFill>
                <a:srgbClr val="002D62"/>
              </a:solidFill>
              <a:effectLst/>
              <a:uLnTx/>
              <a:uFillTx/>
              <a:latin typeface="+mj-lt"/>
              <a:ea typeface="+mj-ea"/>
              <a:cs typeface="+mj-cs"/>
            </a:endParaRPr>
          </a:p>
        </p:txBody>
      </p:sp>
      <p:pic>
        <p:nvPicPr>
          <p:cNvPr id="12" name="Picture 6" descr="MPj04223160000[1]"/>
          <p:cNvPicPr>
            <a:picLocks noChangeAspect="1" noChangeArrowheads="1"/>
          </p:cNvPicPr>
          <p:nvPr/>
        </p:nvPicPr>
        <p:blipFill>
          <a:blip r:embed="rId3" cstate="print"/>
          <a:srcRect/>
          <a:stretch>
            <a:fillRect/>
          </a:stretch>
        </p:blipFill>
        <p:spPr bwMode="auto">
          <a:xfrm>
            <a:off x="5796136" y="3104834"/>
            <a:ext cx="2232248" cy="2025559"/>
          </a:xfrm>
          <a:prstGeom prst="rect">
            <a:avLst/>
          </a:prstGeom>
          <a:noFill/>
          <a:ln w="9525">
            <a:noFill/>
            <a:miter lim="800000"/>
            <a:headEnd/>
            <a:tailEnd/>
          </a:ln>
        </p:spPr>
      </p:pic>
      <p:sp>
        <p:nvSpPr>
          <p:cNvPr id="15" name="Oval 12"/>
          <p:cNvSpPr>
            <a:spLocks noChangeArrowheads="1"/>
          </p:cNvSpPr>
          <p:nvPr/>
        </p:nvSpPr>
        <p:spPr bwMode="auto">
          <a:xfrm>
            <a:off x="113196" y="178265"/>
            <a:ext cx="368300" cy="276225"/>
          </a:xfrm>
          <a:prstGeom prst="ellipse">
            <a:avLst/>
          </a:prstGeom>
          <a:solidFill>
            <a:schemeClr val="accent4"/>
          </a:solidFill>
          <a:ln w="9525" algn="ctr">
            <a:noFill/>
            <a:round/>
            <a:headEnd/>
            <a:tailEnd/>
          </a:ln>
          <a:effectLst>
            <a:outerShdw blurRad="50800" dist="38100" dir="2700000" algn="tl" rotWithShape="0">
              <a:prstClr val="black">
                <a:alpha val="40000"/>
              </a:prstClr>
            </a:outerShdw>
          </a:effectLst>
        </p:spPr>
        <p:txBody>
          <a:bodyPr wrap="none" lIns="45707" tIns="45707" rIns="45707" bIns="45707" anchor="ctr"/>
          <a:lstStyle/>
          <a:p>
            <a:pPr algn="ctr" fontAlgn="auto">
              <a:spcBef>
                <a:spcPts val="0"/>
              </a:spcBef>
              <a:spcAft>
                <a:spcPts val="0"/>
              </a:spcAft>
              <a:defRPr/>
            </a:pPr>
            <a:r>
              <a:rPr lang="en-US" dirty="0">
                <a:solidFill>
                  <a:schemeClr val="bg1"/>
                </a:solidFill>
              </a:rPr>
              <a:t>3</a:t>
            </a:r>
            <a:endParaRPr lang="en-US" b="1" dirty="0">
              <a:solidFill>
                <a:schemeClr val="bg1"/>
              </a:solidFill>
            </a:endParaRPr>
          </a:p>
        </p:txBody>
      </p:sp>
    </p:spTree>
    <p:extLst>
      <p:ext uri="{BB962C8B-B14F-4D97-AF65-F5344CB8AC3E}">
        <p14:creationId xmlns:p14="http://schemas.microsoft.com/office/powerpoint/2010/main" val="25894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2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24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124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124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2426"/>
                                        </p:tgtEl>
                                        <p:attrNameLst>
                                          <p:attrName>style.visibility</p:attrName>
                                        </p:attrNameLst>
                                      </p:cBhvr>
                                      <p:to>
                                        <p:strVal val="visible"/>
                                      </p:to>
                                    </p:set>
                                  </p:childTnLst>
                                </p:cTn>
                              </p:par>
                              <p:par>
                                <p:cTn id="19" presetID="17"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25" grpId="0" animBg="1"/>
      <p:bldP spid="1212426" grpId="0"/>
      <p:bldP spid="1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a:extLst>
              <a:ext uri="{FF2B5EF4-FFF2-40B4-BE49-F238E27FC236}">
                <a16:creationId xmlns:a16="http://schemas.microsoft.com/office/drawing/2014/main" id="{544766D6-4272-401E-B3BA-ACE5F73D2AE8}"/>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04834" name="Rectangle 2"/>
          <p:cNvSpPr>
            <a:spLocks noGrp="1" noChangeArrowheads="1"/>
          </p:cNvSpPr>
          <p:nvPr>
            <p:ph type="title" idx="4294967295"/>
          </p:nvPr>
        </p:nvSpPr>
        <p:spPr>
          <a:xfrm>
            <a:off x="467544" y="62606"/>
            <a:ext cx="8424936" cy="367903"/>
          </a:xfrm>
        </p:spPr>
        <p:txBody>
          <a:bodyPr/>
          <a:lstStyle/>
          <a:p>
            <a:pPr eaLnBrk="1" hangingPunct="1"/>
            <a:r>
              <a:rPr lang="es-ES" sz="2400" dirty="0"/>
              <a:t>Actividad: identificación de intereses subyacentes</a:t>
            </a:r>
          </a:p>
        </p:txBody>
      </p:sp>
      <p:sp>
        <p:nvSpPr>
          <p:cNvPr id="100358" name="Rectangle 6"/>
          <p:cNvSpPr>
            <a:spLocks noGrp="1" noChangeArrowheads="1"/>
          </p:cNvSpPr>
          <p:nvPr>
            <p:ph idx="4294967295"/>
          </p:nvPr>
        </p:nvSpPr>
        <p:spPr>
          <a:xfrm>
            <a:off x="683568" y="1822951"/>
            <a:ext cx="7992888" cy="2693015"/>
          </a:xfrm>
        </p:spPr>
        <p:txBody>
          <a:bodyPr vert="horz" wrap="square" lIns="68565" tIns="68565" rIns="68565" bIns="68565" numCol="1" anchor="t" anchorCtr="0" compatLnSpc="1">
            <a:prstTxWarp prst="textNoShape">
              <a:avLst/>
            </a:prstTxWarp>
            <a:spAutoFit/>
          </a:bodyPr>
          <a:lstStyle/>
          <a:p>
            <a:pPr marL="257175" indent="-257175" defTabSz="671513" eaLnBrk="1" hangingPunct="1">
              <a:spcBef>
                <a:spcPts val="600"/>
              </a:spcBef>
              <a:spcAft>
                <a:spcPts val="600"/>
              </a:spcAft>
              <a:buFontTx/>
              <a:buAutoNum type="arabicPeriod"/>
            </a:pPr>
            <a:r>
              <a:rPr lang="es-ES" sz="1600" b="0" dirty="0"/>
              <a:t>Piensen en algo que quieren (…puede ser cualquier cosa…) y escríbanlo a continuación. </a:t>
            </a:r>
          </a:p>
          <a:p>
            <a:pPr marL="257175" indent="-257175" defTabSz="671513" eaLnBrk="1" hangingPunct="1">
              <a:lnSpc>
                <a:spcPct val="50000"/>
              </a:lnSpc>
              <a:spcBef>
                <a:spcPts val="600"/>
              </a:spcBef>
              <a:spcAft>
                <a:spcPts val="600"/>
              </a:spcAft>
              <a:buFontTx/>
              <a:buAutoNum type="arabicPeriod"/>
            </a:pPr>
            <a:r>
              <a:rPr lang="es-ES" sz="1600" b="0" dirty="0"/>
              <a:t>Reflexionen y respóndanse:</a:t>
            </a:r>
          </a:p>
          <a:p>
            <a:pPr marL="491729" lvl="1" indent="-228600" defTabSz="671513" eaLnBrk="1" hangingPunct="1">
              <a:spcBef>
                <a:spcPts val="600"/>
              </a:spcBef>
              <a:spcAft>
                <a:spcPts val="600"/>
              </a:spcAft>
              <a:buClr>
                <a:schemeClr val="accent2"/>
              </a:buClr>
              <a:buFont typeface="Arial" charset="0"/>
              <a:buChar char="•"/>
            </a:pPr>
            <a:r>
              <a:rPr lang="es-ES" sz="1400" i="1" dirty="0"/>
              <a:t>¿Qué obtendría por medio de eso que quiero que es aún más importante para mí?</a:t>
            </a:r>
          </a:p>
          <a:p>
            <a:pPr marL="257175" indent="-257175" defTabSz="671513" eaLnBrk="1" hangingPunct="1">
              <a:spcBef>
                <a:spcPts val="600"/>
              </a:spcBef>
              <a:spcAft>
                <a:spcPts val="600"/>
              </a:spcAft>
              <a:buFontTx/>
              <a:buAutoNum type="arabicPeriod"/>
            </a:pPr>
            <a:r>
              <a:rPr lang="es-ES" sz="1600" b="0" dirty="0"/>
              <a:t>Háganse nuevamente la misma pregunta sobre lo que respondieron anteriormente: </a:t>
            </a:r>
          </a:p>
          <a:p>
            <a:pPr marL="491729" lvl="1" indent="-228600" defTabSz="671513" eaLnBrk="1" hangingPunct="1">
              <a:spcBef>
                <a:spcPts val="600"/>
              </a:spcBef>
              <a:spcAft>
                <a:spcPts val="600"/>
              </a:spcAft>
              <a:buClr>
                <a:schemeClr val="accent2"/>
              </a:buClr>
              <a:buFont typeface="Arial" charset="0"/>
              <a:buChar char="•"/>
            </a:pPr>
            <a:r>
              <a:rPr lang="es-ES" sz="1400" i="1" dirty="0"/>
              <a:t>¿Qué obtendría por medio de eso que contesté en el punto 2?</a:t>
            </a:r>
          </a:p>
          <a:p>
            <a:pPr marL="257175" indent="-257175" defTabSz="671513" eaLnBrk="1" hangingPunct="1">
              <a:spcBef>
                <a:spcPts val="600"/>
              </a:spcBef>
              <a:spcAft>
                <a:spcPts val="600"/>
              </a:spcAft>
              <a:buFontTx/>
              <a:buAutoNum type="arabicPeriod"/>
            </a:pPr>
            <a:r>
              <a:rPr lang="es-ES" sz="1600" b="0" dirty="0"/>
              <a:t>Háganse la pregunta sucesivamente tantas veces como sea necesario, hasta que sientan que no hay otra respuesta posible. Escriban esa respuesta final. </a:t>
            </a:r>
          </a:p>
        </p:txBody>
      </p:sp>
      <p:sp>
        <p:nvSpPr>
          <p:cNvPr id="504836" name="3 Marcador de número de diapositiva"/>
          <p:cNvSpPr txBox="1">
            <a:spLocks noGrp="1"/>
          </p:cNvSpPr>
          <p:nvPr/>
        </p:nvSpPr>
        <p:spPr bwMode="auto">
          <a:xfrm>
            <a:off x="7507691" y="4971631"/>
            <a:ext cx="1600200" cy="200025"/>
          </a:xfrm>
          <a:prstGeom prst="rect">
            <a:avLst/>
          </a:prstGeom>
          <a:noFill/>
          <a:ln w="9525">
            <a:noFill/>
            <a:miter lim="800000"/>
            <a:headEnd/>
            <a:tailEnd/>
          </a:ln>
        </p:spPr>
        <p:txBody>
          <a:bodyPr/>
          <a:lstStyle/>
          <a:p>
            <a:pPr algn="r" eaLnBrk="1" hangingPunct="1">
              <a:spcBef>
                <a:spcPct val="0"/>
              </a:spcBef>
            </a:pPr>
            <a:r>
              <a:rPr lang="en-US" sz="750" dirty="0">
                <a:solidFill>
                  <a:srgbClr val="FBB03F"/>
                </a:solidFill>
                <a:sym typeface="Trebuchet MS" pitchFamily="34" charset="0"/>
              </a:rPr>
              <a:t>| </a:t>
            </a:r>
            <a:fld id="{6638B907-8038-4768-BEC2-883906490FEC}" type="slidenum">
              <a:rPr lang="en-US" sz="750">
                <a:solidFill>
                  <a:srgbClr val="B2B2B2"/>
                </a:solidFill>
                <a:sym typeface="Trebuchet MS" pitchFamily="34" charset="0"/>
              </a:rPr>
              <a:pPr algn="r" eaLnBrk="1" hangingPunct="1">
                <a:spcBef>
                  <a:spcPct val="0"/>
                </a:spcBef>
              </a:pPr>
              <a:t>125</a:t>
            </a:fld>
            <a:endParaRPr lang="en-US" sz="750" dirty="0">
              <a:solidFill>
                <a:srgbClr val="B2B2B2"/>
              </a:solidFill>
              <a:sym typeface="Trebuchet MS" pitchFamily="34" charset="0"/>
            </a:endParaRPr>
          </a:p>
        </p:txBody>
      </p:sp>
      <p:sp>
        <p:nvSpPr>
          <p:cNvPr id="6" name="Text Box 38"/>
          <p:cNvSpPr txBox="1">
            <a:spLocks noChangeArrowheads="1"/>
          </p:cNvSpPr>
          <p:nvPr/>
        </p:nvSpPr>
        <p:spPr bwMode="auto">
          <a:xfrm>
            <a:off x="476336" y="703692"/>
            <a:ext cx="6315075" cy="276999"/>
          </a:xfrm>
          <a:prstGeom prst="rect">
            <a:avLst/>
          </a:prstGeom>
          <a:noFill/>
          <a:ln w="9525" algn="ctr">
            <a:noFill/>
            <a:miter lim="800000"/>
            <a:headEnd/>
            <a:tailEnd/>
          </a:ln>
        </p:spPr>
        <p:txBody>
          <a:bodyPr>
            <a:spAutoFit/>
          </a:bodyPr>
          <a:lstStyle/>
          <a:p>
            <a:r>
              <a:rPr lang="en-US" sz="1200" dirty="0">
                <a:solidFill>
                  <a:schemeClr val="bg2">
                    <a:lumMod val="75000"/>
                  </a:schemeClr>
                </a:solidFill>
              </a:rPr>
              <a:t>RESOLUCIÓN DEL COMPONENTE OPERATIVO</a:t>
            </a:r>
            <a:endParaRPr lang="es-ES" sz="1200" dirty="0">
              <a:solidFill>
                <a:schemeClr val="bg2">
                  <a:lumMod val="75000"/>
                </a:schemeClr>
              </a:solidFill>
            </a:endParaRPr>
          </a:p>
        </p:txBody>
      </p:sp>
      <p:pic>
        <p:nvPicPr>
          <p:cNvPr id="8" name="Picture 2">
            <a:extLst>
              <a:ext uri="{FF2B5EF4-FFF2-40B4-BE49-F238E27FC236}">
                <a16:creationId xmlns:a16="http://schemas.microsoft.com/office/drawing/2014/main" id="{09684C47-32C7-4504-998E-F0C34A77BE6E}"/>
              </a:ext>
            </a:extLst>
          </p:cNvPr>
          <p:cNvPicPr>
            <a:picLocks noChangeAspect="1" noChangeArrowheads="1"/>
          </p:cNvPicPr>
          <p:nvPr/>
        </p:nvPicPr>
        <p:blipFill>
          <a:blip r:embed="rId3" cstate="print"/>
          <a:srcRect/>
          <a:stretch>
            <a:fillRect/>
          </a:stretch>
        </p:blipFill>
        <p:spPr bwMode="auto">
          <a:xfrm>
            <a:off x="3456585" y="1110876"/>
            <a:ext cx="5435895" cy="351073"/>
          </a:xfrm>
          <a:prstGeom prst="rect">
            <a:avLst/>
          </a:prstGeom>
          <a:noFill/>
          <a:ln w="9525">
            <a:noFill/>
            <a:miter lim="800000"/>
            <a:headEnd/>
            <a:tailEnd/>
          </a:ln>
          <a:effectLst/>
        </p:spPr>
      </p:pic>
      <p:sp>
        <p:nvSpPr>
          <p:cNvPr id="9" name="Oval 8">
            <a:extLst>
              <a:ext uri="{FF2B5EF4-FFF2-40B4-BE49-F238E27FC236}">
                <a16:creationId xmlns:a16="http://schemas.microsoft.com/office/drawing/2014/main" id="{D301E40F-4383-411E-922D-E5C23C0D51F0}"/>
              </a:ext>
            </a:extLst>
          </p:cNvPr>
          <p:cNvSpPr/>
          <p:nvPr/>
        </p:nvSpPr>
        <p:spPr bwMode="auto">
          <a:xfrm>
            <a:off x="6336904" y="1002864"/>
            <a:ext cx="2736304" cy="59406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val="283313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00358">
                                            <p:txEl>
                                              <p:pRg st="0" end="0"/>
                                            </p:txEl>
                                          </p:spTgt>
                                        </p:tgtEl>
                                        <p:attrNameLst>
                                          <p:attrName>style.visibility</p:attrName>
                                        </p:attrNameLst>
                                      </p:cBhvr>
                                      <p:to>
                                        <p:strVal val="visible"/>
                                      </p:to>
                                    </p:set>
                                    <p:animEffect transition="in" filter="box(in)">
                                      <p:cBhvr>
                                        <p:cTn id="7" dur="500"/>
                                        <p:tgtEl>
                                          <p:spTgt spid="1003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0358">
                                            <p:txEl>
                                              <p:pRg st="1" end="1"/>
                                            </p:txEl>
                                          </p:spTgt>
                                        </p:tgtEl>
                                        <p:attrNameLst>
                                          <p:attrName>style.visibility</p:attrName>
                                        </p:attrNameLst>
                                      </p:cBhvr>
                                      <p:to>
                                        <p:strVal val="visible"/>
                                      </p:to>
                                    </p:set>
                                    <p:animEffect transition="in" filter="box(in)">
                                      <p:cBhvr>
                                        <p:cTn id="12" dur="500"/>
                                        <p:tgtEl>
                                          <p:spTgt spid="1003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0358">
                                            <p:txEl>
                                              <p:pRg st="2" end="2"/>
                                            </p:txEl>
                                          </p:spTgt>
                                        </p:tgtEl>
                                        <p:attrNameLst>
                                          <p:attrName>style.visibility</p:attrName>
                                        </p:attrNameLst>
                                      </p:cBhvr>
                                      <p:to>
                                        <p:strVal val="visible"/>
                                      </p:to>
                                    </p:set>
                                    <p:animEffect transition="in" filter="box(in)">
                                      <p:cBhvr>
                                        <p:cTn id="17" dur="500"/>
                                        <p:tgtEl>
                                          <p:spTgt spid="1003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00358">
                                            <p:txEl>
                                              <p:pRg st="3" end="3"/>
                                            </p:txEl>
                                          </p:spTgt>
                                        </p:tgtEl>
                                        <p:attrNameLst>
                                          <p:attrName>style.visibility</p:attrName>
                                        </p:attrNameLst>
                                      </p:cBhvr>
                                      <p:to>
                                        <p:strVal val="visible"/>
                                      </p:to>
                                    </p:set>
                                    <p:animEffect transition="in" filter="box(in)">
                                      <p:cBhvr>
                                        <p:cTn id="22" dur="500"/>
                                        <p:tgtEl>
                                          <p:spTgt spid="1003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00358">
                                            <p:txEl>
                                              <p:pRg st="4" end="4"/>
                                            </p:txEl>
                                          </p:spTgt>
                                        </p:tgtEl>
                                        <p:attrNameLst>
                                          <p:attrName>style.visibility</p:attrName>
                                        </p:attrNameLst>
                                      </p:cBhvr>
                                      <p:to>
                                        <p:strVal val="visible"/>
                                      </p:to>
                                    </p:set>
                                    <p:animEffect transition="in" filter="box(in)">
                                      <p:cBhvr>
                                        <p:cTn id="27" dur="500"/>
                                        <p:tgtEl>
                                          <p:spTgt spid="1003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00358">
                                            <p:txEl>
                                              <p:pRg st="5" end="5"/>
                                            </p:txEl>
                                          </p:spTgt>
                                        </p:tgtEl>
                                        <p:attrNameLst>
                                          <p:attrName>style.visibility</p:attrName>
                                        </p:attrNameLst>
                                      </p:cBhvr>
                                      <p:to>
                                        <p:strVal val="visible"/>
                                      </p:to>
                                    </p:set>
                                    <p:animEffect transition="in" filter="box(in)">
                                      <p:cBhvr>
                                        <p:cTn id="32" dur="500"/>
                                        <p:tgtEl>
                                          <p:spTgt spid="1003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8" grpId="0" build="p" bldLvl="5"/>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262">
            <a:extLst>
              <a:ext uri="{FF2B5EF4-FFF2-40B4-BE49-F238E27FC236}">
                <a16:creationId xmlns:a16="http://schemas.microsoft.com/office/drawing/2014/main" id="{6DE2610C-6E6F-4FFD-945F-2B742295BF75}"/>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411" name="3 Marcador de número de diapositiva"/>
          <p:cNvSpPr>
            <a:spLocks noGrp="1"/>
          </p:cNvSpPr>
          <p:nvPr>
            <p:ph type="sldNum" sz="quarter" idx="10"/>
          </p:nvPr>
        </p:nvSpPr>
        <p:spPr/>
        <p:txBody>
          <a:bodyPr/>
          <a:lstStyle/>
          <a:p>
            <a:pPr>
              <a:defRPr/>
            </a:pPr>
            <a:r>
              <a:rPr lang="en-US"/>
              <a:t>| </a:t>
            </a:r>
            <a:fld id="{9CBE6133-76AE-46A0-BF40-925B0254142E}" type="slidenum">
              <a:rPr lang="en-US" smtClean="0">
                <a:solidFill>
                  <a:srgbClr val="B2B2B2"/>
                </a:solidFill>
              </a:rPr>
              <a:pPr>
                <a:defRPr/>
              </a:pPr>
              <a:t>126</a:t>
            </a:fld>
            <a:endParaRPr lang="en-US">
              <a:solidFill>
                <a:srgbClr val="B2B2B2"/>
              </a:solidFill>
            </a:endParaRPr>
          </a:p>
        </p:txBody>
      </p:sp>
      <p:cxnSp>
        <p:nvCxnSpPr>
          <p:cNvPr id="15364" name="AutoShape 97"/>
          <p:cNvCxnSpPr>
            <a:cxnSpLocks noChangeShapeType="1"/>
          </p:cNvCxnSpPr>
          <p:nvPr/>
        </p:nvCxnSpPr>
        <p:spPr bwMode="auto">
          <a:xfrm flipH="1">
            <a:off x="3827860" y="1884760"/>
            <a:ext cx="1190" cy="146447"/>
          </a:xfrm>
          <a:prstGeom prst="straightConnector1">
            <a:avLst/>
          </a:prstGeom>
          <a:noFill/>
          <a:ln w="9525">
            <a:solidFill>
              <a:srgbClr val="002960"/>
            </a:solidFill>
            <a:round/>
            <a:headEnd/>
            <a:tailEnd type="triangle" w="med" len="med"/>
          </a:ln>
        </p:spPr>
      </p:cxnSp>
      <p:sp>
        <p:nvSpPr>
          <p:cNvPr id="16390" name="Text Box 98"/>
          <p:cNvSpPr txBox="1">
            <a:spLocks noChangeArrowheads="1"/>
          </p:cNvSpPr>
          <p:nvPr/>
        </p:nvSpPr>
        <p:spPr bwMode="auto">
          <a:xfrm>
            <a:off x="2634594" y="1466694"/>
            <a:ext cx="2387032" cy="407980"/>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Acuerdo sobre los mecanismos de decisión principal y alternativo</a:t>
            </a:r>
          </a:p>
        </p:txBody>
      </p:sp>
      <p:grpSp>
        <p:nvGrpSpPr>
          <p:cNvPr id="2" name="Group 44"/>
          <p:cNvGrpSpPr/>
          <p:nvPr/>
        </p:nvGrpSpPr>
        <p:grpSpPr>
          <a:xfrm>
            <a:off x="2941077" y="2853929"/>
            <a:ext cx="1772887" cy="387053"/>
            <a:chOff x="2397435" y="3805238"/>
            <a:chExt cx="2363849" cy="516071"/>
          </a:xfrm>
        </p:grpSpPr>
        <p:sp>
          <p:nvSpPr>
            <p:cNvPr id="16395" name="Text Box 103"/>
            <p:cNvSpPr txBox="1">
              <a:spLocks noChangeArrowheads="1"/>
            </p:cNvSpPr>
            <p:nvPr/>
          </p:nvSpPr>
          <p:spPr bwMode="auto">
            <a:xfrm>
              <a:off x="2397435" y="4013907"/>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Seleccionar y Negociar</a:t>
              </a:r>
            </a:p>
          </p:txBody>
        </p:sp>
        <p:cxnSp>
          <p:nvCxnSpPr>
            <p:cNvPr id="15387" name="AutoShape 106"/>
            <p:cNvCxnSpPr>
              <a:cxnSpLocks noChangeShapeType="1"/>
            </p:cNvCxnSpPr>
            <p:nvPr/>
          </p:nvCxnSpPr>
          <p:spPr bwMode="auto">
            <a:xfrm>
              <a:off x="3579813" y="3805238"/>
              <a:ext cx="0" cy="195262"/>
            </a:xfrm>
            <a:prstGeom prst="straightConnector1">
              <a:avLst/>
            </a:prstGeom>
            <a:noFill/>
            <a:ln w="9525">
              <a:solidFill>
                <a:srgbClr val="002960"/>
              </a:solidFill>
              <a:round/>
              <a:headEnd/>
              <a:tailEnd type="triangle" w="med" len="med"/>
            </a:ln>
          </p:spPr>
        </p:cxnSp>
      </p:grpSp>
      <p:grpSp>
        <p:nvGrpSpPr>
          <p:cNvPr id="3" name="Group 45"/>
          <p:cNvGrpSpPr/>
          <p:nvPr/>
        </p:nvGrpSpPr>
        <p:grpSpPr>
          <a:xfrm>
            <a:off x="2941077" y="3250406"/>
            <a:ext cx="1772887" cy="386868"/>
            <a:chOff x="2397435" y="4333875"/>
            <a:chExt cx="2363849" cy="515824"/>
          </a:xfrm>
        </p:grpSpPr>
        <p:sp>
          <p:nvSpPr>
            <p:cNvPr id="16393" name="Text Box 101"/>
            <p:cNvSpPr txBox="1">
              <a:spLocks noChangeArrowheads="1"/>
            </p:cNvSpPr>
            <p:nvPr/>
          </p:nvSpPr>
          <p:spPr bwMode="auto">
            <a:xfrm>
              <a:off x="2397435" y="4542297"/>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¿Consenso material?</a:t>
              </a:r>
            </a:p>
          </p:txBody>
        </p:sp>
        <p:cxnSp>
          <p:nvCxnSpPr>
            <p:cNvPr id="15388" name="AutoShape 107"/>
            <p:cNvCxnSpPr>
              <a:cxnSpLocks noChangeShapeType="1"/>
            </p:cNvCxnSpPr>
            <p:nvPr/>
          </p:nvCxnSpPr>
          <p:spPr bwMode="auto">
            <a:xfrm>
              <a:off x="3579813" y="4333875"/>
              <a:ext cx="0" cy="195263"/>
            </a:xfrm>
            <a:prstGeom prst="straightConnector1">
              <a:avLst/>
            </a:prstGeom>
            <a:noFill/>
            <a:ln w="9525">
              <a:solidFill>
                <a:srgbClr val="002960"/>
              </a:solidFill>
              <a:round/>
              <a:headEnd/>
              <a:tailEnd type="triangle" w="med" len="med"/>
            </a:ln>
          </p:spPr>
        </p:cxnSp>
      </p:grpSp>
      <p:grpSp>
        <p:nvGrpSpPr>
          <p:cNvPr id="4" name="Group 43"/>
          <p:cNvGrpSpPr/>
          <p:nvPr/>
        </p:nvGrpSpPr>
        <p:grpSpPr>
          <a:xfrm>
            <a:off x="2941077" y="2457450"/>
            <a:ext cx="1772887" cy="387239"/>
            <a:chOff x="2397435" y="3276600"/>
            <a:chExt cx="2363849" cy="516318"/>
          </a:xfrm>
        </p:grpSpPr>
        <p:cxnSp>
          <p:nvCxnSpPr>
            <p:cNvPr id="15386" name="AutoShape 105"/>
            <p:cNvCxnSpPr>
              <a:cxnSpLocks noChangeShapeType="1"/>
            </p:cNvCxnSpPr>
            <p:nvPr/>
          </p:nvCxnSpPr>
          <p:spPr bwMode="auto">
            <a:xfrm>
              <a:off x="3579813" y="3276600"/>
              <a:ext cx="0" cy="196850"/>
            </a:xfrm>
            <a:prstGeom prst="straightConnector1">
              <a:avLst/>
            </a:prstGeom>
            <a:noFill/>
            <a:ln w="9525">
              <a:solidFill>
                <a:srgbClr val="002960"/>
              </a:solidFill>
              <a:round/>
              <a:headEnd/>
              <a:tailEnd type="triangle" w="med" len="med"/>
            </a:ln>
          </p:spPr>
        </p:cxnSp>
        <p:sp>
          <p:nvSpPr>
            <p:cNvPr id="16405" name="Text Box 113"/>
            <p:cNvSpPr txBox="1">
              <a:spLocks noChangeArrowheads="1"/>
            </p:cNvSpPr>
            <p:nvPr/>
          </p:nvSpPr>
          <p:spPr bwMode="auto">
            <a:xfrm>
              <a:off x="2397435" y="3485516"/>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a:solidFill>
                    <a:srgbClr val="002960"/>
                  </a:solidFill>
                </a:rPr>
                <a:t>Tormenta de ideas</a:t>
              </a:r>
            </a:p>
          </p:txBody>
        </p:sp>
      </p:grpSp>
      <p:cxnSp>
        <p:nvCxnSpPr>
          <p:cNvPr id="15403" name="AutoShape 116"/>
          <p:cNvCxnSpPr>
            <a:cxnSpLocks noChangeShapeType="1"/>
          </p:cNvCxnSpPr>
          <p:nvPr/>
        </p:nvCxnSpPr>
        <p:spPr bwMode="auto">
          <a:xfrm rot="16200000" flipH="1">
            <a:off x="3745111" y="1384102"/>
            <a:ext cx="165497" cy="0"/>
          </a:xfrm>
          <a:prstGeom prst="straightConnector1">
            <a:avLst/>
          </a:prstGeom>
          <a:noFill/>
          <a:ln w="9525">
            <a:solidFill>
              <a:srgbClr val="002960"/>
            </a:solidFill>
            <a:round/>
            <a:headEnd/>
            <a:tailEnd type="triangle" w="med" len="med"/>
          </a:ln>
        </p:spPr>
      </p:cxnSp>
      <p:grpSp>
        <p:nvGrpSpPr>
          <p:cNvPr id="5" name="Group 47"/>
          <p:cNvGrpSpPr/>
          <p:nvPr/>
        </p:nvGrpSpPr>
        <p:grpSpPr>
          <a:xfrm>
            <a:off x="4724400" y="3352801"/>
            <a:ext cx="2150269" cy="284474"/>
            <a:chOff x="4775200" y="4470400"/>
            <a:chExt cx="2867025" cy="379299"/>
          </a:xfrm>
        </p:grpSpPr>
        <p:sp>
          <p:nvSpPr>
            <p:cNvPr id="16394" name="Text Box 102"/>
            <p:cNvSpPr txBox="1">
              <a:spLocks noChangeArrowheads="1"/>
            </p:cNvSpPr>
            <p:nvPr/>
          </p:nvSpPr>
          <p:spPr bwMode="auto">
            <a:xfrm>
              <a:off x="5278376" y="4542297"/>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¿Seguir en el proceso?</a:t>
              </a:r>
            </a:p>
          </p:txBody>
        </p:sp>
        <p:cxnSp>
          <p:nvCxnSpPr>
            <p:cNvPr id="15391" name="AutoShape 110"/>
            <p:cNvCxnSpPr>
              <a:cxnSpLocks noChangeShapeType="1"/>
            </p:cNvCxnSpPr>
            <p:nvPr/>
          </p:nvCxnSpPr>
          <p:spPr bwMode="auto">
            <a:xfrm>
              <a:off x="4775200" y="4697413"/>
              <a:ext cx="488950" cy="0"/>
            </a:xfrm>
            <a:prstGeom prst="straightConnector1">
              <a:avLst/>
            </a:prstGeom>
            <a:noFill/>
            <a:ln w="9525">
              <a:solidFill>
                <a:srgbClr val="002960"/>
              </a:solidFill>
              <a:round/>
              <a:headEnd/>
              <a:tailEnd type="triangle" w="med" len="med"/>
            </a:ln>
          </p:spPr>
        </p:cxnSp>
        <p:sp>
          <p:nvSpPr>
            <p:cNvPr id="15404" name="Text Box 117"/>
            <p:cNvSpPr txBox="1">
              <a:spLocks noChangeArrowheads="1"/>
            </p:cNvSpPr>
            <p:nvPr/>
          </p:nvSpPr>
          <p:spPr bwMode="auto">
            <a:xfrm>
              <a:off x="4863464" y="4470400"/>
              <a:ext cx="297500" cy="292370"/>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no</a:t>
              </a:r>
            </a:p>
          </p:txBody>
        </p:sp>
      </p:grpSp>
      <p:grpSp>
        <p:nvGrpSpPr>
          <p:cNvPr id="6" name="Group 51"/>
          <p:cNvGrpSpPr/>
          <p:nvPr/>
        </p:nvGrpSpPr>
        <p:grpSpPr>
          <a:xfrm>
            <a:off x="5101782" y="3633787"/>
            <a:ext cx="1772887" cy="431654"/>
            <a:chOff x="5278376" y="4845050"/>
            <a:chExt cx="2363849" cy="575538"/>
          </a:xfrm>
        </p:grpSpPr>
        <p:cxnSp>
          <p:nvCxnSpPr>
            <p:cNvPr id="15389" name="AutoShape 108"/>
            <p:cNvCxnSpPr>
              <a:cxnSpLocks noChangeShapeType="1"/>
            </p:cNvCxnSpPr>
            <p:nvPr/>
          </p:nvCxnSpPr>
          <p:spPr bwMode="auto">
            <a:xfrm>
              <a:off x="6459538" y="4862513"/>
              <a:ext cx="0" cy="238125"/>
            </a:xfrm>
            <a:prstGeom prst="straightConnector1">
              <a:avLst/>
            </a:prstGeom>
            <a:noFill/>
            <a:ln w="9525">
              <a:solidFill>
                <a:srgbClr val="002960"/>
              </a:solidFill>
              <a:round/>
              <a:headEnd/>
              <a:tailEnd type="triangle" w="med" len="med"/>
            </a:ln>
          </p:spPr>
        </p:cxnSp>
        <p:sp>
          <p:nvSpPr>
            <p:cNvPr id="16404" name="Text Box 112"/>
            <p:cNvSpPr txBox="1">
              <a:spLocks noChangeArrowheads="1"/>
            </p:cNvSpPr>
            <p:nvPr/>
          </p:nvSpPr>
          <p:spPr bwMode="auto">
            <a:xfrm>
              <a:off x="5278376" y="5113186"/>
              <a:ext cx="2363849" cy="307402"/>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900" dirty="0">
                  <a:solidFill>
                    <a:srgbClr val="002960"/>
                  </a:solidFill>
                </a:rPr>
                <a:t>¿Mecanismo alternativo?</a:t>
              </a:r>
              <a:endParaRPr lang="es-ES" sz="1050" dirty="0">
                <a:solidFill>
                  <a:srgbClr val="002960"/>
                </a:solidFill>
              </a:endParaRPr>
            </a:p>
            <a:p>
              <a:pPr algn="ctr" defTabSz="671513">
                <a:lnSpc>
                  <a:spcPct val="80000"/>
                </a:lnSpc>
                <a:spcBef>
                  <a:spcPct val="25000"/>
                </a:spcBef>
                <a:defRPr/>
              </a:pPr>
              <a:r>
                <a:rPr lang="es-ES" sz="825" dirty="0">
                  <a:solidFill>
                    <a:srgbClr val="002960"/>
                  </a:solidFill>
                </a:rPr>
                <a:t>(consenso formal)</a:t>
              </a:r>
            </a:p>
          </p:txBody>
        </p:sp>
        <p:sp>
          <p:nvSpPr>
            <p:cNvPr id="15405" name="Text Box 118"/>
            <p:cNvSpPr txBox="1">
              <a:spLocks noChangeArrowheads="1"/>
            </p:cNvSpPr>
            <p:nvPr/>
          </p:nvSpPr>
          <p:spPr bwMode="auto">
            <a:xfrm>
              <a:off x="6539864" y="4845050"/>
              <a:ext cx="297500"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no</a:t>
              </a:r>
            </a:p>
          </p:txBody>
        </p:sp>
      </p:grpSp>
      <p:grpSp>
        <p:nvGrpSpPr>
          <p:cNvPr id="7" name="Group 53"/>
          <p:cNvGrpSpPr/>
          <p:nvPr/>
        </p:nvGrpSpPr>
        <p:grpSpPr>
          <a:xfrm>
            <a:off x="5468383" y="4071938"/>
            <a:ext cx="1040864" cy="453543"/>
            <a:chOff x="5767177" y="5429250"/>
            <a:chExt cx="1387818" cy="604724"/>
          </a:xfrm>
        </p:grpSpPr>
        <p:sp>
          <p:nvSpPr>
            <p:cNvPr id="16392" name="Text Box 100"/>
            <p:cNvSpPr txBox="1">
              <a:spLocks noChangeArrowheads="1"/>
            </p:cNvSpPr>
            <p:nvPr/>
          </p:nvSpPr>
          <p:spPr bwMode="auto">
            <a:xfrm>
              <a:off x="5767177" y="5698241"/>
              <a:ext cx="1387818" cy="335733"/>
            </a:xfrm>
            <a:prstGeom prst="rect">
              <a:avLst/>
            </a:prstGeom>
            <a:solidFill>
              <a:schemeClr val="tx1">
                <a:lumMod val="25000"/>
                <a:lumOff val="75000"/>
                <a:alpha val="77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defRPr/>
              </a:pPr>
              <a:r>
                <a:rPr lang="es-ES" sz="1050">
                  <a:solidFill>
                    <a:srgbClr val="002960"/>
                  </a:solidFill>
                </a:rPr>
                <a:t>BATNAs</a:t>
              </a:r>
            </a:p>
          </p:txBody>
        </p:sp>
        <p:cxnSp>
          <p:nvCxnSpPr>
            <p:cNvPr id="15390" name="AutoShape 109"/>
            <p:cNvCxnSpPr>
              <a:cxnSpLocks noChangeShapeType="1"/>
            </p:cNvCxnSpPr>
            <p:nvPr/>
          </p:nvCxnSpPr>
          <p:spPr bwMode="auto">
            <a:xfrm>
              <a:off x="6459538" y="5434013"/>
              <a:ext cx="1587" cy="250825"/>
            </a:xfrm>
            <a:prstGeom prst="straightConnector1">
              <a:avLst/>
            </a:prstGeom>
            <a:noFill/>
            <a:ln w="9525">
              <a:solidFill>
                <a:srgbClr val="002960"/>
              </a:solidFill>
              <a:round/>
              <a:headEnd/>
              <a:tailEnd type="triangle" w="med" len="med"/>
            </a:ln>
          </p:spPr>
        </p:cxnSp>
        <p:sp>
          <p:nvSpPr>
            <p:cNvPr id="15406" name="Text Box 119"/>
            <p:cNvSpPr txBox="1">
              <a:spLocks noChangeArrowheads="1"/>
            </p:cNvSpPr>
            <p:nvPr/>
          </p:nvSpPr>
          <p:spPr bwMode="auto">
            <a:xfrm>
              <a:off x="6539863" y="5429250"/>
              <a:ext cx="297500"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no</a:t>
              </a:r>
            </a:p>
          </p:txBody>
        </p:sp>
      </p:grpSp>
      <p:grpSp>
        <p:nvGrpSpPr>
          <p:cNvPr id="8" name="Group 50"/>
          <p:cNvGrpSpPr/>
          <p:nvPr/>
        </p:nvGrpSpPr>
        <p:grpSpPr>
          <a:xfrm>
            <a:off x="4139953" y="2517745"/>
            <a:ext cx="2187029" cy="906696"/>
            <a:chOff x="3995937" y="3356992"/>
            <a:chExt cx="2916038" cy="1208927"/>
          </a:xfrm>
        </p:grpSpPr>
        <p:cxnSp>
          <p:nvCxnSpPr>
            <p:cNvPr id="15401" name="AutoShape 114"/>
            <p:cNvCxnSpPr>
              <a:cxnSpLocks noChangeShapeType="1"/>
            </p:cNvCxnSpPr>
            <p:nvPr/>
          </p:nvCxnSpPr>
          <p:spPr bwMode="auto">
            <a:xfrm rot="10800000">
              <a:off x="3995937" y="3356992"/>
              <a:ext cx="2463603" cy="1173734"/>
            </a:xfrm>
            <a:prstGeom prst="bentConnector3">
              <a:avLst>
                <a:gd name="adj1" fmla="val -327"/>
              </a:avLst>
            </a:prstGeom>
            <a:noFill/>
            <a:ln w="9525">
              <a:solidFill>
                <a:srgbClr val="002960"/>
              </a:solidFill>
              <a:miter lim="800000"/>
              <a:headEnd/>
              <a:tailEnd type="triangle" w="med" len="med"/>
            </a:ln>
          </p:spPr>
        </p:cxnSp>
        <p:sp>
          <p:nvSpPr>
            <p:cNvPr id="15407" name="Text Box 120"/>
            <p:cNvSpPr txBox="1">
              <a:spLocks noChangeArrowheads="1"/>
            </p:cNvSpPr>
            <p:nvPr/>
          </p:nvSpPr>
          <p:spPr bwMode="auto">
            <a:xfrm>
              <a:off x="6680734" y="4273550"/>
              <a:ext cx="231241"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si</a:t>
              </a:r>
            </a:p>
          </p:txBody>
        </p:sp>
      </p:grpSp>
      <p:grpSp>
        <p:nvGrpSpPr>
          <p:cNvPr id="9" name="Group 52"/>
          <p:cNvGrpSpPr/>
          <p:nvPr/>
        </p:nvGrpSpPr>
        <p:grpSpPr>
          <a:xfrm>
            <a:off x="3938588" y="3769513"/>
            <a:ext cx="1152525" cy="219277"/>
            <a:chOff x="3727450" y="5026025"/>
            <a:chExt cx="1536700" cy="292369"/>
          </a:xfrm>
        </p:grpSpPr>
        <p:cxnSp>
          <p:nvCxnSpPr>
            <p:cNvPr id="15408" name="AutoShape 121"/>
            <p:cNvCxnSpPr>
              <a:cxnSpLocks noChangeShapeType="1"/>
            </p:cNvCxnSpPr>
            <p:nvPr/>
          </p:nvCxnSpPr>
          <p:spPr bwMode="auto">
            <a:xfrm flipH="1" flipV="1">
              <a:off x="3727450" y="5262563"/>
              <a:ext cx="1536700" cy="4762"/>
            </a:xfrm>
            <a:prstGeom prst="straightConnector1">
              <a:avLst/>
            </a:prstGeom>
            <a:noFill/>
            <a:ln w="9525">
              <a:solidFill>
                <a:srgbClr val="002960"/>
              </a:solidFill>
              <a:round/>
              <a:headEnd/>
              <a:tailEnd type="triangle" w="med" len="med"/>
            </a:ln>
          </p:spPr>
        </p:cxnSp>
        <p:sp>
          <p:nvSpPr>
            <p:cNvPr id="15409" name="Text Box 122"/>
            <p:cNvSpPr txBox="1">
              <a:spLocks noChangeArrowheads="1"/>
            </p:cNvSpPr>
            <p:nvPr/>
          </p:nvSpPr>
          <p:spPr bwMode="auto">
            <a:xfrm>
              <a:off x="4970997" y="5026025"/>
              <a:ext cx="231241"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si</a:t>
              </a:r>
            </a:p>
          </p:txBody>
        </p:sp>
      </p:grpSp>
      <p:grpSp>
        <p:nvGrpSpPr>
          <p:cNvPr id="10" name="Group 46"/>
          <p:cNvGrpSpPr/>
          <p:nvPr/>
        </p:nvGrpSpPr>
        <p:grpSpPr>
          <a:xfrm>
            <a:off x="2660526" y="3631407"/>
            <a:ext cx="2335166" cy="938566"/>
            <a:chOff x="2023368" y="4841875"/>
            <a:chExt cx="3113554" cy="1251421"/>
          </a:xfrm>
        </p:grpSpPr>
        <p:sp>
          <p:nvSpPr>
            <p:cNvPr id="16403" name="Text Box 111"/>
            <p:cNvSpPr txBox="1">
              <a:spLocks noChangeArrowheads="1"/>
            </p:cNvSpPr>
            <p:nvPr/>
          </p:nvSpPr>
          <p:spPr bwMode="auto">
            <a:xfrm>
              <a:off x="2023368" y="5698241"/>
              <a:ext cx="3113554" cy="395055"/>
            </a:xfrm>
            <a:prstGeom prst="rect">
              <a:avLst/>
            </a:prstGeom>
            <a:solidFill>
              <a:schemeClr val="tx1">
                <a:lumMod val="25000"/>
                <a:lumOff val="75000"/>
                <a:alpha val="77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defRPr/>
              </a:pPr>
              <a:r>
                <a:rPr lang="es-ES" sz="1050" dirty="0">
                  <a:solidFill>
                    <a:srgbClr val="002960"/>
                  </a:solidFill>
                </a:rPr>
                <a:t>COMPROMISOS PARA LA ACCIÓN</a:t>
              </a:r>
            </a:p>
          </p:txBody>
        </p:sp>
        <p:cxnSp>
          <p:nvCxnSpPr>
            <p:cNvPr id="15402" name="AutoShape 115"/>
            <p:cNvCxnSpPr>
              <a:cxnSpLocks noChangeShapeType="1"/>
            </p:cNvCxnSpPr>
            <p:nvPr/>
          </p:nvCxnSpPr>
          <p:spPr bwMode="auto">
            <a:xfrm>
              <a:off x="3575050" y="4875213"/>
              <a:ext cx="6350" cy="809625"/>
            </a:xfrm>
            <a:prstGeom prst="straightConnector1">
              <a:avLst/>
            </a:prstGeom>
            <a:noFill/>
            <a:ln w="9525">
              <a:solidFill>
                <a:srgbClr val="002960"/>
              </a:solidFill>
              <a:round/>
              <a:headEnd/>
              <a:tailEnd type="triangle" w="med" len="med"/>
            </a:ln>
          </p:spPr>
        </p:cxnSp>
        <p:sp>
          <p:nvSpPr>
            <p:cNvPr id="15410" name="Text Box 123"/>
            <p:cNvSpPr txBox="1">
              <a:spLocks noChangeArrowheads="1"/>
            </p:cNvSpPr>
            <p:nvPr/>
          </p:nvSpPr>
          <p:spPr bwMode="auto">
            <a:xfrm>
              <a:off x="3321584" y="4841875"/>
              <a:ext cx="231241" cy="292369"/>
            </a:xfrm>
            <a:prstGeom prst="rect">
              <a:avLst/>
            </a:prstGeom>
            <a:noFill/>
            <a:ln w="9525" algn="ctr">
              <a:noFill/>
              <a:miter lim="800000"/>
              <a:headEnd/>
              <a:tailEnd/>
            </a:ln>
          </p:spPr>
          <p:txBody>
            <a:bodyPr wrap="none" lIns="34283" tIns="34283" rIns="34283" bIns="34283">
              <a:spAutoFit/>
            </a:bodyPr>
            <a:lstStyle/>
            <a:p>
              <a:pPr algn="r" defTabSz="671513" eaLnBrk="1" hangingPunct="1"/>
              <a:r>
                <a:rPr lang="es-ES" sz="975" dirty="0">
                  <a:solidFill>
                    <a:srgbClr val="002960"/>
                  </a:solidFill>
                </a:rPr>
                <a:t>si</a:t>
              </a:r>
            </a:p>
          </p:txBody>
        </p:sp>
      </p:grpSp>
      <p:grpSp>
        <p:nvGrpSpPr>
          <p:cNvPr id="11" name="Group 54"/>
          <p:cNvGrpSpPr/>
          <p:nvPr/>
        </p:nvGrpSpPr>
        <p:grpSpPr>
          <a:xfrm>
            <a:off x="3827860" y="4463653"/>
            <a:ext cx="2160984" cy="357188"/>
            <a:chOff x="3579813" y="5951538"/>
            <a:chExt cx="2881312" cy="476250"/>
          </a:xfrm>
        </p:grpSpPr>
        <p:sp>
          <p:nvSpPr>
            <p:cNvPr id="15411" name="Text Box 124"/>
            <p:cNvSpPr txBox="1">
              <a:spLocks noChangeArrowheads="1"/>
            </p:cNvSpPr>
            <p:nvPr/>
          </p:nvSpPr>
          <p:spPr bwMode="auto">
            <a:xfrm>
              <a:off x="3997325" y="6119813"/>
              <a:ext cx="2043113" cy="307975"/>
            </a:xfrm>
            <a:prstGeom prst="rect">
              <a:avLst/>
            </a:prstGeom>
            <a:noFill/>
            <a:ln w="9525" algn="ctr">
              <a:noFill/>
              <a:miter lim="800000"/>
              <a:headEnd/>
              <a:tailEnd/>
            </a:ln>
          </p:spPr>
          <p:txBody>
            <a:bodyPr wrap="none" lIns="68565" tIns="68565" rIns="68565" bIns="68565" anchor="ctr"/>
            <a:lstStyle/>
            <a:p>
              <a:pPr algn="ctr" defTabSz="671513" eaLnBrk="1" hangingPunct="1"/>
              <a:r>
                <a:rPr lang="es-ES" sz="1050">
                  <a:solidFill>
                    <a:srgbClr val="002960"/>
                  </a:solidFill>
                </a:rPr>
                <a:t>Evaluación y aprendizaje</a:t>
              </a:r>
            </a:p>
          </p:txBody>
        </p:sp>
        <p:cxnSp>
          <p:nvCxnSpPr>
            <p:cNvPr id="15412" name="AutoShape 125"/>
            <p:cNvCxnSpPr>
              <a:cxnSpLocks noChangeShapeType="1"/>
            </p:cNvCxnSpPr>
            <p:nvPr/>
          </p:nvCxnSpPr>
          <p:spPr bwMode="auto">
            <a:xfrm rot="16200000" flipH="1">
              <a:off x="3586957" y="5944394"/>
              <a:ext cx="334962" cy="349250"/>
            </a:xfrm>
            <a:prstGeom prst="bentConnector2">
              <a:avLst/>
            </a:prstGeom>
            <a:noFill/>
            <a:ln w="9525">
              <a:solidFill>
                <a:srgbClr val="002960"/>
              </a:solidFill>
              <a:prstDash val="dash"/>
              <a:miter lim="800000"/>
              <a:headEnd/>
              <a:tailEnd type="triangle" w="med" len="med"/>
            </a:ln>
          </p:spPr>
        </p:cxnSp>
        <p:cxnSp>
          <p:nvCxnSpPr>
            <p:cNvPr id="15413" name="AutoShape 126"/>
            <p:cNvCxnSpPr>
              <a:cxnSpLocks noChangeShapeType="1"/>
            </p:cNvCxnSpPr>
            <p:nvPr/>
          </p:nvCxnSpPr>
          <p:spPr bwMode="auto">
            <a:xfrm rot="5400000">
              <a:off x="6176169" y="6001544"/>
              <a:ext cx="252412" cy="317500"/>
            </a:xfrm>
            <a:prstGeom prst="bentConnector2">
              <a:avLst/>
            </a:prstGeom>
            <a:noFill/>
            <a:ln w="9525">
              <a:solidFill>
                <a:srgbClr val="002960"/>
              </a:solidFill>
              <a:prstDash val="dash"/>
              <a:miter lim="800000"/>
              <a:headEnd/>
              <a:tailEnd type="triangle" w="med" len="med"/>
            </a:ln>
          </p:spPr>
        </p:cxnSp>
      </p:grpSp>
      <p:sp>
        <p:nvSpPr>
          <p:cNvPr id="36" name="Oval 22"/>
          <p:cNvSpPr>
            <a:spLocks noChangeArrowheads="1"/>
          </p:cNvSpPr>
          <p:nvPr/>
        </p:nvSpPr>
        <p:spPr bwMode="auto">
          <a:xfrm>
            <a:off x="2597025" y="735546"/>
            <a:ext cx="2496741" cy="567928"/>
          </a:xfrm>
          <a:prstGeom prst="ellipse">
            <a:avLst/>
          </a:prstGeom>
          <a:solidFill>
            <a:schemeClr val="tx1">
              <a:lumMod val="25000"/>
              <a:lumOff val="75000"/>
              <a:alpha val="42999"/>
            </a:schemeClr>
          </a:solidFill>
          <a:ln w="15875" algn="ctr">
            <a:noFill/>
            <a:round/>
            <a:headEnd/>
            <a:tailEnd/>
          </a:ln>
          <a:effectLst/>
          <a:scene3d>
            <a:camera prst="orthographicFront"/>
            <a:lightRig rig="threePt" dir="t"/>
          </a:scene3d>
          <a:sp3d>
            <a:bevelT/>
          </a:sp3d>
        </p:spPr>
        <p:txBody>
          <a:bodyPr lIns="34290" tIns="0" rIns="34290" bIns="0" anchor="ctr"/>
          <a:lstStyle/>
          <a:p>
            <a:pPr algn="ctr" defTabSz="671513">
              <a:lnSpc>
                <a:spcPct val="75000"/>
              </a:lnSpc>
              <a:spcBef>
                <a:spcPts val="0"/>
              </a:spcBef>
              <a:defRPr/>
            </a:pPr>
            <a:r>
              <a:rPr lang="es-ES" sz="1050" dirty="0">
                <a:solidFill>
                  <a:srgbClr val="002960"/>
                </a:solidFill>
              </a:rPr>
              <a:t>Proceso de disolución</a:t>
            </a:r>
          </a:p>
          <a:p>
            <a:pPr algn="ctr" defTabSz="671513">
              <a:lnSpc>
                <a:spcPct val="75000"/>
              </a:lnSpc>
              <a:spcBef>
                <a:spcPts val="0"/>
              </a:spcBef>
              <a:defRPr/>
            </a:pPr>
            <a:r>
              <a:rPr lang="es-ES" sz="1050" dirty="0">
                <a:solidFill>
                  <a:srgbClr val="002960"/>
                </a:solidFill>
              </a:rPr>
              <a:t> de Conflictos Personales</a:t>
            </a:r>
          </a:p>
        </p:txBody>
      </p:sp>
      <p:grpSp>
        <p:nvGrpSpPr>
          <p:cNvPr id="12" name="Group 42"/>
          <p:cNvGrpSpPr/>
          <p:nvPr/>
        </p:nvGrpSpPr>
        <p:grpSpPr>
          <a:xfrm>
            <a:off x="1331641" y="1383619"/>
            <a:ext cx="6480719" cy="1064777"/>
            <a:chOff x="323528" y="1844824"/>
            <a:chExt cx="8568952" cy="1419703"/>
          </a:xfrm>
        </p:grpSpPr>
        <p:sp>
          <p:nvSpPr>
            <p:cNvPr id="16391" name="Text Box 99"/>
            <p:cNvSpPr txBox="1">
              <a:spLocks noChangeArrowheads="1"/>
            </p:cNvSpPr>
            <p:nvPr/>
          </p:nvSpPr>
          <p:spPr bwMode="auto">
            <a:xfrm>
              <a:off x="2397435" y="2720554"/>
              <a:ext cx="2363849" cy="543973"/>
            </a:xfrm>
            <a:prstGeom prst="rect">
              <a:avLst/>
            </a:prstGeom>
            <a:solidFill>
              <a:schemeClr val="accent3">
                <a:lumMod val="60000"/>
                <a:lumOff val="40000"/>
                <a:alpha val="59000"/>
              </a:schemeClr>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lnSpc>
                  <a:spcPct val="80000"/>
                </a:lnSpc>
                <a:spcBef>
                  <a:spcPct val="25000"/>
                </a:spcBef>
                <a:defRPr/>
              </a:pPr>
              <a:r>
                <a:rPr lang="es-ES" sz="1050" dirty="0">
                  <a:solidFill>
                    <a:srgbClr val="002960"/>
                  </a:solidFill>
                </a:rPr>
                <a:t>Entendimiento mutuo de</a:t>
              </a:r>
            </a:p>
            <a:p>
              <a:pPr algn="ctr" defTabSz="671513">
                <a:lnSpc>
                  <a:spcPct val="80000"/>
                </a:lnSpc>
                <a:spcBef>
                  <a:spcPct val="25000"/>
                </a:spcBef>
                <a:defRPr/>
              </a:pPr>
              <a:r>
                <a:rPr lang="es-ES" sz="1050" dirty="0">
                  <a:solidFill>
                    <a:srgbClr val="002960"/>
                  </a:solidFill>
                </a:rPr>
                <a:t>intereses subyacentes</a:t>
              </a:r>
            </a:p>
          </p:txBody>
        </p:sp>
        <p:grpSp>
          <p:nvGrpSpPr>
            <p:cNvPr id="13" name="Group 29"/>
            <p:cNvGrpSpPr/>
            <p:nvPr/>
          </p:nvGrpSpPr>
          <p:grpSpPr>
            <a:xfrm>
              <a:off x="323528" y="1844824"/>
              <a:ext cx="8568952" cy="1008112"/>
              <a:chOff x="323528" y="2060848"/>
              <a:chExt cx="8568952" cy="1008112"/>
            </a:xfrm>
          </p:grpSpPr>
          <p:sp>
            <p:nvSpPr>
              <p:cNvPr id="38" name="Oval 142"/>
              <p:cNvSpPr>
                <a:spLocks noChangeArrowheads="1"/>
              </p:cNvSpPr>
              <p:nvPr/>
            </p:nvSpPr>
            <p:spPr bwMode="auto">
              <a:xfrm>
                <a:off x="7092280" y="2204864"/>
                <a:ext cx="1800200" cy="864096"/>
              </a:xfrm>
              <a:prstGeom prst="ellipse">
                <a:avLst/>
              </a:prstGeom>
              <a:solidFill>
                <a:srgbClr val="32A063"/>
              </a:solidFill>
              <a:ln w="15875" algn="ctr">
                <a:noFill/>
                <a:miter lim="800000"/>
                <a:headEnd/>
                <a:tailEnd/>
              </a:ln>
              <a:effectLst/>
              <a:scene3d>
                <a:camera prst="orthographicFront"/>
                <a:lightRig rig="threePt" dir="t"/>
              </a:scene3d>
              <a:sp3d>
                <a:bevelT/>
              </a:sp3d>
            </p:spPr>
            <p:txBody>
              <a:bodyPr lIns="34290" tIns="0" rIns="34290" bIns="0" anchor="ctr"/>
              <a:lstStyle/>
              <a:p>
                <a:pPr algn="ctr" defTabSz="671513">
                  <a:defRPr/>
                </a:pPr>
                <a:r>
                  <a:rPr lang="es-ES" sz="1050" dirty="0">
                    <a:solidFill>
                      <a:schemeClr val="bg1"/>
                    </a:solidFill>
                  </a:rPr>
                  <a:t>Proceso de Resolución Operativa </a:t>
                </a:r>
              </a:p>
            </p:txBody>
          </p:sp>
          <p:cxnSp>
            <p:nvCxnSpPr>
              <p:cNvPr id="39" name="Straight Connector 38"/>
              <p:cNvCxnSpPr/>
              <p:nvPr/>
            </p:nvCxnSpPr>
            <p:spPr bwMode="auto">
              <a:xfrm>
                <a:off x="323528" y="2060848"/>
                <a:ext cx="8568952"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grpSp>
      </p:grpSp>
      <p:sp>
        <p:nvSpPr>
          <p:cNvPr id="41" name="Rectangle 2"/>
          <p:cNvSpPr>
            <a:spLocks noGrp="1" noChangeArrowheads="1"/>
          </p:cNvSpPr>
          <p:nvPr>
            <p:ph type="title"/>
          </p:nvPr>
        </p:nvSpPr>
        <p:spPr>
          <a:xfrm>
            <a:off x="107504" y="99139"/>
            <a:ext cx="6513910" cy="434578"/>
          </a:xfrm>
        </p:spPr>
        <p:txBody>
          <a:bodyPr/>
          <a:lstStyle/>
          <a:p>
            <a:pPr eaLnBrk="1" hangingPunct="1"/>
            <a:r>
              <a:rPr lang="es-ES" sz="2400" dirty="0"/>
              <a:t>Resolución de conflictos operativos </a:t>
            </a:r>
          </a:p>
        </p:txBody>
      </p:sp>
      <p:pic>
        <p:nvPicPr>
          <p:cNvPr id="42" name="Picture 1"/>
          <p:cNvPicPr>
            <a:picLocks noChangeAspect="1" noChangeArrowheads="1"/>
          </p:cNvPicPr>
          <p:nvPr/>
        </p:nvPicPr>
        <p:blipFill>
          <a:blip r:embed="rId2" cstate="print"/>
          <a:srcRect/>
          <a:stretch>
            <a:fillRect/>
          </a:stretch>
        </p:blipFill>
        <p:spPr bwMode="auto">
          <a:xfrm>
            <a:off x="7146765" y="735546"/>
            <a:ext cx="1872478" cy="270030"/>
          </a:xfrm>
          <a:prstGeom prst="rect">
            <a:avLst/>
          </a:prstGeom>
          <a:noFill/>
          <a:ln w="9525">
            <a:noFill/>
            <a:miter lim="800000"/>
            <a:headEnd/>
            <a:tailEnd/>
          </a:ln>
          <a:effectLst/>
        </p:spPr>
      </p:pic>
    </p:spTree>
    <p:extLst>
      <p:ext uri="{BB962C8B-B14F-4D97-AF65-F5344CB8AC3E}">
        <p14:creationId xmlns:p14="http://schemas.microsoft.com/office/powerpoint/2010/main" val="314979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6"/>
                                        </p:tgtEl>
                                        <p:attrNameLst>
                                          <p:attrName>style.color</p:attrName>
                                        </p:attrNameLst>
                                      </p:cBhvr>
                                      <p:by>
                                        <p:hsl h="0" s="12549" l="25098"/>
                                      </p:by>
                                    </p:animClr>
                                    <p:animClr clrSpc="hsl" dir="cw">
                                      <p:cBhvr>
                                        <p:cTn id="7" dur="500" fill="hold"/>
                                        <p:tgtEl>
                                          <p:spTgt spid="36"/>
                                        </p:tgtEl>
                                        <p:attrNameLst>
                                          <p:attrName>fillcolor</p:attrName>
                                        </p:attrNameLst>
                                      </p:cBhvr>
                                      <p:by>
                                        <p:hsl h="0" s="12549" l="25098"/>
                                      </p:by>
                                    </p:animClr>
                                    <p:animClr clrSpc="hsl" dir="cw">
                                      <p:cBhvr>
                                        <p:cTn id="8" dur="500" fill="hold"/>
                                        <p:tgtEl>
                                          <p:spTgt spid="36"/>
                                        </p:tgtEl>
                                        <p:attrNameLst>
                                          <p:attrName>stroke.color</p:attrName>
                                        </p:attrNameLst>
                                      </p:cBhvr>
                                      <p:by>
                                        <p:hsl h="0" s="12549" l="25098"/>
                                      </p:by>
                                    </p:animClr>
                                    <p:set>
                                      <p:cBhvr>
                                        <p:cTn id="9" dur="500" fill="hold"/>
                                        <p:tgtEl>
                                          <p:spTgt spid="36"/>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up)">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right)">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up)">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up)">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 </a:t>
            </a:r>
            <a:fld id="{9B4E8CCE-87C1-4BA8-8D86-15FF64157675}" type="slidenum">
              <a:rPr lang="en-US" smtClean="0">
                <a:solidFill>
                  <a:srgbClr val="B2B2B2"/>
                </a:solidFill>
              </a:rPr>
              <a:pPr>
                <a:defRPr/>
              </a:pPr>
              <a:t>127</a:t>
            </a:fld>
            <a:endParaRPr lang="en-US">
              <a:solidFill>
                <a:srgbClr val="B2B2B2"/>
              </a:solidFill>
            </a:endParaRPr>
          </a:p>
        </p:txBody>
      </p:sp>
      <p:pic>
        <p:nvPicPr>
          <p:cNvPr id="136194" name="Picture 2" descr="https://encrypted-tbn2.gstatic.com/images?q=tbn:ANd9GcSIir1gSlNP5vfYgBieUylTAOrf1MHEpRElo850oIA23lFAzteL"/>
          <p:cNvPicPr>
            <a:picLocks noChangeAspect="1" noChangeArrowheads="1"/>
          </p:cNvPicPr>
          <p:nvPr/>
        </p:nvPicPr>
        <p:blipFill>
          <a:blip r:embed="rId2" cstate="print"/>
          <a:srcRect/>
          <a:stretch>
            <a:fillRect/>
          </a:stretch>
        </p:blipFill>
        <p:spPr bwMode="auto">
          <a:xfrm>
            <a:off x="0" y="-8915"/>
            <a:ext cx="9192687" cy="5893033"/>
          </a:xfrm>
          <a:prstGeom prst="rect">
            <a:avLst/>
          </a:prstGeom>
          <a:noFill/>
        </p:spPr>
      </p:pic>
      <p:sp>
        <p:nvSpPr>
          <p:cNvPr id="6" name="Title 1"/>
          <p:cNvSpPr>
            <a:spLocks noGrp="1"/>
          </p:cNvSpPr>
          <p:nvPr>
            <p:ph type="title"/>
          </p:nvPr>
        </p:nvSpPr>
        <p:spPr>
          <a:xfrm>
            <a:off x="251520" y="267494"/>
            <a:ext cx="6513910" cy="434578"/>
          </a:xfrm>
        </p:spPr>
        <p:txBody>
          <a:bodyPr/>
          <a:lstStyle/>
          <a:p>
            <a:r>
              <a:rPr lang="es-AR" sz="2700" dirty="0">
                <a:solidFill>
                  <a:schemeClr val="bg1"/>
                </a:solidFill>
              </a:rPr>
              <a:t>Actividad</a:t>
            </a:r>
          </a:p>
        </p:txBody>
      </p:sp>
    </p:spTree>
    <p:extLst>
      <p:ext uri="{BB962C8B-B14F-4D97-AF65-F5344CB8AC3E}">
        <p14:creationId xmlns:p14="http://schemas.microsoft.com/office/powerpoint/2010/main" val="414903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a:t>y café</a:t>
            </a:r>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128</a:t>
            </a:fld>
            <a:endParaRPr lang="en-US" dirty="0">
              <a:solidFill>
                <a:srgbClr val="B2B2B2"/>
              </a:solidFill>
            </a:endParaRPr>
          </a:p>
        </p:txBody>
      </p:sp>
    </p:spTree>
    <p:extLst>
      <p:ext uri="{BB962C8B-B14F-4D97-AF65-F5344CB8AC3E}">
        <p14:creationId xmlns:p14="http://schemas.microsoft.com/office/powerpoint/2010/main" val="241659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261678" y="1889389"/>
            <a:ext cx="5390442" cy="1095782"/>
          </a:xfrm>
          <a:noFill/>
          <a:ln/>
        </p:spPr>
        <p:txBody>
          <a:bodyPr/>
          <a:lstStyle/>
          <a:p>
            <a:pPr algn="ctr">
              <a:spcBef>
                <a:spcPct val="80000"/>
              </a:spcBef>
              <a:buClrTx/>
            </a:pPr>
            <a:r>
              <a:rPr lang="es-AR" dirty="0"/>
              <a:t>ACTUALIZACIÓN DE ACUERDOS OPERATIVOS</a:t>
            </a:r>
          </a:p>
          <a:p>
            <a:pPr algn="ctr">
              <a:spcBef>
                <a:spcPts val="0"/>
              </a:spcBef>
              <a:buClrTx/>
            </a:pPr>
            <a:r>
              <a:rPr lang="es-AR" dirty="0"/>
              <a:t>DEL MT</a:t>
            </a:r>
          </a:p>
          <a:p>
            <a:pPr algn="ctr">
              <a:spcBef>
                <a:spcPct val="80000"/>
              </a:spcBef>
              <a:buClrTx/>
            </a:pPr>
            <a:endParaRPr lang="es-AR" dirty="0"/>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pic>
        <p:nvPicPr>
          <p:cNvPr id="19" name="Picture 3">
            <a:extLst>
              <a:ext uri="{FF2B5EF4-FFF2-40B4-BE49-F238E27FC236}">
                <a16:creationId xmlns:a16="http://schemas.microsoft.com/office/drawing/2014/main" id="{ED9951BE-6F7D-4F51-8A81-3B9832ED7777}"/>
              </a:ext>
            </a:extLst>
          </p:cNvPr>
          <p:cNvPicPr>
            <a:picLocks noChangeAspect="1" noChangeArrowheads="1"/>
          </p:cNvPicPr>
          <p:nvPr/>
        </p:nvPicPr>
        <p:blipFill>
          <a:blip r:embed="rId4" cstate="print"/>
          <a:srcRect/>
          <a:stretch>
            <a:fillRect/>
          </a:stretch>
        </p:blipFill>
        <p:spPr bwMode="auto">
          <a:xfrm>
            <a:off x="5652120" y="339502"/>
            <a:ext cx="1848282" cy="1818829"/>
          </a:xfrm>
          <a:prstGeom prst="rect">
            <a:avLst/>
          </a:prstGeom>
          <a:noFill/>
          <a:ln w="9525">
            <a:noFill/>
            <a:miter lim="800000"/>
            <a:headEnd/>
            <a:tailEnd/>
          </a:ln>
        </p:spPr>
      </p:pic>
      <p:sp>
        <p:nvSpPr>
          <p:cNvPr id="20" name="Rectangle 19">
            <a:extLst>
              <a:ext uri="{FF2B5EF4-FFF2-40B4-BE49-F238E27FC236}">
                <a16:creationId xmlns:a16="http://schemas.microsoft.com/office/drawing/2014/main" id="{0978EA2F-C876-4CE7-9542-864E3BD7764B}"/>
              </a:ext>
            </a:extLst>
          </p:cNvPr>
          <p:cNvSpPr/>
          <p:nvPr/>
        </p:nvSpPr>
        <p:spPr>
          <a:xfrm>
            <a:off x="676178" y="91805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2498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262">
            <a:extLst>
              <a:ext uri="{FF2B5EF4-FFF2-40B4-BE49-F238E27FC236}">
                <a16:creationId xmlns:a16="http://schemas.microsoft.com/office/drawing/2014/main" id="{7530A6C6-85B0-4B90-BDC6-6A7026EED19B}"/>
              </a:ext>
            </a:extLst>
          </p:cNvPr>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6" name="1 Marcador de número de diapositiva"/>
          <p:cNvSpPr>
            <a:spLocks noGrp="1"/>
          </p:cNvSpPr>
          <p:nvPr>
            <p:ph type="sldNum" sz="quarter" idx="10"/>
          </p:nvPr>
        </p:nvSpPr>
        <p:spPr/>
        <p:txBody>
          <a:bodyPr/>
          <a:lstStyle/>
          <a:p>
            <a:pPr>
              <a:defRPr/>
            </a:pPr>
            <a:r>
              <a:rPr lang="en-US"/>
              <a:t>| </a:t>
            </a:r>
            <a:fld id="{B2DCE52C-CEEE-40F4-9913-FC1AFD576CAB}" type="slidenum">
              <a:rPr lang="en-US">
                <a:solidFill>
                  <a:srgbClr val="B2B2B2"/>
                </a:solidFill>
              </a:rPr>
              <a:pPr>
                <a:defRPr/>
              </a:pPr>
              <a:t>13</a:t>
            </a:fld>
            <a:endParaRPr lang="en-US">
              <a:solidFill>
                <a:srgbClr val="B2B2B2"/>
              </a:solidFill>
            </a:endParaRPr>
          </a:p>
        </p:txBody>
      </p:sp>
      <p:sp>
        <p:nvSpPr>
          <p:cNvPr id="20483" name="Rectangle 2"/>
          <p:cNvSpPr>
            <a:spLocks noGrp="1" noChangeArrowheads="1"/>
          </p:cNvSpPr>
          <p:nvPr>
            <p:ph type="title" idx="4294967295"/>
          </p:nvPr>
        </p:nvSpPr>
        <p:spPr>
          <a:xfrm>
            <a:off x="326233" y="52794"/>
            <a:ext cx="6513909" cy="434578"/>
          </a:xfrm>
        </p:spPr>
        <p:txBody>
          <a:bodyPr anchor="ctr"/>
          <a:lstStyle/>
          <a:p>
            <a:r>
              <a:rPr lang="en-US" sz="2400" dirty="0"/>
              <a:t>D. </a:t>
            </a:r>
            <a:r>
              <a:rPr lang="en-US" sz="2400" dirty="0" err="1"/>
              <a:t>Relaciones</a:t>
            </a:r>
            <a:endParaRPr lang="es-ES" sz="2400" dirty="0"/>
          </a:p>
        </p:txBody>
      </p:sp>
      <p:sp>
        <p:nvSpPr>
          <p:cNvPr id="20484" name="Rectangle 36"/>
          <p:cNvSpPr>
            <a:spLocks noChangeArrowheads="1"/>
          </p:cNvSpPr>
          <p:nvPr/>
        </p:nvSpPr>
        <p:spPr bwMode="auto">
          <a:xfrm>
            <a:off x="2123728" y="2571750"/>
            <a:ext cx="6480719" cy="1477739"/>
          </a:xfrm>
          <a:prstGeom prst="rect">
            <a:avLst/>
          </a:prstGeom>
          <a:noFill/>
          <a:ln w="9525">
            <a:noFill/>
            <a:prstDash val="dash"/>
            <a:miter lim="800000"/>
            <a:headEnd/>
            <a:tailEnd/>
          </a:ln>
        </p:spPr>
        <p:txBody>
          <a:bodyPr wrap="square" lIns="69927" tIns="69927" rIns="69927" bIns="69927">
            <a:spAutoFit/>
          </a:bodyPr>
          <a:lstStyle/>
          <a:p>
            <a:pPr marL="176213" indent="-176213" eaLnBrk="1" hangingPunct="1">
              <a:spcBef>
                <a:spcPct val="20000"/>
              </a:spcBef>
              <a:buClr>
                <a:srgbClr val="D77C2A"/>
              </a:buClr>
              <a:defRPr/>
            </a:pPr>
            <a:r>
              <a:rPr lang="es-AR" sz="1125" dirty="0">
                <a:solidFill>
                  <a:srgbClr val="002960"/>
                </a:solidFill>
              </a:rPr>
              <a:t>EQUIPO ESTÁNDAR </a:t>
            </a:r>
            <a:r>
              <a:rPr lang="es-AR" sz="1125" dirty="0">
                <a:solidFill>
                  <a:schemeClr val="folHlink"/>
                </a:solidFill>
                <a:sym typeface="Wingdings 3" pitchFamily="18" charset="2"/>
              </a:rPr>
              <a:t></a:t>
            </a:r>
            <a:endParaRPr lang="es-AR" sz="1125" dirty="0">
              <a:solidFill>
                <a:schemeClr val="folHlink"/>
              </a:solidFill>
            </a:endParaRPr>
          </a:p>
          <a:p>
            <a:pPr marL="176213" indent="-176213" eaLnBrk="1" hangingPunct="1">
              <a:spcBef>
                <a:spcPct val="20000"/>
              </a:spcBef>
              <a:buClr>
                <a:schemeClr val="folHlink"/>
              </a:buClr>
              <a:buFontTx/>
              <a:buChar char="•"/>
              <a:defRPr/>
            </a:pPr>
            <a:r>
              <a:rPr lang="es-AR" sz="900" b="0" dirty="0">
                <a:solidFill>
                  <a:srgbClr val="002960"/>
                </a:solidFill>
              </a:rPr>
              <a:t>Los modelos de aprendizaje mutuo ayudan a comprender el estilo propio y de otros miembros del equipo, sus gustos, motivaciones, etc.</a:t>
            </a:r>
          </a:p>
          <a:p>
            <a:pPr marL="176213" indent="-176213" eaLnBrk="1" hangingPunct="1">
              <a:spcBef>
                <a:spcPct val="20000"/>
              </a:spcBef>
              <a:buClr>
                <a:schemeClr val="folHlink"/>
              </a:buClr>
              <a:buFontTx/>
              <a:buChar char="•"/>
              <a:defRPr/>
            </a:pPr>
            <a:r>
              <a:rPr lang="es-AR" sz="900" b="0" dirty="0">
                <a:solidFill>
                  <a:srgbClr val="002960"/>
                </a:solidFill>
              </a:rPr>
              <a:t>Se expresan y escuchan los puntos de vista diferentes. Hay </a:t>
            </a:r>
            <a:r>
              <a:rPr lang="es-AR" sz="900" b="0" dirty="0" err="1">
                <a:solidFill>
                  <a:srgbClr val="002960"/>
                </a:solidFill>
              </a:rPr>
              <a:t>feedback</a:t>
            </a:r>
            <a:r>
              <a:rPr lang="es-AR" sz="900" b="0" dirty="0">
                <a:solidFill>
                  <a:srgbClr val="002960"/>
                </a:solidFill>
              </a:rPr>
              <a:t> sobre los comportamientos. </a:t>
            </a:r>
          </a:p>
          <a:p>
            <a:pPr marL="176213" indent="-176213" eaLnBrk="1" hangingPunct="1">
              <a:spcBef>
                <a:spcPct val="20000"/>
              </a:spcBef>
              <a:buClr>
                <a:schemeClr val="folHlink"/>
              </a:buClr>
              <a:buFontTx/>
              <a:buChar char="•"/>
              <a:defRPr/>
            </a:pPr>
            <a:r>
              <a:rPr lang="es-AR" sz="900" b="0" dirty="0">
                <a:solidFill>
                  <a:srgbClr val="002960"/>
                </a:solidFill>
              </a:rPr>
              <a:t>Escucha activa. Se respetan y usan las diferencias de opinión, estilo y fortalezas.</a:t>
            </a:r>
          </a:p>
          <a:p>
            <a:pPr marL="176213" indent="-176213" eaLnBrk="1" hangingPunct="1">
              <a:spcBef>
                <a:spcPct val="20000"/>
              </a:spcBef>
              <a:buClr>
                <a:schemeClr val="folHlink"/>
              </a:buClr>
              <a:buFontTx/>
              <a:buChar char="•"/>
              <a:defRPr/>
            </a:pPr>
            <a:r>
              <a:rPr lang="es-AR" sz="900" b="0" dirty="0">
                <a:solidFill>
                  <a:srgbClr val="002960"/>
                </a:solidFill>
              </a:rPr>
              <a:t>Se construye la contribución de cada uno y se obtiene lo mejor de cada uno. </a:t>
            </a:r>
          </a:p>
          <a:p>
            <a:pPr marL="173831" indent="-173831">
              <a:spcBef>
                <a:spcPct val="30000"/>
              </a:spcBef>
              <a:buClr>
                <a:srgbClr val="990033"/>
              </a:buClr>
              <a:buFontTx/>
              <a:buChar char="•"/>
              <a:defRPr/>
            </a:pPr>
            <a:r>
              <a:rPr lang="es-AR" sz="900" b="0" dirty="0">
                <a:solidFill>
                  <a:srgbClr val="002960"/>
                </a:solidFill>
              </a:rPr>
              <a:t>Se confía en la competencia y servicio de cada uno.</a:t>
            </a:r>
          </a:p>
          <a:p>
            <a:pPr marL="173831" indent="-173831">
              <a:spcBef>
                <a:spcPct val="30000"/>
              </a:spcBef>
              <a:buClr>
                <a:srgbClr val="990033"/>
              </a:buClr>
              <a:buFontTx/>
              <a:buChar char="•"/>
              <a:defRPr/>
            </a:pPr>
            <a:r>
              <a:rPr lang="es-AR" sz="900" b="0" dirty="0">
                <a:solidFill>
                  <a:srgbClr val="002960"/>
                </a:solidFill>
              </a:rPr>
              <a:t>Los miembros del equipo son defensores del equipo frente a otros.</a:t>
            </a:r>
          </a:p>
        </p:txBody>
      </p:sp>
      <p:sp>
        <p:nvSpPr>
          <p:cNvPr id="20485" name="Rectangle 37"/>
          <p:cNvSpPr>
            <a:spLocks noChangeArrowheads="1"/>
          </p:cNvSpPr>
          <p:nvPr/>
        </p:nvSpPr>
        <p:spPr bwMode="auto">
          <a:xfrm>
            <a:off x="3110062" y="728292"/>
            <a:ext cx="5642566" cy="1837838"/>
          </a:xfrm>
          <a:prstGeom prst="rect">
            <a:avLst/>
          </a:prstGeom>
          <a:noFill/>
          <a:ln w="9525">
            <a:noFill/>
            <a:prstDash val="dash"/>
            <a:miter lim="800000"/>
            <a:headEnd/>
            <a:tailEnd/>
          </a:ln>
        </p:spPr>
        <p:txBody>
          <a:bodyPr wrap="square" lIns="69927" tIns="69927" rIns="69927" bIns="69927">
            <a:spAutoFit/>
          </a:bodyPr>
          <a:lstStyle/>
          <a:p>
            <a:pPr marL="176213" indent="-176213" eaLnBrk="1" hangingPunct="1">
              <a:spcBef>
                <a:spcPct val="20000"/>
              </a:spcBef>
              <a:buClr>
                <a:srgbClr val="D77C2A"/>
              </a:buClr>
              <a:defRPr/>
            </a:pPr>
            <a:r>
              <a:rPr lang="es-AR" sz="1125" dirty="0">
                <a:solidFill>
                  <a:srgbClr val="002960"/>
                </a:solidFill>
              </a:rPr>
              <a:t>EQUIPO DE ALTO RENDIMIENTO </a:t>
            </a:r>
            <a:r>
              <a:rPr lang="es-AR" sz="1125" dirty="0">
                <a:solidFill>
                  <a:schemeClr val="folHlink"/>
                </a:solidFill>
                <a:sym typeface="Wingdings 3" pitchFamily="18" charset="2"/>
              </a:rPr>
              <a:t></a:t>
            </a:r>
            <a:r>
              <a:rPr lang="es-AR" sz="1125" dirty="0">
                <a:solidFill>
                  <a:schemeClr val="folHlink"/>
                </a:solidFill>
              </a:rPr>
              <a:t> </a:t>
            </a:r>
          </a:p>
          <a:p>
            <a:pPr marL="173831" indent="-173831">
              <a:spcBef>
                <a:spcPct val="30000"/>
              </a:spcBef>
              <a:buClr>
                <a:srgbClr val="990033"/>
              </a:buClr>
              <a:buFontTx/>
              <a:buChar char="•"/>
              <a:defRPr/>
            </a:pPr>
            <a:r>
              <a:rPr lang="es-AR" sz="900" b="0" dirty="0">
                <a:solidFill>
                  <a:srgbClr val="002960"/>
                </a:solidFill>
              </a:rPr>
              <a:t>Ningún tema es tabú – rendimiento, acuerdos e información sobre uno mismo.</a:t>
            </a:r>
          </a:p>
          <a:p>
            <a:pPr marL="173831" indent="-173831">
              <a:spcBef>
                <a:spcPct val="30000"/>
              </a:spcBef>
              <a:buClr>
                <a:srgbClr val="990033"/>
              </a:buClr>
              <a:buFontTx/>
              <a:buChar char="•"/>
              <a:defRPr/>
            </a:pPr>
            <a:r>
              <a:rPr lang="es-AR" sz="900" b="0" dirty="0">
                <a:solidFill>
                  <a:srgbClr val="002960"/>
                </a:solidFill>
              </a:rPr>
              <a:t>Comodidad en la zona emocional; uso de las emociones personales, modelos mentales y valores para lograr los resultados deseados. </a:t>
            </a:r>
          </a:p>
          <a:p>
            <a:pPr marL="173831" indent="-173831">
              <a:spcBef>
                <a:spcPct val="30000"/>
              </a:spcBef>
              <a:buClr>
                <a:srgbClr val="990033"/>
              </a:buClr>
              <a:buFontTx/>
              <a:buChar char="•"/>
              <a:defRPr/>
            </a:pPr>
            <a:r>
              <a:rPr lang="es-AR" sz="900" b="0" dirty="0">
                <a:solidFill>
                  <a:srgbClr val="002960"/>
                </a:solidFill>
              </a:rPr>
              <a:t>Indagación productiva y escucha activa. Dispuestos a cuestionar, desafiar, vivir con ambigüedad y tensión para transformar. </a:t>
            </a:r>
          </a:p>
          <a:p>
            <a:pPr marL="176213" indent="-176213" eaLnBrk="1" hangingPunct="1">
              <a:spcBef>
                <a:spcPct val="20000"/>
              </a:spcBef>
              <a:buClr>
                <a:schemeClr val="folHlink"/>
              </a:buClr>
              <a:buFontTx/>
              <a:buChar char="•"/>
              <a:defRPr/>
            </a:pPr>
            <a:r>
              <a:rPr lang="es-AR" sz="900" b="0" dirty="0">
                <a:solidFill>
                  <a:srgbClr val="002960"/>
                </a:solidFill>
              </a:rPr>
              <a:t>El perdón es un modo de vivir 100 % en el presente. </a:t>
            </a:r>
          </a:p>
          <a:p>
            <a:pPr marL="173831" indent="-173831">
              <a:spcBef>
                <a:spcPct val="30000"/>
              </a:spcBef>
              <a:buClr>
                <a:srgbClr val="990033"/>
              </a:buClr>
              <a:buFontTx/>
              <a:buChar char="•"/>
              <a:defRPr/>
            </a:pPr>
            <a:r>
              <a:rPr lang="es-AR" sz="900" b="0" dirty="0">
                <a:solidFill>
                  <a:srgbClr val="002960"/>
                </a:solidFill>
              </a:rPr>
              <a:t>Profundizan conscientemente la confianza entre ellos, los miembros del equipo se consideran amigos.</a:t>
            </a:r>
          </a:p>
          <a:p>
            <a:pPr marL="173831" indent="-173831">
              <a:spcBef>
                <a:spcPct val="30000"/>
              </a:spcBef>
              <a:buClr>
                <a:srgbClr val="990033"/>
              </a:buClr>
              <a:buFontTx/>
              <a:buChar char="•"/>
              <a:defRPr/>
            </a:pPr>
            <a:r>
              <a:rPr lang="es-AR" sz="900" b="0" dirty="0">
                <a:solidFill>
                  <a:srgbClr val="002960"/>
                </a:solidFill>
              </a:rPr>
              <a:t>Atraen talento: las personas quieren ser parte del equipo.</a:t>
            </a:r>
          </a:p>
          <a:p>
            <a:pPr marL="173831" indent="-173831">
              <a:spcBef>
                <a:spcPct val="30000"/>
              </a:spcBef>
              <a:buClr>
                <a:srgbClr val="990033"/>
              </a:buClr>
              <a:buFontTx/>
              <a:buChar char="•"/>
              <a:defRPr/>
            </a:pPr>
            <a:r>
              <a:rPr lang="es-AR" sz="900" b="0" dirty="0">
                <a:solidFill>
                  <a:srgbClr val="002960"/>
                </a:solidFill>
              </a:rPr>
              <a:t>Los miembros del equipo protegen el “Nosotros”.</a:t>
            </a:r>
          </a:p>
        </p:txBody>
      </p:sp>
      <p:grpSp>
        <p:nvGrpSpPr>
          <p:cNvPr id="2" name="Group 1">
            <a:extLst>
              <a:ext uri="{FF2B5EF4-FFF2-40B4-BE49-F238E27FC236}">
                <a16:creationId xmlns:a16="http://schemas.microsoft.com/office/drawing/2014/main" id="{D4F750F9-93D5-48C0-B62A-A7C569055A20}"/>
              </a:ext>
            </a:extLst>
          </p:cNvPr>
          <p:cNvGrpSpPr/>
          <p:nvPr/>
        </p:nvGrpSpPr>
        <p:grpSpPr>
          <a:xfrm>
            <a:off x="683568" y="836463"/>
            <a:ext cx="1604963" cy="1595769"/>
            <a:chOff x="1341835" y="794147"/>
            <a:chExt cx="1604963" cy="1595769"/>
          </a:xfrm>
        </p:grpSpPr>
        <p:sp>
          <p:nvSpPr>
            <p:cNvPr id="20486" name="Freeform 41"/>
            <p:cNvSpPr>
              <a:spLocks noChangeAspect="1"/>
            </p:cNvSpPr>
            <p:nvPr/>
          </p:nvSpPr>
          <p:spPr bwMode="auto">
            <a:xfrm>
              <a:off x="1538288" y="969169"/>
              <a:ext cx="1400175" cy="1404938"/>
            </a:xfrm>
            <a:custGeom>
              <a:avLst/>
              <a:gdLst>
                <a:gd name="T0" fmla="*/ 2147483647 w 2036"/>
                <a:gd name="T1" fmla="*/ 0 h 2039"/>
                <a:gd name="T2" fmla="*/ 2147483647 w 2036"/>
                <a:gd name="T3" fmla="*/ 2147483647 h 2039"/>
                <a:gd name="T4" fmla="*/ 2147483647 w 2036"/>
                <a:gd name="T5" fmla="*/ 2147483647 h 2039"/>
                <a:gd name="T6" fmla="*/ 2147483647 w 2036"/>
                <a:gd name="T7" fmla="*/ 2147483647 h 2039"/>
                <a:gd name="T8" fmla="*/ 2147483647 w 2036"/>
                <a:gd name="T9" fmla="*/ 2147483647 h 2039"/>
                <a:gd name="T10" fmla="*/ 2147483647 w 2036"/>
                <a:gd name="T11" fmla="*/ 2147483647 h 2039"/>
                <a:gd name="T12" fmla="*/ 2147483647 w 2036"/>
                <a:gd name="T13" fmla="*/ 2147483647 h 2039"/>
                <a:gd name="T14" fmla="*/ 2147483647 w 2036"/>
                <a:gd name="T15" fmla="*/ 2147483647 h 2039"/>
                <a:gd name="T16" fmla="*/ 2147483647 w 2036"/>
                <a:gd name="T17" fmla="*/ 2147483647 h 2039"/>
                <a:gd name="T18" fmla="*/ 2147483647 w 2036"/>
                <a:gd name="T19" fmla="*/ 2147483647 h 2039"/>
                <a:gd name="T20" fmla="*/ 2147483647 w 2036"/>
                <a:gd name="T21" fmla="*/ 2147483647 h 2039"/>
                <a:gd name="T22" fmla="*/ 2147483647 w 2036"/>
                <a:gd name="T23" fmla="*/ 2147483647 h 2039"/>
                <a:gd name="T24" fmla="*/ 2147483647 w 2036"/>
                <a:gd name="T25" fmla="*/ 2147483647 h 2039"/>
                <a:gd name="T26" fmla="*/ 2147483647 w 2036"/>
                <a:gd name="T27" fmla="*/ 2147483647 h 2039"/>
                <a:gd name="T28" fmla="*/ 0 w 2036"/>
                <a:gd name="T29" fmla="*/ 2147483647 h 2039"/>
                <a:gd name="T30" fmla="*/ 2147483647 w 2036"/>
                <a:gd name="T31" fmla="*/ 2147483647 h 2039"/>
                <a:gd name="T32" fmla="*/ 2147483647 w 2036"/>
                <a:gd name="T33" fmla="*/ 0 h 2039"/>
                <a:gd name="T34" fmla="*/ 2147483647 w 2036"/>
                <a:gd name="T35" fmla="*/ 0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6"/>
                <a:gd name="T55" fmla="*/ 0 h 2039"/>
                <a:gd name="T56" fmla="*/ 2036 w 2036"/>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6" h="2039">
                  <a:moveTo>
                    <a:pt x="2036" y="0"/>
                  </a:moveTo>
                  <a:lnTo>
                    <a:pt x="1626" y="40"/>
                  </a:lnTo>
                  <a:lnTo>
                    <a:pt x="1242" y="159"/>
                  </a:lnTo>
                  <a:lnTo>
                    <a:pt x="1065" y="247"/>
                  </a:lnTo>
                  <a:lnTo>
                    <a:pt x="895" y="348"/>
                  </a:lnTo>
                  <a:lnTo>
                    <a:pt x="740" y="466"/>
                  </a:lnTo>
                  <a:lnTo>
                    <a:pt x="665" y="530"/>
                  </a:lnTo>
                  <a:lnTo>
                    <a:pt x="595" y="599"/>
                  </a:lnTo>
                  <a:lnTo>
                    <a:pt x="527" y="669"/>
                  </a:lnTo>
                  <a:lnTo>
                    <a:pt x="464" y="741"/>
                  </a:lnTo>
                  <a:lnTo>
                    <a:pt x="346" y="899"/>
                  </a:lnTo>
                  <a:lnTo>
                    <a:pt x="243" y="1068"/>
                  </a:lnTo>
                  <a:lnTo>
                    <a:pt x="158" y="1245"/>
                  </a:lnTo>
                  <a:lnTo>
                    <a:pt x="38" y="1629"/>
                  </a:lnTo>
                  <a:lnTo>
                    <a:pt x="0" y="2039"/>
                  </a:lnTo>
                  <a:lnTo>
                    <a:pt x="2036" y="2039"/>
                  </a:lnTo>
                  <a:lnTo>
                    <a:pt x="2036" y="0"/>
                  </a:lnTo>
                  <a:close/>
                </a:path>
              </a:pathLst>
            </a:custGeom>
            <a:solidFill>
              <a:srgbClr val="FF0000">
                <a:alpha val="39999"/>
              </a:srgbClr>
            </a:solidFill>
            <a:ln w="9525">
              <a:noFill/>
              <a:round/>
              <a:headEnd/>
              <a:tailEnd/>
            </a:ln>
          </p:spPr>
          <p:txBody>
            <a:bodyPr/>
            <a:lstStyle/>
            <a:p>
              <a:endParaRPr lang="es-AR" sz="1200"/>
            </a:p>
          </p:txBody>
        </p:sp>
        <p:sp>
          <p:nvSpPr>
            <p:cNvPr id="20487" name="Freeform 42"/>
            <p:cNvSpPr>
              <a:spLocks noChangeAspect="1"/>
            </p:cNvSpPr>
            <p:nvPr/>
          </p:nvSpPr>
          <p:spPr bwMode="auto">
            <a:xfrm>
              <a:off x="1944292" y="1381125"/>
              <a:ext cx="992981" cy="997744"/>
            </a:xfrm>
            <a:custGeom>
              <a:avLst/>
              <a:gdLst>
                <a:gd name="T0" fmla="*/ 2147483647 w 2036"/>
                <a:gd name="T1" fmla="*/ 0 h 2039"/>
                <a:gd name="T2" fmla="*/ 2147483647 w 2036"/>
                <a:gd name="T3" fmla="*/ 2147483647 h 2039"/>
                <a:gd name="T4" fmla="*/ 2147483647 w 2036"/>
                <a:gd name="T5" fmla="*/ 2147483647 h 2039"/>
                <a:gd name="T6" fmla="*/ 2147483647 w 2036"/>
                <a:gd name="T7" fmla="*/ 2147483647 h 2039"/>
                <a:gd name="T8" fmla="*/ 2147483647 w 2036"/>
                <a:gd name="T9" fmla="*/ 2147483647 h 2039"/>
                <a:gd name="T10" fmla="*/ 2147483647 w 2036"/>
                <a:gd name="T11" fmla="*/ 2147483647 h 2039"/>
                <a:gd name="T12" fmla="*/ 2147483647 w 2036"/>
                <a:gd name="T13" fmla="*/ 2147483647 h 2039"/>
                <a:gd name="T14" fmla="*/ 2147483647 w 2036"/>
                <a:gd name="T15" fmla="*/ 2147483647 h 2039"/>
                <a:gd name="T16" fmla="*/ 2147483647 w 2036"/>
                <a:gd name="T17" fmla="*/ 2147483647 h 2039"/>
                <a:gd name="T18" fmla="*/ 2147483647 w 2036"/>
                <a:gd name="T19" fmla="*/ 2147483647 h 2039"/>
                <a:gd name="T20" fmla="*/ 2147483647 w 2036"/>
                <a:gd name="T21" fmla="*/ 2147483647 h 2039"/>
                <a:gd name="T22" fmla="*/ 2147483647 w 2036"/>
                <a:gd name="T23" fmla="*/ 2147483647 h 2039"/>
                <a:gd name="T24" fmla="*/ 2147483647 w 2036"/>
                <a:gd name="T25" fmla="*/ 2147483647 h 2039"/>
                <a:gd name="T26" fmla="*/ 2147483647 w 2036"/>
                <a:gd name="T27" fmla="*/ 2147483647 h 2039"/>
                <a:gd name="T28" fmla="*/ 0 w 2036"/>
                <a:gd name="T29" fmla="*/ 2147483647 h 2039"/>
                <a:gd name="T30" fmla="*/ 2147483647 w 2036"/>
                <a:gd name="T31" fmla="*/ 2147483647 h 2039"/>
                <a:gd name="T32" fmla="*/ 2147483647 w 2036"/>
                <a:gd name="T33" fmla="*/ 0 h 2039"/>
                <a:gd name="T34" fmla="*/ 2147483647 w 2036"/>
                <a:gd name="T35" fmla="*/ 0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6"/>
                <a:gd name="T55" fmla="*/ 0 h 2039"/>
                <a:gd name="T56" fmla="*/ 2036 w 2036"/>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6" h="2039">
                  <a:moveTo>
                    <a:pt x="2036" y="0"/>
                  </a:moveTo>
                  <a:lnTo>
                    <a:pt x="1626" y="40"/>
                  </a:lnTo>
                  <a:lnTo>
                    <a:pt x="1242" y="159"/>
                  </a:lnTo>
                  <a:lnTo>
                    <a:pt x="1065" y="247"/>
                  </a:lnTo>
                  <a:lnTo>
                    <a:pt x="895" y="348"/>
                  </a:lnTo>
                  <a:lnTo>
                    <a:pt x="740" y="466"/>
                  </a:lnTo>
                  <a:lnTo>
                    <a:pt x="665" y="530"/>
                  </a:lnTo>
                  <a:lnTo>
                    <a:pt x="595" y="599"/>
                  </a:lnTo>
                  <a:lnTo>
                    <a:pt x="527" y="669"/>
                  </a:lnTo>
                  <a:lnTo>
                    <a:pt x="464" y="741"/>
                  </a:lnTo>
                  <a:lnTo>
                    <a:pt x="346" y="899"/>
                  </a:lnTo>
                  <a:lnTo>
                    <a:pt x="243" y="1068"/>
                  </a:lnTo>
                  <a:lnTo>
                    <a:pt x="158" y="1245"/>
                  </a:lnTo>
                  <a:lnTo>
                    <a:pt x="38" y="1629"/>
                  </a:lnTo>
                  <a:lnTo>
                    <a:pt x="0" y="2039"/>
                  </a:lnTo>
                  <a:lnTo>
                    <a:pt x="2036" y="2039"/>
                  </a:lnTo>
                  <a:lnTo>
                    <a:pt x="2036" y="0"/>
                  </a:lnTo>
                  <a:close/>
                </a:path>
              </a:pathLst>
            </a:custGeom>
            <a:solidFill>
              <a:srgbClr val="FF0000">
                <a:alpha val="50195"/>
              </a:srgbClr>
            </a:solidFill>
            <a:ln w="9525">
              <a:noFill/>
              <a:round/>
              <a:headEnd/>
              <a:tailEnd/>
            </a:ln>
          </p:spPr>
          <p:txBody>
            <a:bodyPr/>
            <a:lstStyle/>
            <a:p>
              <a:endParaRPr lang="es-AR" sz="1200"/>
            </a:p>
          </p:txBody>
        </p:sp>
        <p:sp>
          <p:nvSpPr>
            <p:cNvPr id="20488" name="Freeform 43"/>
            <p:cNvSpPr>
              <a:spLocks noChangeAspect="1"/>
            </p:cNvSpPr>
            <p:nvPr/>
          </p:nvSpPr>
          <p:spPr bwMode="auto">
            <a:xfrm>
              <a:off x="2369344" y="1802607"/>
              <a:ext cx="577454" cy="579835"/>
            </a:xfrm>
            <a:custGeom>
              <a:avLst/>
              <a:gdLst>
                <a:gd name="T0" fmla="*/ 2147483647 w 2036"/>
                <a:gd name="T1" fmla="*/ 0 h 2039"/>
                <a:gd name="T2" fmla="*/ 2147483647 w 2036"/>
                <a:gd name="T3" fmla="*/ 2147483647 h 2039"/>
                <a:gd name="T4" fmla="*/ 2147483647 w 2036"/>
                <a:gd name="T5" fmla="*/ 2147483647 h 2039"/>
                <a:gd name="T6" fmla="*/ 2147483647 w 2036"/>
                <a:gd name="T7" fmla="*/ 2147483647 h 2039"/>
                <a:gd name="T8" fmla="*/ 2147483647 w 2036"/>
                <a:gd name="T9" fmla="*/ 2147483647 h 2039"/>
                <a:gd name="T10" fmla="*/ 2147483647 w 2036"/>
                <a:gd name="T11" fmla="*/ 2147483647 h 2039"/>
                <a:gd name="T12" fmla="*/ 2147483647 w 2036"/>
                <a:gd name="T13" fmla="*/ 2147483647 h 2039"/>
                <a:gd name="T14" fmla="*/ 2147483647 w 2036"/>
                <a:gd name="T15" fmla="*/ 2147483647 h 2039"/>
                <a:gd name="T16" fmla="*/ 2147483647 w 2036"/>
                <a:gd name="T17" fmla="*/ 2147483647 h 2039"/>
                <a:gd name="T18" fmla="*/ 2147483647 w 2036"/>
                <a:gd name="T19" fmla="*/ 2147483647 h 2039"/>
                <a:gd name="T20" fmla="*/ 2147483647 w 2036"/>
                <a:gd name="T21" fmla="*/ 2147483647 h 2039"/>
                <a:gd name="T22" fmla="*/ 2147483647 w 2036"/>
                <a:gd name="T23" fmla="*/ 2147483647 h 2039"/>
                <a:gd name="T24" fmla="*/ 2147483647 w 2036"/>
                <a:gd name="T25" fmla="*/ 2147483647 h 2039"/>
                <a:gd name="T26" fmla="*/ 2147483647 w 2036"/>
                <a:gd name="T27" fmla="*/ 2147483647 h 2039"/>
                <a:gd name="T28" fmla="*/ 0 w 2036"/>
                <a:gd name="T29" fmla="*/ 2147483647 h 2039"/>
                <a:gd name="T30" fmla="*/ 2147483647 w 2036"/>
                <a:gd name="T31" fmla="*/ 2147483647 h 2039"/>
                <a:gd name="T32" fmla="*/ 2147483647 w 2036"/>
                <a:gd name="T33" fmla="*/ 0 h 2039"/>
                <a:gd name="T34" fmla="*/ 2147483647 w 2036"/>
                <a:gd name="T35" fmla="*/ 0 h 203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6"/>
                <a:gd name="T55" fmla="*/ 0 h 2039"/>
                <a:gd name="T56" fmla="*/ 2036 w 2036"/>
                <a:gd name="T57" fmla="*/ 2039 h 203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6" h="2039">
                  <a:moveTo>
                    <a:pt x="2036" y="0"/>
                  </a:moveTo>
                  <a:lnTo>
                    <a:pt x="1626" y="40"/>
                  </a:lnTo>
                  <a:lnTo>
                    <a:pt x="1242" y="159"/>
                  </a:lnTo>
                  <a:lnTo>
                    <a:pt x="1065" y="247"/>
                  </a:lnTo>
                  <a:lnTo>
                    <a:pt x="895" y="348"/>
                  </a:lnTo>
                  <a:lnTo>
                    <a:pt x="740" y="466"/>
                  </a:lnTo>
                  <a:lnTo>
                    <a:pt x="665" y="530"/>
                  </a:lnTo>
                  <a:lnTo>
                    <a:pt x="595" y="599"/>
                  </a:lnTo>
                  <a:lnTo>
                    <a:pt x="527" y="669"/>
                  </a:lnTo>
                  <a:lnTo>
                    <a:pt x="464" y="741"/>
                  </a:lnTo>
                  <a:lnTo>
                    <a:pt x="346" y="899"/>
                  </a:lnTo>
                  <a:lnTo>
                    <a:pt x="243" y="1068"/>
                  </a:lnTo>
                  <a:lnTo>
                    <a:pt x="158" y="1245"/>
                  </a:lnTo>
                  <a:lnTo>
                    <a:pt x="38" y="1629"/>
                  </a:lnTo>
                  <a:lnTo>
                    <a:pt x="0" y="2039"/>
                  </a:lnTo>
                  <a:lnTo>
                    <a:pt x="2036" y="2039"/>
                  </a:lnTo>
                  <a:lnTo>
                    <a:pt x="2036" y="0"/>
                  </a:lnTo>
                  <a:close/>
                </a:path>
              </a:pathLst>
            </a:custGeom>
            <a:solidFill>
              <a:srgbClr val="990033">
                <a:alpha val="70195"/>
              </a:srgbClr>
            </a:solidFill>
            <a:ln w="9525">
              <a:noFill/>
              <a:round/>
              <a:headEnd/>
              <a:tailEnd/>
            </a:ln>
          </p:spPr>
          <p:txBody>
            <a:bodyPr/>
            <a:lstStyle/>
            <a:p>
              <a:endParaRPr lang="es-AR" sz="1200"/>
            </a:p>
          </p:txBody>
        </p:sp>
        <p:sp>
          <p:nvSpPr>
            <p:cNvPr id="20489" name="Text Box 44"/>
            <p:cNvSpPr txBox="1">
              <a:spLocks noChangeAspect="1" noChangeArrowheads="1"/>
            </p:cNvSpPr>
            <p:nvPr/>
          </p:nvSpPr>
          <p:spPr bwMode="auto">
            <a:xfrm rot="-2908839">
              <a:off x="2358298" y="1973189"/>
              <a:ext cx="625740" cy="207713"/>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900">
                  <a:solidFill>
                    <a:srgbClr val="FFFFFF"/>
                  </a:solidFill>
                </a:rPr>
                <a:t>Egoísmo</a:t>
              </a:r>
            </a:p>
          </p:txBody>
        </p:sp>
        <p:sp>
          <p:nvSpPr>
            <p:cNvPr id="20490" name="Text Box 45"/>
            <p:cNvSpPr txBox="1">
              <a:spLocks noChangeAspect="1" noChangeArrowheads="1"/>
            </p:cNvSpPr>
            <p:nvPr/>
          </p:nvSpPr>
          <p:spPr bwMode="auto">
            <a:xfrm rot="18691161">
              <a:off x="2073100" y="1689225"/>
              <a:ext cx="593680" cy="207713"/>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900" dirty="0" err="1">
                  <a:solidFill>
                    <a:srgbClr val="002960"/>
                  </a:solidFill>
                </a:rPr>
                <a:t>Respeto</a:t>
              </a:r>
              <a:endParaRPr lang="en-US" sz="900" dirty="0">
                <a:solidFill>
                  <a:srgbClr val="002960"/>
                </a:solidFill>
              </a:endParaRPr>
            </a:p>
          </p:txBody>
        </p:sp>
        <p:sp>
          <p:nvSpPr>
            <p:cNvPr id="20491" name="Text Box 46"/>
            <p:cNvSpPr txBox="1">
              <a:spLocks noChangeAspect="1" noChangeArrowheads="1"/>
            </p:cNvSpPr>
            <p:nvPr/>
          </p:nvSpPr>
          <p:spPr bwMode="auto">
            <a:xfrm rot="-2908839">
              <a:off x="1694834" y="1401094"/>
              <a:ext cx="766804" cy="207713"/>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900">
                  <a:solidFill>
                    <a:srgbClr val="002960"/>
                  </a:solidFill>
                </a:rPr>
                <a:t>Solidaridad</a:t>
              </a:r>
            </a:p>
          </p:txBody>
        </p:sp>
        <p:sp>
          <p:nvSpPr>
            <p:cNvPr id="20492" name="Line 47"/>
            <p:cNvSpPr>
              <a:spLocks noChangeAspect="1" noChangeShapeType="1"/>
            </p:cNvSpPr>
            <p:nvPr/>
          </p:nvSpPr>
          <p:spPr bwMode="auto">
            <a:xfrm>
              <a:off x="1341835" y="2374106"/>
              <a:ext cx="1596628" cy="0"/>
            </a:xfrm>
            <a:prstGeom prst="line">
              <a:avLst/>
            </a:prstGeom>
            <a:noFill/>
            <a:ln w="38100">
              <a:solidFill>
                <a:srgbClr val="002960"/>
              </a:solidFill>
              <a:round/>
              <a:headEnd type="triangle" w="med" len="med"/>
              <a:tailEnd/>
            </a:ln>
          </p:spPr>
          <p:txBody>
            <a:bodyPr/>
            <a:lstStyle/>
            <a:p>
              <a:endParaRPr lang="es-AR" sz="1200"/>
            </a:p>
          </p:txBody>
        </p:sp>
        <p:sp>
          <p:nvSpPr>
            <p:cNvPr id="20493" name="Line 48"/>
            <p:cNvSpPr>
              <a:spLocks noChangeAspect="1" noChangeShapeType="1"/>
            </p:cNvSpPr>
            <p:nvPr/>
          </p:nvSpPr>
          <p:spPr bwMode="auto">
            <a:xfrm>
              <a:off x="2936081" y="794147"/>
              <a:ext cx="0" cy="1581150"/>
            </a:xfrm>
            <a:prstGeom prst="line">
              <a:avLst/>
            </a:prstGeom>
            <a:noFill/>
            <a:ln w="38100">
              <a:solidFill>
                <a:srgbClr val="002960"/>
              </a:solidFill>
              <a:round/>
              <a:headEnd type="triangle" w="med" len="med"/>
              <a:tailEnd/>
            </a:ln>
          </p:spPr>
          <p:txBody>
            <a:bodyPr/>
            <a:lstStyle/>
            <a:p>
              <a:endParaRPr lang="es-AR" sz="1200"/>
            </a:p>
          </p:txBody>
        </p:sp>
        <p:sp>
          <p:nvSpPr>
            <p:cNvPr id="20494" name="Text Box 49"/>
            <p:cNvSpPr txBox="1">
              <a:spLocks noChangeArrowheads="1"/>
            </p:cNvSpPr>
            <p:nvPr/>
          </p:nvSpPr>
          <p:spPr bwMode="auto">
            <a:xfrm rot="-2908839">
              <a:off x="1244140" y="1200839"/>
              <a:ext cx="1021682" cy="230796"/>
            </a:xfrm>
            <a:prstGeom prst="rect">
              <a:avLst/>
            </a:prstGeom>
            <a:noFill/>
            <a:ln w="9525">
              <a:noFill/>
              <a:miter lim="800000"/>
              <a:headEnd/>
              <a:tailEnd/>
            </a:ln>
          </p:spPr>
          <p:txBody>
            <a:bodyPr wrap="none" lIns="68544" tIns="34272" rIns="68544" bIns="34272">
              <a:spAutoFit/>
            </a:bodyPr>
            <a:lstStyle/>
            <a:p>
              <a:pPr defTabSz="684610" eaLnBrk="1" hangingPunct="1">
                <a:spcBef>
                  <a:spcPct val="0"/>
                </a:spcBef>
              </a:pPr>
              <a:r>
                <a:rPr lang="en-US" sz="1050" dirty="0">
                  <a:solidFill>
                    <a:schemeClr val="folHlink"/>
                  </a:solidFill>
                </a:rPr>
                <a:t>RELACIONES</a:t>
              </a:r>
            </a:p>
          </p:txBody>
        </p:sp>
      </p:grpSp>
      <p:sp>
        <p:nvSpPr>
          <p:cNvPr id="20496" name="Rectangle 36"/>
          <p:cNvSpPr>
            <a:spLocks noChangeArrowheads="1"/>
          </p:cNvSpPr>
          <p:nvPr/>
        </p:nvSpPr>
        <p:spPr bwMode="auto">
          <a:xfrm>
            <a:off x="539553" y="4011910"/>
            <a:ext cx="5561410" cy="812942"/>
          </a:xfrm>
          <a:prstGeom prst="rect">
            <a:avLst/>
          </a:prstGeom>
          <a:noFill/>
          <a:ln w="9525">
            <a:noFill/>
            <a:prstDash val="dash"/>
            <a:miter lim="800000"/>
            <a:headEnd/>
            <a:tailEnd/>
          </a:ln>
        </p:spPr>
        <p:txBody>
          <a:bodyPr lIns="69927" tIns="69927" rIns="69927" bIns="69927">
            <a:spAutoFit/>
          </a:bodyPr>
          <a:lstStyle/>
          <a:p>
            <a:pPr marL="176213" indent="-176213" eaLnBrk="1" hangingPunct="1">
              <a:spcBef>
                <a:spcPct val="20000"/>
              </a:spcBef>
              <a:buClr>
                <a:srgbClr val="D77C2A"/>
              </a:buClr>
            </a:pPr>
            <a:r>
              <a:rPr lang="en-US" sz="1125" dirty="0">
                <a:solidFill>
                  <a:srgbClr val="002960"/>
                </a:solidFill>
              </a:rPr>
              <a:t>EQUIPO SUBESTÁNDAR </a:t>
            </a:r>
            <a:r>
              <a:rPr lang="en-US" sz="1125" dirty="0">
                <a:solidFill>
                  <a:schemeClr val="folHlink"/>
                </a:solidFill>
                <a:sym typeface="Wingdings 3" pitchFamily="18" charset="2"/>
              </a:rPr>
              <a:t></a:t>
            </a:r>
            <a:endParaRPr lang="en-US" sz="1125" dirty="0">
              <a:solidFill>
                <a:schemeClr val="folHlink"/>
              </a:solidFill>
            </a:endParaRPr>
          </a:p>
          <a:p>
            <a:pPr marL="176213" indent="-176213" eaLnBrk="1" hangingPunct="1">
              <a:spcBef>
                <a:spcPct val="20000"/>
              </a:spcBef>
              <a:buClr>
                <a:schemeClr val="folHlink"/>
              </a:buClr>
              <a:buFontTx/>
              <a:buChar char="•"/>
            </a:pPr>
            <a:r>
              <a:rPr lang="es-ES" sz="900" b="0" dirty="0">
                <a:solidFill>
                  <a:srgbClr val="002960"/>
                </a:solidFill>
              </a:rPr>
              <a:t>Formalismo superficial que oculta la falta de confianza y de sentido de comunidad.</a:t>
            </a:r>
          </a:p>
          <a:p>
            <a:pPr marL="176213" indent="-176213" eaLnBrk="1" hangingPunct="1">
              <a:spcBef>
                <a:spcPct val="20000"/>
              </a:spcBef>
              <a:buClr>
                <a:schemeClr val="folHlink"/>
              </a:buClr>
              <a:buFontTx/>
              <a:buChar char="•"/>
            </a:pPr>
            <a:r>
              <a:rPr lang="es-ES" sz="900" b="0" dirty="0">
                <a:solidFill>
                  <a:srgbClr val="002960"/>
                </a:solidFill>
              </a:rPr>
              <a:t>Las personas solo se preocupan por </a:t>
            </a:r>
            <a:r>
              <a:rPr lang="es-ES" sz="900" b="0" dirty="0" err="1">
                <a:solidFill>
                  <a:srgbClr val="002960"/>
                </a:solidFill>
              </a:rPr>
              <a:t>autopromoverse</a:t>
            </a:r>
            <a:r>
              <a:rPr lang="es-ES" sz="900" b="0" dirty="0">
                <a:solidFill>
                  <a:srgbClr val="002960"/>
                </a:solidFill>
              </a:rPr>
              <a:t>, no hay cuidado por el otro. </a:t>
            </a:r>
          </a:p>
          <a:p>
            <a:pPr marL="176213" indent="-176213" eaLnBrk="1" hangingPunct="1">
              <a:spcBef>
                <a:spcPct val="20000"/>
              </a:spcBef>
              <a:buClr>
                <a:schemeClr val="folHlink"/>
              </a:buClr>
              <a:buFontTx/>
              <a:buChar char="•"/>
            </a:pPr>
            <a:r>
              <a:rPr lang="es-ES" sz="900" b="0" dirty="0">
                <a:solidFill>
                  <a:srgbClr val="002960"/>
                </a:solidFill>
              </a:rPr>
              <a:t>Hay intercambios transaccionales, no conversaciones profundas sobre los propósitos y el sentido.</a:t>
            </a:r>
          </a:p>
        </p:txBody>
      </p:sp>
      <p:sp>
        <p:nvSpPr>
          <p:cNvPr id="19" name="3 Marcador de pie de página">
            <a:extLst>
              <a:ext uri="{FF2B5EF4-FFF2-40B4-BE49-F238E27FC236}">
                <a16:creationId xmlns:a16="http://schemas.microsoft.com/office/drawing/2014/main" id="{1DA6ED71-E9EE-443E-8A0B-F671926E4324}"/>
              </a:ext>
            </a:extLst>
          </p:cNvPr>
          <p:cNvSpPr>
            <a:spLocks noGrp="1"/>
          </p:cNvSpPr>
          <p:nvPr>
            <p:ph type="ftr" sz="quarter" idx="4294967295"/>
          </p:nvPr>
        </p:nvSpPr>
        <p:spPr>
          <a:xfrm>
            <a:off x="1588" y="4846291"/>
            <a:ext cx="3312368" cy="288032"/>
          </a:xfrm>
          <a:prstGeom prst="rect">
            <a:avLst/>
          </a:prstGeom>
          <a:solidFill>
            <a:schemeClr val="bg1"/>
          </a:solidFill>
        </p:spPr>
        <p:txBody>
          <a:bodyPr/>
          <a:lstStyle>
            <a:lvl1pPr>
              <a:defRPr sz="1100" b="0">
                <a:solidFill>
                  <a:schemeClr val="bg1">
                    <a:lumMod val="65000"/>
                  </a:schemeClr>
                </a:solidFill>
                <a:latin typeface="Arial Narrow" pitchFamily="34" charset="0"/>
              </a:defRPr>
            </a:lvl1pPr>
          </a:lstStyle>
          <a:p>
            <a:r>
              <a:rPr lang="en-US" sz="1000" dirty="0">
                <a:sym typeface="Trebuchet MS" pitchFamily="34" charset="0"/>
              </a:rPr>
              <a:t>© 2018 Axialent, Inc. </a:t>
            </a:r>
            <a:r>
              <a:rPr lang="en-US" sz="1000" dirty="0" err="1">
                <a:sym typeface="Trebuchet MS" pitchFamily="34" charset="0"/>
              </a:rPr>
              <a:t>Todos</a:t>
            </a:r>
            <a:r>
              <a:rPr lang="en-US" sz="1000" dirty="0">
                <a:sym typeface="Trebuchet MS" pitchFamily="34" charset="0"/>
              </a:rPr>
              <a:t> </a:t>
            </a:r>
            <a:r>
              <a:rPr lang="en-US" sz="1000" dirty="0" err="1">
                <a:sym typeface="Trebuchet MS" pitchFamily="34" charset="0"/>
              </a:rPr>
              <a:t>los</a:t>
            </a:r>
            <a:r>
              <a:rPr lang="en-US" sz="1000" dirty="0">
                <a:sym typeface="Trebuchet MS" pitchFamily="34" charset="0"/>
              </a:rPr>
              <a:t> derechos </a:t>
            </a:r>
            <a:r>
              <a:rPr lang="en-US" sz="1000" dirty="0" err="1">
                <a:sym typeface="Trebuchet MS" pitchFamily="34" charset="0"/>
              </a:rPr>
              <a:t>reservados</a:t>
            </a:r>
            <a:r>
              <a:rPr lang="en-US" sz="1000" dirty="0">
                <a:sym typeface="Trebuchet MS" pitchFamily="34" charset="0"/>
              </a:rPr>
              <a:t>. </a:t>
            </a:r>
          </a:p>
        </p:txBody>
      </p:sp>
    </p:spTree>
    <p:extLst>
      <p:ext uri="{BB962C8B-B14F-4D97-AF65-F5344CB8AC3E}">
        <p14:creationId xmlns:p14="http://schemas.microsoft.com/office/powerpoint/2010/main" val="208517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9" name="Rectangle 2"/>
          <p:cNvSpPr txBox="1">
            <a:spLocks noChangeArrowheads="1"/>
          </p:cNvSpPr>
          <p:nvPr/>
        </p:nvSpPr>
        <p:spPr bwMode="auto">
          <a:xfrm>
            <a:off x="222492" y="65422"/>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AR" sz="2400" kern="0" noProof="0" dirty="0">
                <a:latin typeface="+mj-lt"/>
                <a:ea typeface="+mj-ea"/>
                <a:cs typeface="+mj-cs"/>
              </a:rPr>
              <a:t>Antecedentes: Acuerdos operativos del MT</a:t>
            </a:r>
            <a:endParaRPr kumimoji="0" lang="es-AR" sz="2400" b="1" i="0" u="none" strike="noStrike" kern="0" cap="none" spc="0" normalizeH="0" baseline="0" noProof="0" dirty="0">
              <a:ln>
                <a:noFill/>
              </a:ln>
              <a:solidFill>
                <a:srgbClr val="FF0000"/>
              </a:solidFill>
              <a:effectLst/>
              <a:uLnTx/>
              <a:uFillTx/>
              <a:latin typeface="+mj-lt"/>
              <a:ea typeface="+mj-ea"/>
              <a:cs typeface="+mj-cs"/>
            </a:endParaRPr>
          </a:p>
        </p:txBody>
      </p:sp>
      <p:sp>
        <p:nvSpPr>
          <p:cNvPr id="73" name="Slide Number Placeholder 1"/>
          <p:cNvSpPr>
            <a:spLocks noGrp="1"/>
          </p:cNvSpPr>
          <p:nvPr>
            <p:ph type="sldNum" sz="quarter" idx="10"/>
          </p:nvPr>
        </p:nvSpPr>
        <p:spPr>
          <a:xfrm>
            <a:off x="6966858" y="4876006"/>
            <a:ext cx="2133600" cy="200025"/>
          </a:xfrm>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130</a:t>
            </a:fld>
            <a:endParaRPr lang="en-US" dirty="0">
              <a:solidFill>
                <a:srgbClr val="B2B2B2"/>
              </a:solidFill>
            </a:endParaRPr>
          </a:p>
        </p:txBody>
      </p:sp>
      <p:sp>
        <p:nvSpPr>
          <p:cNvPr id="46" name="Rectangle 45"/>
          <p:cNvSpPr/>
          <p:nvPr/>
        </p:nvSpPr>
        <p:spPr>
          <a:xfrm>
            <a:off x="755576" y="2571750"/>
            <a:ext cx="4572000" cy="523220"/>
          </a:xfrm>
          <a:prstGeom prst="rect">
            <a:avLst/>
          </a:prstGeom>
        </p:spPr>
        <p:txBody>
          <a:bodyPr>
            <a:spAutoFit/>
          </a:bodyPr>
          <a:lstStyle/>
          <a:p>
            <a:pPr marL="174625" lvl="0" indent="-174625">
              <a:buFont typeface="Arial" pitchFamily="34" charset="0"/>
              <a:buChar char="•"/>
            </a:pPr>
            <a:r>
              <a:rPr lang="es-AR" sz="1400" u="sng" dirty="0"/>
              <a:t>Escuchar</a:t>
            </a:r>
            <a:r>
              <a:rPr lang="es-AR" sz="1400" dirty="0"/>
              <a:t> por más tiempo / No interrumpir / Dejar las computadoras</a:t>
            </a:r>
          </a:p>
        </p:txBody>
      </p:sp>
      <p:sp>
        <p:nvSpPr>
          <p:cNvPr id="47" name="Rectangle 46"/>
          <p:cNvSpPr/>
          <p:nvPr/>
        </p:nvSpPr>
        <p:spPr>
          <a:xfrm>
            <a:off x="720080" y="1121137"/>
            <a:ext cx="4572000" cy="1323439"/>
          </a:xfrm>
          <a:prstGeom prst="rect">
            <a:avLst/>
          </a:prstGeom>
        </p:spPr>
        <p:txBody>
          <a:bodyPr>
            <a:spAutoFit/>
          </a:bodyPr>
          <a:lstStyle/>
          <a:p>
            <a:pPr marL="174625" lvl="0" indent="-174625">
              <a:buFont typeface="Arial" pitchFamily="34" charset="0"/>
              <a:buChar char="•"/>
            </a:pPr>
            <a:r>
              <a:rPr lang="es-AR" sz="1400" b="0" dirty="0"/>
              <a:t>“</a:t>
            </a:r>
            <a:r>
              <a:rPr lang="es-AR" sz="1400" dirty="0"/>
              <a:t>Ponerse en el lugar del otro</a:t>
            </a:r>
            <a:r>
              <a:rPr lang="es-AR" sz="1400" b="0" dirty="0"/>
              <a:t>”. Para ello:</a:t>
            </a:r>
          </a:p>
          <a:p>
            <a:pPr marL="623888" lvl="1" indent="-166688">
              <a:buFont typeface="Wingdings" pitchFamily="2" charset="2"/>
              <a:buChar char="ü"/>
            </a:pPr>
            <a:r>
              <a:rPr lang="es-AR" sz="1200" b="0" dirty="0"/>
              <a:t>Reflejar y validar/chequear entendimiento;</a:t>
            </a:r>
          </a:p>
          <a:p>
            <a:pPr marL="623888" lvl="1" indent="-166688">
              <a:buFont typeface="Wingdings" pitchFamily="2" charset="2"/>
              <a:buChar char="ü"/>
            </a:pPr>
            <a:r>
              <a:rPr lang="es-AR" sz="1200" b="0" dirty="0"/>
              <a:t>Luego de exponer el propio punto de vista, preguntarle al otro: “¿Qué te parece?” / “¿Vos qué harías?”</a:t>
            </a:r>
          </a:p>
          <a:p>
            <a:pPr marL="623888" lvl="1" indent="-166688">
              <a:buFont typeface="Wingdings" pitchFamily="2" charset="2"/>
              <a:buChar char="ü"/>
            </a:pPr>
            <a:r>
              <a:rPr lang="es-AR" sz="1200" b="0" dirty="0"/>
              <a:t>Salirnos del rol – Pensar más allá de nuestra función</a:t>
            </a:r>
          </a:p>
        </p:txBody>
      </p:sp>
      <p:sp>
        <p:nvSpPr>
          <p:cNvPr id="49" name="29 CuadroTexto">
            <a:extLst>
              <a:ext uri="{FF2B5EF4-FFF2-40B4-BE49-F238E27FC236}">
                <a16:creationId xmlns:a16="http://schemas.microsoft.com/office/drawing/2014/main" id="{4EFCE257-3AD9-492F-B432-D823A7492F54}"/>
              </a:ext>
            </a:extLst>
          </p:cNvPr>
          <p:cNvSpPr txBox="1"/>
          <p:nvPr/>
        </p:nvSpPr>
        <p:spPr>
          <a:xfrm>
            <a:off x="5673431" y="1635646"/>
            <a:ext cx="2686528" cy="338554"/>
          </a:xfrm>
          <a:prstGeom prst="rect">
            <a:avLst/>
          </a:prstGeom>
          <a:noFill/>
        </p:spPr>
        <p:txBody>
          <a:bodyPr wrap="square" rtlCol="0">
            <a:spAutoFit/>
          </a:bodyPr>
          <a:lstStyle/>
          <a:p>
            <a:pPr marL="174625" indent="-174625" defTabSz="685800" eaLnBrk="1" fontAlgn="auto" hangingPunct="1">
              <a:spcBef>
                <a:spcPts val="0"/>
              </a:spcBef>
              <a:spcAft>
                <a:spcPts val="0"/>
              </a:spcAft>
              <a:buFont typeface="Arial" pitchFamily="34" charset="0"/>
              <a:buChar char="•"/>
              <a:defRPr/>
            </a:pPr>
            <a:r>
              <a:rPr lang="es-MX" b="0" dirty="0">
                <a:solidFill>
                  <a:schemeClr val="accent5">
                    <a:lumMod val="50000"/>
                  </a:schemeClr>
                </a:solidFill>
              </a:rPr>
              <a:t>Validar </a:t>
            </a:r>
            <a:r>
              <a:rPr lang="es-MX" dirty="0">
                <a:solidFill>
                  <a:schemeClr val="accent5">
                    <a:lumMod val="50000"/>
                  </a:schemeClr>
                </a:solidFill>
              </a:rPr>
              <a:t>inferencias</a:t>
            </a:r>
          </a:p>
        </p:txBody>
      </p:sp>
      <p:sp>
        <p:nvSpPr>
          <p:cNvPr id="51" name="Rectangle 50"/>
          <p:cNvSpPr/>
          <p:nvPr/>
        </p:nvSpPr>
        <p:spPr>
          <a:xfrm>
            <a:off x="720080" y="3200077"/>
            <a:ext cx="4572000" cy="984885"/>
          </a:xfrm>
          <a:prstGeom prst="rect">
            <a:avLst/>
          </a:prstGeom>
        </p:spPr>
        <p:txBody>
          <a:bodyPr>
            <a:spAutoFit/>
          </a:bodyPr>
          <a:lstStyle/>
          <a:p>
            <a:pPr marL="174625" lvl="0" indent="-174625">
              <a:buFont typeface="Arial" pitchFamily="34" charset="0"/>
              <a:buChar char="•"/>
            </a:pPr>
            <a:r>
              <a:rPr lang="es-AR" sz="1400" dirty="0"/>
              <a:t>Acordar en cada reunión entre todos qué información se comparte y cuál no.</a:t>
            </a:r>
          </a:p>
          <a:p>
            <a:pPr marL="623888" lvl="1" indent="-166688">
              <a:buFont typeface="Wingdings" pitchFamily="2" charset="2"/>
              <a:buChar char="ü"/>
            </a:pPr>
            <a:r>
              <a:rPr lang="es-AR" sz="1200" b="0" dirty="0"/>
              <a:t>Por default asumimos que la información tratada en las reuniones de MT  es confidencial. </a:t>
            </a:r>
          </a:p>
        </p:txBody>
      </p:sp>
      <p:sp>
        <p:nvSpPr>
          <p:cNvPr id="52" name="30 CuadroTexto">
            <a:extLst>
              <a:ext uri="{FF2B5EF4-FFF2-40B4-BE49-F238E27FC236}">
                <a16:creationId xmlns:a16="http://schemas.microsoft.com/office/drawing/2014/main" id="{AF18017D-F4B9-4706-A29E-3CBAB2F58115}"/>
              </a:ext>
            </a:extLst>
          </p:cNvPr>
          <p:cNvSpPr txBox="1"/>
          <p:nvPr/>
        </p:nvSpPr>
        <p:spPr>
          <a:xfrm>
            <a:off x="5652682" y="3139103"/>
            <a:ext cx="2923300" cy="584775"/>
          </a:xfrm>
          <a:prstGeom prst="rect">
            <a:avLst/>
          </a:prstGeom>
          <a:noFill/>
        </p:spPr>
        <p:txBody>
          <a:bodyPr wrap="square" rtlCol="0">
            <a:spAutoFit/>
          </a:bodyPr>
          <a:lstStyle/>
          <a:p>
            <a:pPr marL="174625" indent="-174625" defTabSz="685800" eaLnBrk="1" fontAlgn="auto" hangingPunct="1">
              <a:spcBef>
                <a:spcPts val="0"/>
              </a:spcBef>
              <a:spcAft>
                <a:spcPts val="0"/>
              </a:spcAft>
              <a:buFont typeface="Arial" pitchFamily="34" charset="0"/>
              <a:buChar char="•"/>
              <a:defRPr/>
            </a:pPr>
            <a:r>
              <a:rPr lang="es-MX" dirty="0">
                <a:solidFill>
                  <a:schemeClr val="accent5">
                    <a:lumMod val="50000"/>
                  </a:schemeClr>
                </a:solidFill>
              </a:rPr>
              <a:t>Decidir</a:t>
            </a:r>
            <a:r>
              <a:rPr lang="es-MX" b="0" dirty="0">
                <a:solidFill>
                  <a:schemeClr val="accent5">
                    <a:lumMod val="50000"/>
                  </a:schemeClr>
                </a:solidFill>
              </a:rPr>
              <a:t> juntos los </a:t>
            </a:r>
            <a:r>
              <a:rPr lang="es-MX" dirty="0">
                <a:solidFill>
                  <a:schemeClr val="accent5">
                    <a:lumMod val="50000"/>
                  </a:schemeClr>
                </a:solidFill>
              </a:rPr>
              <a:t>pasos siguientes.</a:t>
            </a:r>
          </a:p>
        </p:txBody>
      </p:sp>
      <p:sp>
        <p:nvSpPr>
          <p:cNvPr id="20" name="TextBox 19"/>
          <p:cNvSpPr txBox="1"/>
          <p:nvPr/>
        </p:nvSpPr>
        <p:spPr>
          <a:xfrm>
            <a:off x="741062" y="4280197"/>
            <a:ext cx="4911620" cy="307777"/>
          </a:xfrm>
          <a:prstGeom prst="rect">
            <a:avLst/>
          </a:prstGeom>
          <a:noFill/>
        </p:spPr>
        <p:txBody>
          <a:bodyPr wrap="square" rtlCol="0">
            <a:spAutoFit/>
          </a:bodyPr>
          <a:lstStyle/>
          <a:p>
            <a:pPr marL="174625" lvl="0" indent="-174625">
              <a:buFont typeface="Arial" pitchFamily="34" charset="0"/>
              <a:buChar char="•"/>
            </a:pPr>
            <a:r>
              <a:rPr lang="es-AR" sz="1400" dirty="0"/>
              <a:t>Actuar según lo acordado: cumplir los compromisos</a:t>
            </a:r>
            <a:r>
              <a:rPr lang="es-AR" sz="1400" b="0" dirty="0"/>
              <a:t>.</a:t>
            </a:r>
          </a:p>
        </p:txBody>
      </p:sp>
      <p:sp>
        <p:nvSpPr>
          <p:cNvPr id="21" name="Rectangle 20"/>
          <p:cNvSpPr/>
          <p:nvPr/>
        </p:nvSpPr>
        <p:spPr>
          <a:xfrm rot="16200000">
            <a:off x="-895744" y="2335516"/>
            <a:ext cx="2468946" cy="307777"/>
          </a:xfrm>
          <a:prstGeom prst="rect">
            <a:avLst/>
          </a:prstGeom>
        </p:spPr>
        <p:txBody>
          <a:bodyPr wrap="none">
            <a:spAutoFit/>
          </a:bodyPr>
          <a:lstStyle/>
          <a:p>
            <a:pPr marL="174625" lvl="0" indent="-174625">
              <a:buFont typeface="Arial" pitchFamily="34" charset="0"/>
              <a:buChar char="•"/>
              <a:tabLst>
                <a:tab pos="87313" algn="l"/>
              </a:tabLst>
            </a:pPr>
            <a:r>
              <a:rPr lang="es-AR" sz="1400" dirty="0"/>
              <a:t>No hacer (micro)</a:t>
            </a:r>
            <a:r>
              <a:rPr lang="es-AR" sz="1400" dirty="0" err="1"/>
              <a:t>bullying</a:t>
            </a:r>
            <a:endParaRPr lang="es-AR" sz="1400" dirty="0"/>
          </a:p>
        </p:txBody>
      </p:sp>
      <p:sp>
        <p:nvSpPr>
          <p:cNvPr id="23" name="TextBox 22"/>
          <p:cNvSpPr txBox="1"/>
          <p:nvPr/>
        </p:nvSpPr>
        <p:spPr>
          <a:xfrm>
            <a:off x="943832" y="699542"/>
            <a:ext cx="3326039" cy="338554"/>
          </a:xfrm>
          <a:prstGeom prst="rect">
            <a:avLst/>
          </a:prstGeom>
          <a:noFill/>
        </p:spPr>
        <p:txBody>
          <a:bodyPr wrap="none" rtlCol="0">
            <a:spAutoFit/>
          </a:bodyPr>
          <a:lstStyle/>
          <a:p>
            <a:r>
              <a:rPr lang="es-AR" dirty="0"/>
              <a:t>DEFINIDOS POR EL MT EN 2017</a:t>
            </a:r>
          </a:p>
        </p:txBody>
      </p:sp>
      <p:sp>
        <p:nvSpPr>
          <p:cNvPr id="24" name="TextBox 23"/>
          <p:cNvSpPr txBox="1"/>
          <p:nvPr/>
        </p:nvSpPr>
        <p:spPr>
          <a:xfrm>
            <a:off x="5471729" y="698980"/>
            <a:ext cx="2988703" cy="338554"/>
          </a:xfrm>
          <a:prstGeom prst="rect">
            <a:avLst/>
          </a:prstGeom>
          <a:noFill/>
        </p:spPr>
        <p:txBody>
          <a:bodyPr wrap="none" rtlCol="0">
            <a:spAutoFit/>
          </a:bodyPr>
          <a:lstStyle/>
          <a:p>
            <a:r>
              <a:rPr lang="es-AR" dirty="0"/>
              <a:t>SUGERIDOS POR AXIALENT</a:t>
            </a:r>
          </a:p>
        </p:txBody>
      </p:sp>
    </p:spTree>
    <p:extLst>
      <p:ext uri="{BB962C8B-B14F-4D97-AF65-F5344CB8AC3E}">
        <p14:creationId xmlns:p14="http://schemas.microsoft.com/office/powerpoint/2010/main" val="77123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xEl>
                                              <p:pRg st="1" end="1"/>
                                            </p:txEl>
                                          </p:spTgt>
                                        </p:tgtEl>
                                        <p:attrNameLst>
                                          <p:attrName>style.visibility</p:attrName>
                                        </p:attrNameLst>
                                      </p:cBhvr>
                                      <p:to>
                                        <p:strVal val="visible"/>
                                      </p:to>
                                    </p:set>
                                    <p:animEffect transition="in" filter="fade">
                                      <p:cBhvr>
                                        <p:cTn id="12" dur="500"/>
                                        <p:tgtEl>
                                          <p:spTgt spid="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xEl>
                                              <p:pRg st="2" end="2"/>
                                            </p:txEl>
                                          </p:spTgt>
                                        </p:tgtEl>
                                        <p:attrNameLst>
                                          <p:attrName>style.visibility</p:attrName>
                                        </p:attrNameLst>
                                      </p:cBhvr>
                                      <p:to>
                                        <p:strVal val="visible"/>
                                      </p:to>
                                    </p:set>
                                    <p:animEffect transition="in" filter="fade">
                                      <p:cBhvr>
                                        <p:cTn id="17" dur="500"/>
                                        <p:tgtEl>
                                          <p:spTgt spid="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
                                            <p:txEl>
                                              <p:pRg st="3" end="3"/>
                                            </p:txEl>
                                          </p:spTgt>
                                        </p:tgtEl>
                                        <p:attrNameLst>
                                          <p:attrName>style.visibility</p:attrName>
                                        </p:attrNameLst>
                                      </p:cBhvr>
                                      <p:to>
                                        <p:strVal val="visible"/>
                                      </p:to>
                                    </p:set>
                                    <p:animEffect transition="in" filter="fade">
                                      <p:cBhvr>
                                        <p:cTn id="22" dur="500"/>
                                        <p:tgtEl>
                                          <p:spTgt spid="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xEl>
                                              <p:pRg st="0" end="0"/>
                                            </p:txEl>
                                          </p:spTgt>
                                        </p:tgtEl>
                                        <p:attrNameLst>
                                          <p:attrName>style.visibility</p:attrName>
                                        </p:attrNameLst>
                                      </p:cBhvr>
                                      <p:to>
                                        <p:strVal val="visible"/>
                                      </p:to>
                                    </p:set>
                                    <p:animEffect transition="in" filter="fade">
                                      <p:cBhvr>
                                        <p:cTn id="32" dur="500"/>
                                        <p:tgtEl>
                                          <p:spTgt spid="5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1">
                                            <p:txEl>
                                              <p:pRg st="1" end="1"/>
                                            </p:txEl>
                                          </p:spTgt>
                                        </p:tgtEl>
                                        <p:attrNameLst>
                                          <p:attrName>style.visibility</p:attrName>
                                        </p:attrNameLst>
                                      </p:cBhvr>
                                      <p:to>
                                        <p:strVal val="visible"/>
                                      </p:to>
                                    </p:set>
                                    <p:animEffect transition="in" filter="fade">
                                      <p:cBhvr>
                                        <p:cTn id="37" dur="500"/>
                                        <p:tgtEl>
                                          <p:spTgt spid="5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fade">
                                      <p:cBhvr>
                                        <p:cTn id="42" dur="500"/>
                                        <p:tgtEl>
                                          <p:spTgt spid="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build="p" bldLvl="5"/>
      <p:bldP spid="49" grpId="0"/>
      <p:bldP spid="51" grpId="0" build="p" bldLvl="5"/>
      <p:bldP spid="52" grpId="0"/>
      <p:bldP spid="20" grpId="0" build="p" bldLvl="5"/>
      <p:bldP spid="21" grpId="0"/>
      <p:bldP spid="2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966858" y="4876006"/>
            <a:ext cx="2133600" cy="200025"/>
          </a:xfrm>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131</a:t>
            </a:fld>
            <a:endParaRPr lang="en-US" dirty="0">
              <a:solidFill>
                <a:srgbClr val="B2B2B2"/>
              </a:solidFill>
            </a:endParaRPr>
          </a:p>
        </p:txBody>
      </p:sp>
      <p:sp>
        <p:nvSpPr>
          <p:cNvPr id="3"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Rectangle 2"/>
          <p:cNvSpPr txBox="1">
            <a:spLocks noChangeArrowheads="1"/>
          </p:cNvSpPr>
          <p:nvPr/>
        </p:nvSpPr>
        <p:spPr bwMode="auto">
          <a:xfrm>
            <a:off x="251520" y="195486"/>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0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AR" sz="2800" b="1" i="0" u="none" strike="noStrike" kern="0" cap="none" spc="0" normalizeH="0" baseline="0" noProof="0" dirty="0">
                <a:ln>
                  <a:noFill/>
                </a:ln>
                <a:solidFill>
                  <a:srgbClr val="002D62"/>
                </a:solidFill>
                <a:effectLst/>
                <a:uLnTx/>
                <a:uFillTx/>
                <a:latin typeface="+mj-lt"/>
                <a:ea typeface="+mj-ea"/>
                <a:cs typeface="+mj-cs"/>
              </a:rPr>
              <a:t>Acuerdos operativos preliminares (no consensuados aún en el MT)</a:t>
            </a:r>
            <a:endParaRPr kumimoji="0" lang="es-AR" sz="2800" b="1" i="0" u="none" strike="noStrike" kern="0" cap="none" spc="0" normalizeH="0" baseline="0" noProof="0" dirty="0">
              <a:ln>
                <a:noFill/>
              </a:ln>
              <a:solidFill>
                <a:srgbClr val="FF0000"/>
              </a:solidFill>
              <a:effectLst/>
              <a:uLnTx/>
              <a:uFillTx/>
              <a:latin typeface="+mj-lt"/>
              <a:ea typeface="+mj-ea"/>
              <a:cs typeface="+mj-cs"/>
            </a:endParaRPr>
          </a:p>
        </p:txBody>
      </p:sp>
      <p:sp>
        <p:nvSpPr>
          <p:cNvPr id="5" name="Rectangle 3"/>
          <p:cNvSpPr txBox="1">
            <a:spLocks noChangeArrowheads="1"/>
          </p:cNvSpPr>
          <p:nvPr/>
        </p:nvSpPr>
        <p:spPr bwMode="auto">
          <a:xfrm>
            <a:off x="395537" y="1403715"/>
            <a:ext cx="8497887" cy="3112251"/>
          </a:xfrm>
          <a:prstGeom prst="rect">
            <a:avLst/>
          </a:prstGeom>
          <a:noFill/>
          <a:ln w="9525">
            <a:noFill/>
            <a:miter lim="800000"/>
            <a:headEnd/>
            <a:tailEnd/>
          </a:ln>
        </p:spPr>
        <p:txBody>
          <a:bodyPr vert="horz" wrap="square" lIns="93276" tIns="93276" rIns="93276" bIns="93276" numCol="1" anchor="t" anchorCtr="0" compatLnSpc="1">
            <a:prstTxWarp prst="textNoShape">
              <a:avLst/>
            </a:prstTxWarp>
            <a:spAutoFit/>
          </a:bodyPr>
          <a:lstStyle/>
          <a:p>
            <a:pPr marL="342900" marR="0" lvl="0" indent="-342900" algn="l" defTabSz="895350" rtl="0" eaLnBrk="0" fontAlgn="base" latinLnBrk="0" hangingPunct="0">
              <a:lnSpc>
                <a:spcPct val="100000"/>
              </a:lnSpc>
              <a:spcBef>
                <a:spcPts val="600"/>
              </a:spcBef>
              <a:spcAft>
                <a:spcPts val="600"/>
              </a:spcAft>
              <a:buClr>
                <a:schemeClr val="accent2"/>
              </a:buClr>
              <a:buSzTx/>
              <a:buFontTx/>
              <a:buAutoNum type="arabicPeriod"/>
              <a:tabLst/>
              <a:defRPr/>
            </a:pPr>
            <a:r>
              <a:rPr kumimoji="0" lang="es-AR" sz="2000" b="0" i="0" u="none" strike="noStrike" kern="0" cap="none" spc="0" normalizeH="0" baseline="0" noProof="0" dirty="0">
                <a:ln>
                  <a:noFill/>
                </a:ln>
                <a:solidFill>
                  <a:srgbClr val="002D62"/>
                </a:solidFill>
                <a:effectLst/>
                <a:uLnTx/>
                <a:uFillTx/>
                <a:latin typeface="+mn-lt"/>
                <a:ea typeface="+mn-ea"/>
                <a:cs typeface="+mn-cs"/>
              </a:rPr>
              <a:t>Lograr acuerdos de manera constructiva</a:t>
            </a:r>
          </a:p>
          <a:p>
            <a:pPr marL="800100" lvl="1" indent="-342900" defTabSz="895350">
              <a:spcBef>
                <a:spcPts val="600"/>
              </a:spcBef>
              <a:spcAft>
                <a:spcPts val="600"/>
              </a:spcAft>
              <a:buClr>
                <a:schemeClr val="accent2"/>
              </a:buClr>
              <a:buFont typeface="Arial" pitchFamily="34" charset="0"/>
              <a:buChar char="•"/>
              <a:defRPr/>
            </a:pPr>
            <a:r>
              <a:rPr lang="es-AR" sz="2000" b="0" kern="0" noProof="0" dirty="0">
                <a:latin typeface="+mn-lt"/>
                <a:cs typeface="+mn-cs"/>
              </a:rPr>
              <a:t>Tomar compromisos en primera persona</a:t>
            </a:r>
          </a:p>
          <a:p>
            <a:pPr marL="342900" indent="-342900" defTabSz="895350">
              <a:spcBef>
                <a:spcPts val="600"/>
              </a:spcBef>
              <a:spcAft>
                <a:spcPts val="600"/>
              </a:spcAft>
              <a:buClr>
                <a:schemeClr val="accent2"/>
              </a:buClr>
              <a:buFontTx/>
              <a:buAutoNum type="arabicPeriod"/>
              <a:defRPr/>
            </a:pPr>
            <a:r>
              <a:rPr kumimoji="0" lang="es-AR" sz="2000" b="0" i="0" u="none" strike="noStrike" kern="0" cap="none" spc="0" normalizeH="0" baseline="0" dirty="0">
                <a:ln>
                  <a:noFill/>
                </a:ln>
                <a:solidFill>
                  <a:srgbClr val="002D62"/>
                </a:solidFill>
                <a:effectLst/>
                <a:uLnTx/>
                <a:uFillTx/>
                <a:latin typeface="+mn-lt"/>
                <a:ea typeface="+mn-ea"/>
                <a:cs typeface="+mn-cs"/>
              </a:rPr>
              <a:t>Dedicar 10 minutos en cada reunión a</a:t>
            </a:r>
            <a:r>
              <a:rPr kumimoji="0" lang="es-AR" sz="2000" b="0" i="0" u="none" strike="noStrike" kern="0" cap="none" spc="0" normalizeH="0" dirty="0">
                <a:ln>
                  <a:noFill/>
                </a:ln>
                <a:solidFill>
                  <a:srgbClr val="002D62"/>
                </a:solidFill>
                <a:effectLst/>
                <a:uLnTx/>
                <a:uFillTx/>
                <a:latin typeface="+mn-lt"/>
                <a:ea typeface="+mn-ea"/>
                <a:cs typeface="+mn-cs"/>
              </a:rPr>
              <a:t> compartir casos / ejemplos donde las cosas no salieron bien (símil “</a:t>
            </a:r>
            <a:r>
              <a:rPr kumimoji="0" lang="es-AR" sz="2000" b="0" i="0" u="none" strike="noStrike" kern="0" cap="none" spc="0" normalizeH="0" dirty="0" err="1">
                <a:ln>
                  <a:noFill/>
                </a:ln>
                <a:solidFill>
                  <a:srgbClr val="002D62"/>
                </a:solidFill>
                <a:effectLst/>
                <a:uLnTx/>
                <a:uFillTx/>
                <a:latin typeface="+mn-lt"/>
                <a:ea typeface="+mn-ea"/>
                <a:cs typeface="+mn-cs"/>
              </a:rPr>
              <a:t>fuck</a:t>
            </a:r>
            <a:r>
              <a:rPr kumimoji="0" lang="es-AR" sz="2000" b="0" i="0" u="none" strike="noStrike" kern="0" cap="none" spc="0" normalizeH="0" dirty="0">
                <a:ln>
                  <a:noFill/>
                </a:ln>
                <a:solidFill>
                  <a:srgbClr val="002D62"/>
                </a:solidFill>
                <a:effectLst/>
                <a:uLnTx/>
                <a:uFillTx/>
                <a:latin typeface="+mn-lt"/>
                <a:ea typeface="+mn-ea"/>
                <a:cs typeface="+mn-cs"/>
              </a:rPr>
              <a:t> up </a:t>
            </a:r>
            <a:r>
              <a:rPr kumimoji="0" lang="es-AR" sz="2000" b="0" i="0" u="none" strike="noStrike" kern="0" cap="none" spc="0" normalizeH="0" dirty="0" err="1">
                <a:ln>
                  <a:noFill/>
                </a:ln>
                <a:solidFill>
                  <a:srgbClr val="002D62"/>
                </a:solidFill>
                <a:effectLst/>
                <a:uLnTx/>
                <a:uFillTx/>
                <a:latin typeface="+mn-lt"/>
                <a:ea typeface="+mn-ea"/>
                <a:cs typeface="+mn-cs"/>
              </a:rPr>
              <a:t>nights</a:t>
            </a:r>
            <a:r>
              <a:rPr kumimoji="0" lang="es-AR" sz="2000" b="0" i="0" u="none" strike="noStrike" kern="0" cap="none" spc="0" normalizeH="0" dirty="0">
                <a:ln>
                  <a:noFill/>
                </a:ln>
                <a:solidFill>
                  <a:srgbClr val="002D62"/>
                </a:solidFill>
                <a:effectLst/>
                <a:uLnTx/>
                <a:uFillTx/>
                <a:latin typeface="+mn-lt"/>
                <a:ea typeface="+mn-ea"/>
                <a:cs typeface="+mn-cs"/>
              </a:rPr>
              <a:t>”)</a:t>
            </a:r>
          </a:p>
          <a:p>
            <a:pPr marL="342900" indent="-342900" defTabSz="895350">
              <a:spcBef>
                <a:spcPts val="600"/>
              </a:spcBef>
              <a:spcAft>
                <a:spcPts val="600"/>
              </a:spcAft>
              <a:buClr>
                <a:schemeClr val="accent2"/>
              </a:buClr>
              <a:buFontTx/>
              <a:buAutoNum type="arabicPeriod"/>
              <a:defRPr/>
            </a:pPr>
            <a:r>
              <a:rPr lang="es-AR" sz="2000" b="0" kern="0" baseline="0" noProof="0" dirty="0">
                <a:latin typeface="+mn-lt"/>
                <a:cs typeface="+mn-cs"/>
              </a:rPr>
              <a:t>Compartir en el MT los temas críticos.</a:t>
            </a:r>
          </a:p>
          <a:p>
            <a:pPr marL="342900" indent="-342900" defTabSz="895350">
              <a:spcBef>
                <a:spcPts val="600"/>
              </a:spcBef>
              <a:spcAft>
                <a:spcPts val="600"/>
              </a:spcAft>
              <a:buClr>
                <a:schemeClr val="accent2"/>
              </a:buClr>
              <a:buFontTx/>
              <a:buAutoNum type="arabicPeriod"/>
              <a:defRPr/>
            </a:pPr>
            <a:r>
              <a:rPr kumimoji="0" lang="es-AR" sz="2000" b="0" i="0" u="none" strike="noStrike" kern="0" cap="none" spc="0" normalizeH="0" dirty="0">
                <a:ln>
                  <a:noFill/>
                </a:ln>
                <a:solidFill>
                  <a:srgbClr val="002D62"/>
                </a:solidFill>
                <a:effectLst/>
                <a:uLnTx/>
                <a:uFillTx/>
                <a:latin typeface="+mn-lt"/>
                <a:ea typeface="+mn-ea"/>
                <a:cs typeface="+mn-cs"/>
              </a:rPr>
              <a:t>Todos aportan ideas para desafiar el statu quo.</a:t>
            </a:r>
            <a:endParaRPr kumimoji="0" lang="es-AR" sz="2000" b="0" i="0" u="none" strike="noStrike" kern="0" cap="none" spc="0" normalizeH="0" baseline="0" noProof="0" dirty="0">
              <a:ln>
                <a:noFill/>
              </a:ln>
              <a:solidFill>
                <a:srgbClr val="002D62"/>
              </a:solidFill>
              <a:effectLst/>
              <a:uLnTx/>
              <a:uFillTx/>
              <a:latin typeface="+mn-lt"/>
              <a:ea typeface="+mn-ea"/>
              <a:cs typeface="+mn-cs"/>
            </a:endParaRPr>
          </a:p>
          <a:p>
            <a:pPr marL="342900" marR="0" lvl="0" indent="-342900" algn="l" defTabSz="895350" rtl="0" eaLnBrk="0" fontAlgn="base" latinLnBrk="0" hangingPunct="0">
              <a:lnSpc>
                <a:spcPct val="100000"/>
              </a:lnSpc>
              <a:spcBef>
                <a:spcPts val="600"/>
              </a:spcBef>
              <a:spcAft>
                <a:spcPts val="600"/>
              </a:spcAft>
              <a:buClr>
                <a:schemeClr val="accent2"/>
              </a:buClr>
              <a:buSzTx/>
              <a:buFontTx/>
              <a:buAutoNum type="arabicPeriod"/>
              <a:tabLst/>
              <a:defRPr/>
            </a:pPr>
            <a:endParaRPr kumimoji="0" lang="es-AR" sz="2000" b="0" i="0" u="none" strike="noStrike" kern="0" cap="none" spc="0" normalizeH="0" baseline="0" noProof="0" dirty="0">
              <a:ln>
                <a:noFill/>
              </a:ln>
              <a:solidFill>
                <a:srgbClr val="002D62"/>
              </a:solidFill>
              <a:effectLst/>
              <a:uLnTx/>
              <a:uFillTx/>
              <a:latin typeface="+mn-lt"/>
              <a:ea typeface="+mn-ea"/>
              <a:cs typeface="+mn-cs"/>
            </a:endParaRPr>
          </a:p>
        </p:txBody>
      </p:sp>
      <p:sp>
        <p:nvSpPr>
          <p:cNvPr id="6" name="TextBox 5"/>
          <p:cNvSpPr txBox="1"/>
          <p:nvPr/>
        </p:nvSpPr>
        <p:spPr>
          <a:xfrm>
            <a:off x="323528" y="843558"/>
            <a:ext cx="5267789" cy="338554"/>
          </a:xfrm>
          <a:prstGeom prst="rect">
            <a:avLst/>
          </a:prstGeom>
          <a:noFill/>
        </p:spPr>
        <p:txBody>
          <a:bodyPr wrap="none" rtlCol="0">
            <a:spAutoFit/>
          </a:bodyPr>
          <a:lstStyle/>
          <a:p>
            <a:r>
              <a:rPr lang="es-AR" dirty="0"/>
              <a:t>Elaborados en subgrupos en encuentro del 4/8/2017</a:t>
            </a:r>
          </a:p>
        </p:txBody>
      </p:sp>
    </p:spTree>
    <p:extLst>
      <p:ext uri="{BB962C8B-B14F-4D97-AF65-F5344CB8AC3E}">
        <p14:creationId xmlns:p14="http://schemas.microsoft.com/office/powerpoint/2010/main" val="225858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23528" y="1662891"/>
            <a:ext cx="8383083" cy="631259"/>
            <a:chOff x="323528" y="1662891"/>
            <a:chExt cx="8383083" cy="631259"/>
          </a:xfrm>
        </p:grpSpPr>
        <p:grpSp>
          <p:nvGrpSpPr>
            <p:cNvPr id="26" name="Group 25"/>
            <p:cNvGrpSpPr/>
            <p:nvPr/>
          </p:nvGrpSpPr>
          <p:grpSpPr>
            <a:xfrm>
              <a:off x="323528" y="1662891"/>
              <a:ext cx="4134611" cy="609977"/>
              <a:chOff x="-2340768" y="1203598"/>
              <a:chExt cx="4134611" cy="609977"/>
            </a:xfrm>
          </p:grpSpPr>
          <p:sp>
            <p:nvSpPr>
              <p:cNvPr id="34" name="1 CuadroTexto">
                <a:extLst>
                  <a:ext uri="{FF2B5EF4-FFF2-40B4-BE49-F238E27FC236}">
                    <a16:creationId xmlns:a16="http://schemas.microsoft.com/office/drawing/2014/main" id="{7DEE0E74-E4BC-454B-B73D-2AA87D49357C}"/>
                  </a:ext>
                </a:extLst>
              </p:cNvPr>
              <p:cNvSpPr txBox="1"/>
              <p:nvPr/>
            </p:nvSpPr>
            <p:spPr>
              <a:xfrm>
                <a:off x="-2340768" y="1228800"/>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t>1</a:t>
                </a:r>
              </a:p>
            </p:txBody>
          </p:sp>
          <p:sp>
            <p:nvSpPr>
              <p:cNvPr id="40" name="15 CuadroTexto">
                <a:extLst>
                  <a:ext uri="{FF2B5EF4-FFF2-40B4-BE49-F238E27FC236}">
                    <a16:creationId xmlns:a16="http://schemas.microsoft.com/office/drawing/2014/main" id="{EDBEF9E1-B4DE-400D-9DF0-0830820A39DE}"/>
                  </a:ext>
                </a:extLst>
              </p:cNvPr>
              <p:cNvSpPr txBox="1"/>
              <p:nvPr/>
            </p:nvSpPr>
            <p:spPr>
              <a:xfrm>
                <a:off x="-2016419" y="1203598"/>
                <a:ext cx="3810262"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t>Exponer puntos de vista y nunca preguntar</a:t>
                </a:r>
              </a:p>
            </p:txBody>
          </p:sp>
        </p:grpSp>
        <p:grpSp>
          <p:nvGrpSpPr>
            <p:cNvPr id="35" name="Group 34"/>
            <p:cNvGrpSpPr/>
            <p:nvPr/>
          </p:nvGrpSpPr>
          <p:grpSpPr>
            <a:xfrm>
              <a:off x="4572000" y="1670903"/>
              <a:ext cx="4134611" cy="623247"/>
              <a:chOff x="278673" y="1475272"/>
              <a:chExt cx="4134611" cy="623247"/>
            </a:xfrm>
          </p:grpSpPr>
          <p:sp>
            <p:nvSpPr>
              <p:cNvPr id="55" name="1 CuadroTexto">
                <a:extLst>
                  <a:ext uri="{FF2B5EF4-FFF2-40B4-BE49-F238E27FC236}">
                    <a16:creationId xmlns:a16="http://schemas.microsoft.com/office/drawing/2014/main" id="{7DEE0E74-E4BC-454B-B73D-2AA87D49357C}"/>
                  </a:ext>
                </a:extLst>
              </p:cNvPr>
              <p:cNvSpPr txBox="1"/>
              <p:nvPr/>
            </p:nvSpPr>
            <p:spPr>
              <a:xfrm>
                <a:off x="278673" y="149835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t>1</a:t>
                </a:r>
              </a:p>
            </p:txBody>
          </p:sp>
          <p:sp>
            <p:nvSpPr>
              <p:cNvPr id="56" name="15 CuadroTexto">
                <a:extLst>
                  <a:ext uri="{FF2B5EF4-FFF2-40B4-BE49-F238E27FC236}">
                    <a16:creationId xmlns:a16="http://schemas.microsoft.com/office/drawing/2014/main" id="{EDBEF9E1-B4DE-400D-9DF0-0830820A39DE}"/>
                  </a:ext>
                </a:extLst>
              </p:cNvPr>
              <p:cNvSpPr txBox="1"/>
              <p:nvPr/>
            </p:nvSpPr>
            <p:spPr>
              <a:xfrm>
                <a:off x="603022" y="1475272"/>
                <a:ext cx="3810262"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t>Exponer puntos de vista y hacer preguntas genuinas </a:t>
                </a:r>
              </a:p>
            </p:txBody>
          </p:sp>
        </p:grpSp>
      </p:grpSp>
      <p:grpSp>
        <p:nvGrpSpPr>
          <p:cNvPr id="36" name="Group 35"/>
          <p:cNvGrpSpPr/>
          <p:nvPr/>
        </p:nvGrpSpPr>
        <p:grpSpPr>
          <a:xfrm>
            <a:off x="323528" y="2437422"/>
            <a:ext cx="8169373" cy="659899"/>
            <a:chOff x="323528" y="2437422"/>
            <a:chExt cx="8169373" cy="659899"/>
          </a:xfrm>
        </p:grpSpPr>
        <p:grpSp>
          <p:nvGrpSpPr>
            <p:cNvPr id="27" name="Group 26"/>
            <p:cNvGrpSpPr/>
            <p:nvPr/>
          </p:nvGrpSpPr>
          <p:grpSpPr>
            <a:xfrm>
              <a:off x="323528" y="2512546"/>
              <a:ext cx="3920901" cy="584775"/>
              <a:chOff x="-2340768" y="2257828"/>
              <a:chExt cx="3920901" cy="584775"/>
            </a:xfrm>
          </p:grpSpPr>
          <p:sp>
            <p:nvSpPr>
              <p:cNvPr id="41" name="16 CuadroTexto">
                <a:extLst>
                  <a:ext uri="{FF2B5EF4-FFF2-40B4-BE49-F238E27FC236}">
                    <a16:creationId xmlns:a16="http://schemas.microsoft.com/office/drawing/2014/main" id="{8B8FAD4A-578A-4AE2-981B-D5C9C0499138}"/>
                  </a:ext>
                </a:extLst>
              </p:cNvPr>
              <p:cNvSpPr txBox="1"/>
              <p:nvPr/>
            </p:nvSpPr>
            <p:spPr>
              <a:xfrm>
                <a:off x="-2340768" y="2257828"/>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accent4">
                        <a:lumMod val="75000"/>
                      </a:schemeClr>
                    </a:solidFill>
                  </a:rPr>
                  <a:t>2</a:t>
                </a:r>
              </a:p>
            </p:txBody>
          </p:sp>
          <p:sp>
            <p:nvSpPr>
              <p:cNvPr id="44" name="21 CuadroTexto">
                <a:extLst>
                  <a:ext uri="{FF2B5EF4-FFF2-40B4-BE49-F238E27FC236}">
                    <a16:creationId xmlns:a16="http://schemas.microsoft.com/office/drawing/2014/main" id="{436B9D30-0EB0-4BD1-A6F5-155FB07B33FB}"/>
                  </a:ext>
                </a:extLst>
              </p:cNvPr>
              <p:cNvSpPr txBox="1"/>
              <p:nvPr/>
            </p:nvSpPr>
            <p:spPr>
              <a:xfrm>
                <a:off x="-2016418" y="2383835"/>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accent4">
                        <a:lumMod val="75000"/>
                      </a:schemeClr>
                    </a:solidFill>
                  </a:rPr>
                  <a:t>Esconder información relevante</a:t>
                </a:r>
              </a:p>
            </p:txBody>
          </p:sp>
        </p:grpSp>
        <p:grpSp>
          <p:nvGrpSpPr>
            <p:cNvPr id="57" name="Group 56"/>
            <p:cNvGrpSpPr/>
            <p:nvPr/>
          </p:nvGrpSpPr>
          <p:grpSpPr>
            <a:xfrm>
              <a:off x="4572000" y="2437422"/>
              <a:ext cx="3920901" cy="623248"/>
              <a:chOff x="278673" y="2241791"/>
              <a:chExt cx="3920901" cy="623248"/>
            </a:xfrm>
          </p:grpSpPr>
          <p:sp>
            <p:nvSpPr>
              <p:cNvPr id="58" name="16 CuadroTexto">
                <a:extLst>
                  <a:ext uri="{FF2B5EF4-FFF2-40B4-BE49-F238E27FC236}">
                    <a16:creationId xmlns:a16="http://schemas.microsoft.com/office/drawing/2014/main" id="{8B8FAD4A-578A-4AE2-981B-D5C9C0499138}"/>
                  </a:ext>
                </a:extLst>
              </p:cNvPr>
              <p:cNvSpPr txBox="1"/>
              <p:nvPr/>
            </p:nvSpPr>
            <p:spPr>
              <a:xfrm>
                <a:off x="278673" y="226487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accent4">
                        <a:lumMod val="75000"/>
                      </a:schemeClr>
                    </a:solidFill>
                  </a:rPr>
                  <a:t>2</a:t>
                </a:r>
              </a:p>
            </p:txBody>
          </p:sp>
          <p:sp>
            <p:nvSpPr>
              <p:cNvPr id="59" name="21 CuadroTexto">
                <a:extLst>
                  <a:ext uri="{FF2B5EF4-FFF2-40B4-BE49-F238E27FC236}">
                    <a16:creationId xmlns:a16="http://schemas.microsoft.com/office/drawing/2014/main" id="{436B9D30-0EB0-4BD1-A6F5-155FB07B33FB}"/>
                  </a:ext>
                </a:extLst>
              </p:cNvPr>
              <p:cNvSpPr txBox="1"/>
              <p:nvPr/>
            </p:nvSpPr>
            <p:spPr>
              <a:xfrm>
                <a:off x="603023" y="2241791"/>
                <a:ext cx="3596551"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accent4">
                        <a:lumMod val="75000"/>
                      </a:schemeClr>
                    </a:solidFill>
                  </a:rPr>
                  <a:t>Compartir toda la información relevante</a:t>
                </a:r>
              </a:p>
            </p:txBody>
          </p:sp>
        </p:grpSp>
      </p:grpSp>
      <p:grpSp>
        <p:nvGrpSpPr>
          <p:cNvPr id="37" name="Group 36"/>
          <p:cNvGrpSpPr/>
          <p:nvPr/>
        </p:nvGrpSpPr>
        <p:grpSpPr>
          <a:xfrm>
            <a:off x="323528" y="3241464"/>
            <a:ext cx="8508865" cy="830997"/>
            <a:chOff x="323528" y="3241464"/>
            <a:chExt cx="8508865" cy="830997"/>
          </a:xfrm>
        </p:grpSpPr>
        <p:grpSp>
          <p:nvGrpSpPr>
            <p:cNvPr id="28" name="Group 27"/>
            <p:cNvGrpSpPr/>
            <p:nvPr/>
          </p:nvGrpSpPr>
          <p:grpSpPr>
            <a:xfrm>
              <a:off x="323528" y="3383593"/>
              <a:ext cx="4260393" cy="591537"/>
              <a:chOff x="-2340768" y="3128875"/>
              <a:chExt cx="4260393" cy="591537"/>
            </a:xfrm>
          </p:grpSpPr>
          <p:sp>
            <p:nvSpPr>
              <p:cNvPr id="42" name="17 CuadroTexto">
                <a:extLst>
                  <a:ext uri="{FF2B5EF4-FFF2-40B4-BE49-F238E27FC236}">
                    <a16:creationId xmlns:a16="http://schemas.microsoft.com/office/drawing/2014/main" id="{EDE1FEB6-D560-4292-BB38-E0D896C16A00}"/>
                  </a:ext>
                </a:extLst>
              </p:cNvPr>
              <p:cNvSpPr txBox="1"/>
              <p:nvPr/>
            </p:nvSpPr>
            <p:spPr>
              <a:xfrm>
                <a:off x="-2340768" y="3135637"/>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006600"/>
                    </a:solidFill>
                  </a:rPr>
                  <a:t>3</a:t>
                </a:r>
              </a:p>
            </p:txBody>
          </p:sp>
          <p:sp>
            <p:nvSpPr>
              <p:cNvPr id="45" name="22 CuadroTexto">
                <a:extLst>
                  <a:ext uri="{FF2B5EF4-FFF2-40B4-BE49-F238E27FC236}">
                    <a16:creationId xmlns:a16="http://schemas.microsoft.com/office/drawing/2014/main" id="{6057B881-3167-4E06-A2BA-7A02774B5776}"/>
                  </a:ext>
                </a:extLst>
              </p:cNvPr>
              <p:cNvSpPr txBox="1"/>
              <p:nvPr/>
            </p:nvSpPr>
            <p:spPr>
              <a:xfrm>
                <a:off x="-2016419" y="3128875"/>
                <a:ext cx="3936044"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006600"/>
                    </a:solidFill>
                  </a:rPr>
                  <a:t>Hablar generalidades y  evitar acordar lo que significan palabras importantes</a:t>
                </a:r>
              </a:p>
            </p:txBody>
          </p:sp>
        </p:grpSp>
        <p:grpSp>
          <p:nvGrpSpPr>
            <p:cNvPr id="60" name="Group 59"/>
            <p:cNvGrpSpPr/>
            <p:nvPr/>
          </p:nvGrpSpPr>
          <p:grpSpPr>
            <a:xfrm>
              <a:off x="4572000" y="3241464"/>
              <a:ext cx="4260393" cy="830997"/>
              <a:chOff x="278673" y="3045833"/>
              <a:chExt cx="4260393" cy="830997"/>
            </a:xfrm>
          </p:grpSpPr>
          <p:sp>
            <p:nvSpPr>
              <p:cNvPr id="61" name="17 CuadroTexto">
                <a:extLst>
                  <a:ext uri="{FF2B5EF4-FFF2-40B4-BE49-F238E27FC236}">
                    <a16:creationId xmlns:a16="http://schemas.microsoft.com/office/drawing/2014/main" id="{EDE1FEB6-D560-4292-BB38-E0D896C16A00}"/>
                  </a:ext>
                </a:extLst>
              </p:cNvPr>
              <p:cNvSpPr txBox="1"/>
              <p:nvPr/>
            </p:nvSpPr>
            <p:spPr>
              <a:xfrm>
                <a:off x="278673" y="3207416"/>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006600"/>
                    </a:solidFill>
                  </a:rPr>
                  <a:t>3</a:t>
                </a:r>
              </a:p>
            </p:txBody>
          </p:sp>
          <p:sp>
            <p:nvSpPr>
              <p:cNvPr id="62" name="22 CuadroTexto">
                <a:extLst>
                  <a:ext uri="{FF2B5EF4-FFF2-40B4-BE49-F238E27FC236}">
                    <a16:creationId xmlns:a16="http://schemas.microsoft.com/office/drawing/2014/main" id="{6057B881-3167-4E06-A2BA-7A02774B5776}"/>
                  </a:ext>
                </a:extLst>
              </p:cNvPr>
              <p:cNvSpPr txBox="1"/>
              <p:nvPr/>
            </p:nvSpPr>
            <p:spPr>
              <a:xfrm>
                <a:off x="603022" y="3045833"/>
                <a:ext cx="3936044" cy="830997"/>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006600"/>
                    </a:solidFill>
                  </a:rPr>
                  <a:t>Usar ejemplos específicos y  ponerse de acuerdo en lo que significan palabras importantes</a:t>
                </a:r>
              </a:p>
            </p:txBody>
          </p:sp>
        </p:grpSp>
      </p:grpSp>
      <p:grpSp>
        <p:nvGrpSpPr>
          <p:cNvPr id="38" name="Group 37"/>
          <p:cNvGrpSpPr/>
          <p:nvPr/>
        </p:nvGrpSpPr>
        <p:grpSpPr>
          <a:xfrm>
            <a:off x="323528" y="4155926"/>
            <a:ext cx="8169372" cy="609977"/>
            <a:chOff x="323528" y="4155926"/>
            <a:chExt cx="8169372" cy="609977"/>
          </a:xfrm>
        </p:grpSpPr>
        <p:grpSp>
          <p:nvGrpSpPr>
            <p:cNvPr id="29" name="Group 28"/>
            <p:cNvGrpSpPr/>
            <p:nvPr/>
          </p:nvGrpSpPr>
          <p:grpSpPr>
            <a:xfrm>
              <a:off x="323528" y="4155926"/>
              <a:ext cx="4038494" cy="609977"/>
              <a:chOff x="-2340768" y="4083319"/>
              <a:chExt cx="4038494" cy="609977"/>
            </a:xfrm>
          </p:grpSpPr>
          <p:sp>
            <p:nvSpPr>
              <p:cNvPr id="43" name="18 CuadroTexto">
                <a:extLst>
                  <a:ext uri="{FF2B5EF4-FFF2-40B4-BE49-F238E27FC236}">
                    <a16:creationId xmlns:a16="http://schemas.microsoft.com/office/drawing/2014/main" id="{FD6FE50D-2122-40A7-8D3E-359AFE942083}"/>
                  </a:ext>
                </a:extLst>
              </p:cNvPr>
              <p:cNvSpPr txBox="1"/>
              <p:nvPr/>
            </p:nvSpPr>
            <p:spPr>
              <a:xfrm>
                <a:off x="-2340768" y="4108521"/>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tx1"/>
                    </a:solidFill>
                  </a:rPr>
                  <a:t>4</a:t>
                </a:r>
              </a:p>
            </p:txBody>
          </p:sp>
          <p:sp>
            <p:nvSpPr>
              <p:cNvPr id="54" name="23 CuadroTexto">
                <a:extLst>
                  <a:ext uri="{FF2B5EF4-FFF2-40B4-BE49-F238E27FC236}">
                    <a16:creationId xmlns:a16="http://schemas.microsoft.com/office/drawing/2014/main" id="{EF096593-F218-4B47-AE4D-282EF4C8085C}"/>
                  </a:ext>
                </a:extLst>
              </p:cNvPr>
              <p:cNvSpPr txBox="1"/>
              <p:nvPr/>
            </p:nvSpPr>
            <p:spPr>
              <a:xfrm>
                <a:off x="-2016420" y="4083319"/>
                <a:ext cx="3714146"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tx1"/>
                    </a:solidFill>
                  </a:rPr>
                  <a:t>Guardarse el razonamiento, no preguntar a otros su razonamiento</a:t>
                </a:r>
              </a:p>
            </p:txBody>
          </p:sp>
        </p:grpSp>
        <p:grpSp>
          <p:nvGrpSpPr>
            <p:cNvPr id="63" name="Group 62"/>
            <p:cNvGrpSpPr/>
            <p:nvPr/>
          </p:nvGrpSpPr>
          <p:grpSpPr>
            <a:xfrm>
              <a:off x="4572000" y="4155926"/>
              <a:ext cx="3920900" cy="600164"/>
              <a:chOff x="278673" y="4075448"/>
              <a:chExt cx="3920900" cy="600164"/>
            </a:xfrm>
          </p:grpSpPr>
          <p:sp>
            <p:nvSpPr>
              <p:cNvPr id="64" name="18 CuadroTexto">
                <a:extLst>
                  <a:ext uri="{FF2B5EF4-FFF2-40B4-BE49-F238E27FC236}">
                    <a16:creationId xmlns:a16="http://schemas.microsoft.com/office/drawing/2014/main" id="{FD6FE50D-2122-40A7-8D3E-359AFE942083}"/>
                  </a:ext>
                </a:extLst>
              </p:cNvPr>
              <p:cNvSpPr txBox="1"/>
              <p:nvPr/>
            </p:nvSpPr>
            <p:spPr>
              <a:xfrm>
                <a:off x="278673" y="4075448"/>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chemeClr val="tx1"/>
                    </a:solidFill>
                  </a:rPr>
                  <a:t>4</a:t>
                </a:r>
              </a:p>
            </p:txBody>
          </p:sp>
          <p:sp>
            <p:nvSpPr>
              <p:cNvPr id="65" name="23 CuadroTexto">
                <a:extLst>
                  <a:ext uri="{FF2B5EF4-FFF2-40B4-BE49-F238E27FC236}">
                    <a16:creationId xmlns:a16="http://schemas.microsoft.com/office/drawing/2014/main" id="{EF096593-F218-4B47-AE4D-282EF4C8085C}"/>
                  </a:ext>
                </a:extLst>
              </p:cNvPr>
              <p:cNvSpPr txBox="1"/>
              <p:nvPr/>
            </p:nvSpPr>
            <p:spPr>
              <a:xfrm>
                <a:off x="603022" y="4190864"/>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chemeClr val="tx1"/>
                    </a:solidFill>
                  </a:rPr>
                  <a:t>Explicar razonamiento e intención</a:t>
                </a:r>
              </a:p>
            </p:txBody>
          </p:sp>
        </p:grpSp>
      </p:grpSp>
      <p:sp>
        <p:nvSpPr>
          <p:cNvPr id="68"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9" name="Rectangle 2"/>
          <p:cNvSpPr txBox="1">
            <a:spLocks noChangeArrowheads="1"/>
          </p:cNvSpPr>
          <p:nvPr/>
        </p:nvSpPr>
        <p:spPr bwMode="auto">
          <a:xfrm>
            <a:off x="222492" y="65422"/>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s-AR" sz="2400" kern="0" noProof="0" dirty="0">
                <a:latin typeface="+mj-lt"/>
                <a:ea typeface="+mj-ea"/>
                <a:cs typeface="+mj-cs"/>
              </a:rPr>
              <a:t>Algunos criterios de e</a:t>
            </a:r>
            <a:r>
              <a:rPr kumimoji="0" lang="es-AR" sz="2400" b="1" i="0" u="none" strike="noStrike" kern="0" cap="none" spc="0" normalizeH="0" baseline="0" noProof="0" dirty="0">
                <a:ln>
                  <a:noFill/>
                </a:ln>
                <a:solidFill>
                  <a:srgbClr val="002D62"/>
                </a:solidFill>
                <a:effectLst/>
                <a:uLnTx/>
                <a:uFillTx/>
                <a:latin typeface="+mj-lt"/>
                <a:ea typeface="+mj-ea"/>
                <a:cs typeface="+mj-cs"/>
              </a:rPr>
              <a:t>fectividad de las interacciones</a:t>
            </a:r>
            <a:endParaRPr kumimoji="0" lang="es-AR" sz="2400" b="1" i="0" u="none" strike="noStrike" kern="0" cap="none" spc="0" normalizeH="0" baseline="0" noProof="0" dirty="0">
              <a:ln>
                <a:noFill/>
              </a:ln>
              <a:solidFill>
                <a:srgbClr val="FF0000"/>
              </a:solidFill>
              <a:effectLst/>
              <a:uLnTx/>
              <a:uFillTx/>
              <a:latin typeface="+mj-lt"/>
              <a:ea typeface="+mj-ea"/>
              <a:cs typeface="+mj-cs"/>
            </a:endParaRPr>
          </a:p>
        </p:txBody>
      </p:sp>
      <p:sp>
        <p:nvSpPr>
          <p:cNvPr id="70" name="TextBox 69"/>
          <p:cNvSpPr txBox="1"/>
          <p:nvPr/>
        </p:nvSpPr>
        <p:spPr>
          <a:xfrm>
            <a:off x="242886" y="696644"/>
            <a:ext cx="8216288" cy="307777"/>
          </a:xfrm>
          <a:prstGeom prst="rect">
            <a:avLst/>
          </a:prstGeom>
          <a:noFill/>
        </p:spPr>
        <p:txBody>
          <a:bodyPr wrap="none" rtlCol="0">
            <a:spAutoFit/>
          </a:bodyPr>
          <a:lstStyle/>
          <a:p>
            <a:r>
              <a:rPr lang="es-AR" sz="1400" dirty="0"/>
              <a:t>IDEAS A CONSIDERAR PARA LA ACTUALIZACIÓN DE LOS ACUERDOS OPERATIVOS DEL MT</a:t>
            </a:r>
          </a:p>
        </p:txBody>
      </p:sp>
      <p:sp>
        <p:nvSpPr>
          <p:cNvPr id="71" name="TextBox 70"/>
          <p:cNvSpPr txBox="1"/>
          <p:nvPr/>
        </p:nvSpPr>
        <p:spPr>
          <a:xfrm>
            <a:off x="1043608" y="1131590"/>
            <a:ext cx="2468112" cy="338554"/>
          </a:xfrm>
          <a:prstGeom prst="rect">
            <a:avLst/>
          </a:prstGeom>
          <a:noFill/>
        </p:spPr>
        <p:txBody>
          <a:bodyPr wrap="none" rtlCol="0">
            <a:spAutoFit/>
          </a:bodyPr>
          <a:lstStyle/>
          <a:p>
            <a:r>
              <a:rPr lang="es-AR" u="sng" dirty="0"/>
              <a:t>FORMAS INEFECTIVAS</a:t>
            </a:r>
          </a:p>
        </p:txBody>
      </p:sp>
      <p:sp>
        <p:nvSpPr>
          <p:cNvPr id="72" name="TextBox 71"/>
          <p:cNvSpPr txBox="1"/>
          <p:nvPr/>
        </p:nvSpPr>
        <p:spPr>
          <a:xfrm>
            <a:off x="5560272" y="1145542"/>
            <a:ext cx="2320635" cy="338554"/>
          </a:xfrm>
          <a:prstGeom prst="rect">
            <a:avLst/>
          </a:prstGeom>
          <a:noFill/>
        </p:spPr>
        <p:txBody>
          <a:bodyPr wrap="none" rtlCol="0">
            <a:spAutoFit/>
          </a:bodyPr>
          <a:lstStyle/>
          <a:p>
            <a:r>
              <a:rPr lang="es-AR" u="sng" dirty="0"/>
              <a:t>FORMAS EFECTIVAS</a:t>
            </a:r>
          </a:p>
        </p:txBody>
      </p:sp>
      <p:sp>
        <p:nvSpPr>
          <p:cNvPr id="73" name="Slide Number Placeholder 1"/>
          <p:cNvSpPr>
            <a:spLocks noGrp="1"/>
          </p:cNvSpPr>
          <p:nvPr>
            <p:ph type="sldNum" sz="quarter" idx="10"/>
          </p:nvPr>
        </p:nvSpPr>
        <p:spPr>
          <a:xfrm>
            <a:off x="6966858" y="4876006"/>
            <a:ext cx="2133600" cy="200025"/>
          </a:xfrm>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132</a:t>
            </a:fld>
            <a:endParaRPr lang="en-US" dirty="0">
              <a:solidFill>
                <a:srgbClr val="B2B2B2"/>
              </a:solidFill>
            </a:endParaRPr>
          </a:p>
        </p:txBody>
      </p:sp>
    </p:spTree>
    <p:extLst>
      <p:ext uri="{BB962C8B-B14F-4D97-AF65-F5344CB8AC3E}">
        <p14:creationId xmlns:p14="http://schemas.microsoft.com/office/powerpoint/2010/main" val="415240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51098" y="1530234"/>
            <a:ext cx="8148066" cy="601934"/>
            <a:chOff x="651098" y="1530234"/>
            <a:chExt cx="8148066" cy="601934"/>
          </a:xfrm>
        </p:grpSpPr>
        <p:grpSp>
          <p:nvGrpSpPr>
            <p:cNvPr id="5" name="Group 29"/>
            <p:cNvGrpSpPr/>
            <p:nvPr/>
          </p:nvGrpSpPr>
          <p:grpSpPr>
            <a:xfrm>
              <a:off x="651098" y="1547393"/>
              <a:ext cx="3920902" cy="584775"/>
              <a:chOff x="2258821" y="1228800"/>
              <a:chExt cx="3920902" cy="584775"/>
            </a:xfrm>
          </p:grpSpPr>
          <p:sp>
            <p:nvSpPr>
              <p:cNvPr id="46" name="24 CuadroTexto">
                <a:extLst>
                  <a:ext uri="{FF2B5EF4-FFF2-40B4-BE49-F238E27FC236}">
                    <a16:creationId xmlns:a16="http://schemas.microsoft.com/office/drawing/2014/main" id="{EBB87C0E-A5C0-4BB0-9145-D59A7B9FEC65}"/>
                  </a:ext>
                </a:extLst>
              </p:cNvPr>
              <p:cNvSpPr txBox="1"/>
              <p:nvPr/>
            </p:nvSpPr>
            <p:spPr>
              <a:xfrm>
                <a:off x="2258821" y="1228800"/>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60007A"/>
                    </a:solidFill>
                  </a:rPr>
                  <a:t>5</a:t>
                </a:r>
              </a:p>
            </p:txBody>
          </p:sp>
          <p:sp>
            <p:nvSpPr>
              <p:cNvPr id="47" name="25 CuadroTexto">
                <a:extLst>
                  <a:ext uri="{FF2B5EF4-FFF2-40B4-BE49-F238E27FC236}">
                    <a16:creationId xmlns:a16="http://schemas.microsoft.com/office/drawing/2014/main" id="{93597F23-D2FA-4225-8AF9-9126AC2C0F79}"/>
                  </a:ext>
                </a:extLst>
              </p:cNvPr>
              <p:cNvSpPr txBox="1"/>
              <p:nvPr/>
            </p:nvSpPr>
            <p:spPr>
              <a:xfrm>
                <a:off x="2583172" y="1359471"/>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60007A"/>
                    </a:solidFill>
                  </a:rPr>
                  <a:t>Foco en posiciones, no en intereses</a:t>
                </a:r>
              </a:p>
            </p:txBody>
          </p:sp>
        </p:grpSp>
        <p:grpSp>
          <p:nvGrpSpPr>
            <p:cNvPr id="26" name="Group 25"/>
            <p:cNvGrpSpPr/>
            <p:nvPr/>
          </p:nvGrpSpPr>
          <p:grpSpPr>
            <a:xfrm>
              <a:off x="4878262" y="1530234"/>
              <a:ext cx="3920902" cy="600164"/>
              <a:chOff x="4878262" y="1498355"/>
              <a:chExt cx="3920902" cy="600164"/>
            </a:xfrm>
          </p:grpSpPr>
          <p:sp>
            <p:nvSpPr>
              <p:cNvPr id="27" name="24 CuadroTexto">
                <a:extLst>
                  <a:ext uri="{FF2B5EF4-FFF2-40B4-BE49-F238E27FC236}">
                    <a16:creationId xmlns:a16="http://schemas.microsoft.com/office/drawing/2014/main" id="{EBB87C0E-A5C0-4BB0-9145-D59A7B9FEC65}"/>
                  </a:ext>
                </a:extLst>
              </p:cNvPr>
              <p:cNvSpPr txBox="1"/>
              <p:nvPr/>
            </p:nvSpPr>
            <p:spPr>
              <a:xfrm>
                <a:off x="4878262" y="149835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60007A"/>
                    </a:solidFill>
                  </a:rPr>
                  <a:t>5</a:t>
                </a:r>
              </a:p>
            </p:txBody>
          </p:sp>
          <p:sp>
            <p:nvSpPr>
              <p:cNvPr id="28" name="25 CuadroTexto">
                <a:extLst>
                  <a:ext uri="{FF2B5EF4-FFF2-40B4-BE49-F238E27FC236}">
                    <a16:creationId xmlns:a16="http://schemas.microsoft.com/office/drawing/2014/main" id="{93597F23-D2FA-4225-8AF9-9126AC2C0F79}"/>
                  </a:ext>
                </a:extLst>
              </p:cNvPr>
              <p:cNvSpPr txBox="1"/>
              <p:nvPr/>
            </p:nvSpPr>
            <p:spPr>
              <a:xfrm>
                <a:off x="5202613" y="1632233"/>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60007A"/>
                    </a:solidFill>
                  </a:rPr>
                  <a:t>Foco en intereses, no en posiciones</a:t>
                </a:r>
              </a:p>
            </p:txBody>
          </p:sp>
        </p:grpSp>
      </p:grpSp>
      <p:grpSp>
        <p:nvGrpSpPr>
          <p:cNvPr id="41" name="Group 40"/>
          <p:cNvGrpSpPr/>
          <p:nvPr/>
        </p:nvGrpSpPr>
        <p:grpSpPr>
          <a:xfrm>
            <a:off x="651098" y="2237275"/>
            <a:ext cx="8148066" cy="830997"/>
            <a:chOff x="651098" y="2237275"/>
            <a:chExt cx="8148066" cy="830997"/>
          </a:xfrm>
        </p:grpSpPr>
        <p:grpSp>
          <p:nvGrpSpPr>
            <p:cNvPr id="6" name="Group 30"/>
            <p:cNvGrpSpPr/>
            <p:nvPr/>
          </p:nvGrpSpPr>
          <p:grpSpPr>
            <a:xfrm>
              <a:off x="651098" y="2237275"/>
              <a:ext cx="3920902" cy="830997"/>
              <a:chOff x="2258821" y="2081419"/>
              <a:chExt cx="3920902" cy="830997"/>
            </a:xfrm>
          </p:grpSpPr>
          <p:sp>
            <p:nvSpPr>
              <p:cNvPr id="48" name="26 CuadroTexto">
                <a:extLst>
                  <a:ext uri="{FF2B5EF4-FFF2-40B4-BE49-F238E27FC236}">
                    <a16:creationId xmlns:a16="http://schemas.microsoft.com/office/drawing/2014/main" id="{A250E898-5161-4020-B326-52ADA2160D77}"/>
                  </a:ext>
                </a:extLst>
              </p:cNvPr>
              <p:cNvSpPr txBox="1"/>
              <p:nvPr/>
            </p:nvSpPr>
            <p:spPr>
              <a:xfrm>
                <a:off x="2258821" y="2187696"/>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C00000"/>
                    </a:solidFill>
                  </a:rPr>
                  <a:t>6</a:t>
                </a:r>
              </a:p>
            </p:txBody>
          </p:sp>
          <p:sp>
            <p:nvSpPr>
              <p:cNvPr id="51" name="29 CuadroTexto">
                <a:extLst>
                  <a:ext uri="{FF2B5EF4-FFF2-40B4-BE49-F238E27FC236}">
                    <a16:creationId xmlns:a16="http://schemas.microsoft.com/office/drawing/2014/main" id="{4EFCE257-3AD9-492F-B432-D823A7492F54}"/>
                  </a:ext>
                </a:extLst>
              </p:cNvPr>
              <p:cNvSpPr txBox="1"/>
              <p:nvPr/>
            </p:nvSpPr>
            <p:spPr>
              <a:xfrm>
                <a:off x="2583172" y="2081419"/>
                <a:ext cx="3596551" cy="830997"/>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C00000"/>
                    </a:solidFill>
                  </a:rPr>
                  <a:t>Nunca validar supuestos e inferencias, actuar como si fuesen ciertos.</a:t>
                </a:r>
              </a:p>
            </p:txBody>
          </p:sp>
        </p:grpSp>
        <p:grpSp>
          <p:nvGrpSpPr>
            <p:cNvPr id="29" name="Group 28"/>
            <p:cNvGrpSpPr/>
            <p:nvPr/>
          </p:nvGrpSpPr>
          <p:grpSpPr>
            <a:xfrm>
              <a:off x="4878262" y="2310859"/>
              <a:ext cx="3920902" cy="600164"/>
              <a:chOff x="4878262" y="2264875"/>
              <a:chExt cx="3920902" cy="600164"/>
            </a:xfrm>
          </p:grpSpPr>
          <p:sp>
            <p:nvSpPr>
              <p:cNvPr id="30" name="26 CuadroTexto">
                <a:extLst>
                  <a:ext uri="{FF2B5EF4-FFF2-40B4-BE49-F238E27FC236}">
                    <a16:creationId xmlns:a16="http://schemas.microsoft.com/office/drawing/2014/main" id="{A250E898-5161-4020-B326-52ADA2160D77}"/>
                  </a:ext>
                </a:extLst>
              </p:cNvPr>
              <p:cNvSpPr txBox="1"/>
              <p:nvPr/>
            </p:nvSpPr>
            <p:spPr>
              <a:xfrm>
                <a:off x="4878262" y="2264875"/>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C00000"/>
                    </a:solidFill>
                  </a:rPr>
                  <a:t>6</a:t>
                </a:r>
              </a:p>
            </p:txBody>
          </p:sp>
          <p:sp>
            <p:nvSpPr>
              <p:cNvPr id="31" name="29 CuadroTexto">
                <a:extLst>
                  <a:ext uri="{FF2B5EF4-FFF2-40B4-BE49-F238E27FC236}">
                    <a16:creationId xmlns:a16="http://schemas.microsoft.com/office/drawing/2014/main" id="{4EFCE257-3AD9-492F-B432-D823A7492F54}"/>
                  </a:ext>
                </a:extLst>
              </p:cNvPr>
              <p:cNvSpPr txBox="1"/>
              <p:nvPr/>
            </p:nvSpPr>
            <p:spPr>
              <a:xfrm>
                <a:off x="5202613" y="2380291"/>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C00000"/>
                    </a:solidFill>
                  </a:rPr>
                  <a:t>Validar suposiciones e inferencias</a:t>
                </a:r>
              </a:p>
            </p:txBody>
          </p:sp>
        </p:grpSp>
      </p:grpSp>
      <p:grpSp>
        <p:nvGrpSpPr>
          <p:cNvPr id="40" name="Group 39"/>
          <p:cNvGrpSpPr/>
          <p:nvPr/>
        </p:nvGrpSpPr>
        <p:grpSpPr>
          <a:xfrm>
            <a:off x="651098" y="3076543"/>
            <a:ext cx="8148065" cy="639239"/>
            <a:chOff x="651098" y="3076543"/>
            <a:chExt cx="8148065" cy="639239"/>
          </a:xfrm>
        </p:grpSpPr>
        <p:grpSp>
          <p:nvGrpSpPr>
            <p:cNvPr id="7" name="Group 31"/>
            <p:cNvGrpSpPr/>
            <p:nvPr/>
          </p:nvGrpSpPr>
          <p:grpSpPr>
            <a:xfrm>
              <a:off x="651098" y="3128330"/>
              <a:ext cx="3920901" cy="587452"/>
              <a:chOff x="2258821" y="3135637"/>
              <a:chExt cx="3920901" cy="587452"/>
            </a:xfrm>
          </p:grpSpPr>
          <p:sp>
            <p:nvSpPr>
              <p:cNvPr id="49" name="27 CuadroTexto">
                <a:extLst>
                  <a:ext uri="{FF2B5EF4-FFF2-40B4-BE49-F238E27FC236}">
                    <a16:creationId xmlns:a16="http://schemas.microsoft.com/office/drawing/2014/main" id="{26464FE8-E2B6-4C4E-81FA-C7A8855C68C4}"/>
                  </a:ext>
                </a:extLst>
              </p:cNvPr>
              <p:cNvSpPr txBox="1"/>
              <p:nvPr/>
            </p:nvSpPr>
            <p:spPr>
              <a:xfrm>
                <a:off x="2258821" y="3135637"/>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4D4D4D"/>
                    </a:solidFill>
                  </a:rPr>
                  <a:t>7</a:t>
                </a:r>
              </a:p>
            </p:txBody>
          </p:sp>
          <p:sp>
            <p:nvSpPr>
              <p:cNvPr id="52" name="30 CuadroTexto">
                <a:extLst>
                  <a:ext uri="{FF2B5EF4-FFF2-40B4-BE49-F238E27FC236}">
                    <a16:creationId xmlns:a16="http://schemas.microsoft.com/office/drawing/2014/main" id="{AF18017D-F4B9-4706-A29E-3CBAB2F58115}"/>
                  </a:ext>
                </a:extLst>
              </p:cNvPr>
              <p:cNvSpPr txBox="1"/>
              <p:nvPr/>
            </p:nvSpPr>
            <p:spPr>
              <a:xfrm>
                <a:off x="2583171" y="3138314"/>
                <a:ext cx="3596551"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4D4D4D"/>
                    </a:solidFill>
                  </a:rPr>
                  <a:t>Controlar la conversación y las decisiones</a:t>
                </a:r>
              </a:p>
            </p:txBody>
          </p:sp>
        </p:grpSp>
        <p:grpSp>
          <p:nvGrpSpPr>
            <p:cNvPr id="32" name="Group 31"/>
            <p:cNvGrpSpPr/>
            <p:nvPr/>
          </p:nvGrpSpPr>
          <p:grpSpPr>
            <a:xfrm>
              <a:off x="4878262" y="3076543"/>
              <a:ext cx="3920901" cy="600164"/>
              <a:chOff x="4878262" y="3207416"/>
              <a:chExt cx="3920901" cy="600164"/>
            </a:xfrm>
          </p:grpSpPr>
          <p:sp>
            <p:nvSpPr>
              <p:cNvPr id="33" name="27 CuadroTexto">
                <a:extLst>
                  <a:ext uri="{FF2B5EF4-FFF2-40B4-BE49-F238E27FC236}">
                    <a16:creationId xmlns:a16="http://schemas.microsoft.com/office/drawing/2014/main" id="{26464FE8-E2B6-4C4E-81FA-C7A8855C68C4}"/>
                  </a:ext>
                </a:extLst>
              </p:cNvPr>
              <p:cNvSpPr txBox="1"/>
              <p:nvPr/>
            </p:nvSpPr>
            <p:spPr>
              <a:xfrm>
                <a:off x="4878262" y="3207416"/>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4D4D4D"/>
                    </a:solidFill>
                  </a:rPr>
                  <a:t>7</a:t>
                </a:r>
              </a:p>
            </p:txBody>
          </p:sp>
          <p:sp>
            <p:nvSpPr>
              <p:cNvPr id="35" name="30 CuadroTexto">
                <a:extLst>
                  <a:ext uri="{FF2B5EF4-FFF2-40B4-BE49-F238E27FC236}">
                    <a16:creationId xmlns:a16="http://schemas.microsoft.com/office/drawing/2014/main" id="{AF18017D-F4B9-4706-A29E-3CBAB2F58115}"/>
                  </a:ext>
                </a:extLst>
              </p:cNvPr>
              <p:cNvSpPr txBox="1"/>
              <p:nvPr/>
            </p:nvSpPr>
            <p:spPr>
              <a:xfrm>
                <a:off x="5202612" y="3335057"/>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4D4D4D"/>
                    </a:solidFill>
                  </a:rPr>
                  <a:t>Decidir juntos los pasos siguientes</a:t>
                </a:r>
              </a:p>
            </p:txBody>
          </p:sp>
        </p:grpSp>
      </p:grpSp>
      <p:grpSp>
        <p:nvGrpSpPr>
          <p:cNvPr id="42" name="Group 41"/>
          <p:cNvGrpSpPr/>
          <p:nvPr/>
        </p:nvGrpSpPr>
        <p:grpSpPr>
          <a:xfrm>
            <a:off x="651098" y="3831259"/>
            <a:ext cx="8148064" cy="609977"/>
            <a:chOff x="651098" y="3831259"/>
            <a:chExt cx="8148064" cy="609977"/>
          </a:xfrm>
        </p:grpSpPr>
        <p:grpSp>
          <p:nvGrpSpPr>
            <p:cNvPr id="8" name="Group 32"/>
            <p:cNvGrpSpPr/>
            <p:nvPr/>
          </p:nvGrpSpPr>
          <p:grpSpPr>
            <a:xfrm>
              <a:off x="651098" y="3831259"/>
              <a:ext cx="3920900" cy="609977"/>
              <a:chOff x="2258821" y="4083319"/>
              <a:chExt cx="3920900" cy="609977"/>
            </a:xfrm>
          </p:grpSpPr>
          <p:sp>
            <p:nvSpPr>
              <p:cNvPr id="50" name="28 CuadroTexto">
                <a:extLst>
                  <a:ext uri="{FF2B5EF4-FFF2-40B4-BE49-F238E27FC236}">
                    <a16:creationId xmlns:a16="http://schemas.microsoft.com/office/drawing/2014/main" id="{FBBD89DF-7B92-4F44-A543-4F7E85005196}"/>
                  </a:ext>
                </a:extLst>
              </p:cNvPr>
              <p:cNvSpPr txBox="1"/>
              <p:nvPr/>
            </p:nvSpPr>
            <p:spPr>
              <a:xfrm>
                <a:off x="2258821" y="4108521"/>
                <a:ext cx="198070" cy="584775"/>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996633"/>
                    </a:solidFill>
                  </a:rPr>
                  <a:t>8</a:t>
                </a:r>
              </a:p>
            </p:txBody>
          </p:sp>
          <p:sp>
            <p:nvSpPr>
              <p:cNvPr id="53" name="31 CuadroTexto">
                <a:extLst>
                  <a:ext uri="{FF2B5EF4-FFF2-40B4-BE49-F238E27FC236}">
                    <a16:creationId xmlns:a16="http://schemas.microsoft.com/office/drawing/2014/main" id="{364BCE8A-8B60-423C-97B8-36C2556E08C1}"/>
                  </a:ext>
                </a:extLst>
              </p:cNvPr>
              <p:cNvSpPr txBox="1"/>
              <p:nvPr/>
            </p:nvSpPr>
            <p:spPr>
              <a:xfrm>
                <a:off x="2583170" y="4083319"/>
                <a:ext cx="3596551" cy="584775"/>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996633"/>
                    </a:solidFill>
                  </a:rPr>
                  <a:t>Evitar a toda costa </a:t>
                </a:r>
                <a:r>
                  <a:rPr lang="es-MX" dirty="0">
                    <a:solidFill>
                      <a:srgbClr val="996633"/>
                    </a:solidFill>
                  </a:rPr>
                  <a:t>d</a:t>
                </a:r>
                <a:r>
                  <a:rPr lang="es-MX" b="0" dirty="0">
                    <a:solidFill>
                      <a:srgbClr val="996633"/>
                    </a:solidFill>
                  </a:rPr>
                  <a:t>iscutir temas escabrosos, ”salvar la cara”</a:t>
                </a:r>
              </a:p>
            </p:txBody>
          </p:sp>
        </p:grpSp>
        <p:grpSp>
          <p:nvGrpSpPr>
            <p:cNvPr id="36" name="Group 35"/>
            <p:cNvGrpSpPr/>
            <p:nvPr/>
          </p:nvGrpSpPr>
          <p:grpSpPr>
            <a:xfrm>
              <a:off x="4878262" y="3836260"/>
              <a:ext cx="3920900" cy="600164"/>
              <a:chOff x="4878262" y="4075448"/>
              <a:chExt cx="3920900" cy="600164"/>
            </a:xfrm>
          </p:grpSpPr>
          <p:sp>
            <p:nvSpPr>
              <p:cNvPr id="37" name="28 CuadroTexto">
                <a:extLst>
                  <a:ext uri="{FF2B5EF4-FFF2-40B4-BE49-F238E27FC236}">
                    <a16:creationId xmlns:a16="http://schemas.microsoft.com/office/drawing/2014/main" id="{FBBD89DF-7B92-4F44-A543-4F7E85005196}"/>
                  </a:ext>
                </a:extLst>
              </p:cNvPr>
              <p:cNvSpPr txBox="1"/>
              <p:nvPr/>
            </p:nvSpPr>
            <p:spPr>
              <a:xfrm>
                <a:off x="4878262" y="4075448"/>
                <a:ext cx="198070" cy="600164"/>
              </a:xfrm>
              <a:prstGeom prst="rect">
                <a:avLst/>
              </a:prstGeom>
              <a:noFill/>
            </p:spPr>
            <p:txBody>
              <a:bodyPr wrap="square" rtlCol="0">
                <a:spAutoFit/>
              </a:bodyPr>
              <a:lstStyle/>
              <a:p>
                <a:pPr defTabSz="685800" eaLnBrk="1" fontAlgn="auto" hangingPunct="1">
                  <a:spcBef>
                    <a:spcPts val="0"/>
                  </a:spcBef>
                  <a:spcAft>
                    <a:spcPts val="0"/>
                  </a:spcAft>
                  <a:defRPr/>
                </a:pPr>
                <a:r>
                  <a:rPr lang="es-MX" sz="3200" dirty="0">
                    <a:solidFill>
                      <a:srgbClr val="996633"/>
                    </a:solidFill>
                  </a:rPr>
                  <a:t>8</a:t>
                </a:r>
              </a:p>
            </p:txBody>
          </p:sp>
          <p:sp>
            <p:nvSpPr>
              <p:cNvPr id="38" name="31 CuadroTexto">
                <a:extLst>
                  <a:ext uri="{FF2B5EF4-FFF2-40B4-BE49-F238E27FC236}">
                    <a16:creationId xmlns:a16="http://schemas.microsoft.com/office/drawing/2014/main" id="{364BCE8A-8B60-423C-97B8-36C2556E08C1}"/>
                  </a:ext>
                </a:extLst>
              </p:cNvPr>
              <p:cNvSpPr txBox="1"/>
              <p:nvPr/>
            </p:nvSpPr>
            <p:spPr>
              <a:xfrm>
                <a:off x="5202611" y="4190864"/>
                <a:ext cx="3596551" cy="338554"/>
              </a:xfrm>
              <a:prstGeom prst="rect">
                <a:avLst/>
              </a:prstGeom>
              <a:noFill/>
            </p:spPr>
            <p:txBody>
              <a:bodyPr wrap="square" rtlCol="0">
                <a:spAutoFit/>
              </a:bodyPr>
              <a:lstStyle/>
              <a:p>
                <a:pPr defTabSz="685800" eaLnBrk="1" fontAlgn="auto" hangingPunct="1">
                  <a:spcBef>
                    <a:spcPts val="0"/>
                  </a:spcBef>
                  <a:spcAft>
                    <a:spcPts val="0"/>
                  </a:spcAft>
                  <a:defRPr/>
                </a:pPr>
                <a:r>
                  <a:rPr lang="es-MX" b="0" dirty="0">
                    <a:solidFill>
                      <a:srgbClr val="996633"/>
                    </a:solidFill>
                  </a:rPr>
                  <a:t>Discutir indiscutibles</a:t>
                </a:r>
              </a:p>
            </p:txBody>
          </p:sp>
        </p:grpSp>
      </p:grpSp>
      <p:sp>
        <p:nvSpPr>
          <p:cNvPr id="55" name="Shape 262"/>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6" name="Rectangle 2"/>
          <p:cNvSpPr txBox="1">
            <a:spLocks noChangeArrowheads="1"/>
          </p:cNvSpPr>
          <p:nvPr/>
        </p:nvSpPr>
        <p:spPr bwMode="auto">
          <a:xfrm>
            <a:off x="251520" y="80498"/>
            <a:ext cx="8352606" cy="43204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spcBef>
                <a:spcPct val="0"/>
              </a:spcBef>
              <a:defRPr/>
            </a:pPr>
            <a:r>
              <a:rPr lang="es-AR" sz="2400" kern="0" dirty="0">
                <a:latin typeface="+mj-lt"/>
                <a:ea typeface="+mj-ea"/>
                <a:cs typeface="+mj-cs"/>
              </a:rPr>
              <a:t>Algunos criterios de efectividad de las Interacciones</a:t>
            </a:r>
          </a:p>
        </p:txBody>
      </p:sp>
      <p:sp>
        <p:nvSpPr>
          <p:cNvPr id="57" name="Slide Number Placeholder 1"/>
          <p:cNvSpPr>
            <a:spLocks noGrp="1"/>
          </p:cNvSpPr>
          <p:nvPr>
            <p:ph type="sldNum" sz="quarter" idx="10"/>
          </p:nvPr>
        </p:nvSpPr>
        <p:spPr>
          <a:xfrm>
            <a:off x="6966858" y="4876006"/>
            <a:ext cx="2133600" cy="200025"/>
          </a:xfrm>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133</a:t>
            </a:fld>
            <a:endParaRPr lang="en-US" dirty="0">
              <a:solidFill>
                <a:srgbClr val="B2B2B2"/>
              </a:solidFill>
            </a:endParaRPr>
          </a:p>
        </p:txBody>
      </p:sp>
      <p:sp>
        <p:nvSpPr>
          <p:cNvPr id="58" name="TextBox 57"/>
          <p:cNvSpPr txBox="1"/>
          <p:nvPr/>
        </p:nvSpPr>
        <p:spPr>
          <a:xfrm>
            <a:off x="1383808" y="1059582"/>
            <a:ext cx="2468112" cy="338554"/>
          </a:xfrm>
          <a:prstGeom prst="rect">
            <a:avLst/>
          </a:prstGeom>
          <a:noFill/>
        </p:spPr>
        <p:txBody>
          <a:bodyPr wrap="none" rtlCol="0">
            <a:spAutoFit/>
          </a:bodyPr>
          <a:lstStyle/>
          <a:p>
            <a:r>
              <a:rPr lang="es-AR" u="sng" dirty="0"/>
              <a:t>FORMAS INEFECTIVAS</a:t>
            </a:r>
          </a:p>
        </p:txBody>
      </p:sp>
      <p:sp>
        <p:nvSpPr>
          <p:cNvPr id="59" name="TextBox 58"/>
          <p:cNvSpPr txBox="1"/>
          <p:nvPr/>
        </p:nvSpPr>
        <p:spPr>
          <a:xfrm>
            <a:off x="5560272" y="1073534"/>
            <a:ext cx="2320635" cy="338554"/>
          </a:xfrm>
          <a:prstGeom prst="rect">
            <a:avLst/>
          </a:prstGeom>
          <a:noFill/>
        </p:spPr>
        <p:txBody>
          <a:bodyPr wrap="none" rtlCol="0">
            <a:spAutoFit/>
          </a:bodyPr>
          <a:lstStyle/>
          <a:p>
            <a:r>
              <a:rPr lang="es-AR" u="sng" dirty="0"/>
              <a:t>FORMAS EFECTIVAS</a:t>
            </a:r>
          </a:p>
        </p:txBody>
      </p:sp>
      <p:sp>
        <p:nvSpPr>
          <p:cNvPr id="43" name="TextBox 42">
            <a:extLst>
              <a:ext uri="{FF2B5EF4-FFF2-40B4-BE49-F238E27FC236}">
                <a16:creationId xmlns:a16="http://schemas.microsoft.com/office/drawing/2014/main" id="{C8D4473E-F755-4D03-B5B6-19824D2CAF70}"/>
              </a:ext>
            </a:extLst>
          </p:cNvPr>
          <p:cNvSpPr txBox="1"/>
          <p:nvPr/>
        </p:nvSpPr>
        <p:spPr>
          <a:xfrm>
            <a:off x="242886" y="696644"/>
            <a:ext cx="8216288" cy="307777"/>
          </a:xfrm>
          <a:prstGeom prst="rect">
            <a:avLst/>
          </a:prstGeom>
          <a:noFill/>
        </p:spPr>
        <p:txBody>
          <a:bodyPr wrap="none" rtlCol="0">
            <a:spAutoFit/>
          </a:bodyPr>
          <a:lstStyle/>
          <a:p>
            <a:r>
              <a:rPr lang="es-AR" sz="1400" dirty="0"/>
              <a:t>IDEAS A CONSIDERAR PARA LA ACTUALIZACIÓN DE LOS ACUERDOS OPERATIVOS DEL MT</a:t>
            </a:r>
          </a:p>
        </p:txBody>
      </p:sp>
    </p:spTree>
    <p:extLst>
      <p:ext uri="{BB962C8B-B14F-4D97-AF65-F5344CB8AC3E}">
        <p14:creationId xmlns:p14="http://schemas.microsoft.com/office/powerpoint/2010/main" val="101726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a:extLst>
              <a:ext uri="{FF2B5EF4-FFF2-40B4-BE49-F238E27FC236}">
                <a16:creationId xmlns:a16="http://schemas.microsoft.com/office/drawing/2014/main" id="{0B28CC4D-7DE4-426A-9DFD-E054FE32150E}"/>
              </a:ext>
            </a:extLst>
          </p:cNvPr>
          <p:cNvSpPr/>
          <p:nvPr/>
        </p:nvSpPr>
        <p:spPr>
          <a:xfrm>
            <a:off x="0" y="3062"/>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68739" name="Rectangle 3">
            <a:extLst>
              <a:ext uri="{FF2B5EF4-FFF2-40B4-BE49-F238E27FC236}">
                <a16:creationId xmlns:a16="http://schemas.microsoft.com/office/drawing/2014/main" id="{A7A4046B-723F-4DE0-9655-61F016DEBB77}"/>
              </a:ext>
            </a:extLst>
          </p:cNvPr>
          <p:cNvSpPr>
            <a:spLocks noGrp="1" noChangeArrowheads="1"/>
          </p:cNvSpPr>
          <p:nvPr>
            <p:ph type="body" idx="4294967295"/>
          </p:nvPr>
        </p:nvSpPr>
        <p:spPr bwMode="auto">
          <a:xfrm>
            <a:off x="179512" y="794227"/>
            <a:ext cx="8712968" cy="28928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p>
            <a:pPr marL="228600" indent="-228600" defTabSz="671513">
              <a:buFont typeface="+mj-lt"/>
              <a:buAutoNum type="arabicPeriod"/>
            </a:pPr>
            <a:r>
              <a:rPr lang="es-AR" altLang="en-US" sz="1800" b="0" dirty="0"/>
              <a:t>Formar grupos de 4</a:t>
            </a:r>
          </a:p>
          <a:p>
            <a:pPr marL="257175" indent="-257175" defTabSz="671513">
              <a:buFontTx/>
              <a:buAutoNum type="arabicPeriod"/>
            </a:pPr>
            <a:r>
              <a:rPr lang="es-AR" altLang="en-US" sz="1800" b="0" dirty="0"/>
              <a:t>Revisar los antecedentes sobre los acuerdos operativos del MT, y los criterios de efectividad de las interacciones.</a:t>
            </a:r>
          </a:p>
          <a:p>
            <a:pPr marL="257175" indent="-257175" defTabSz="671513">
              <a:buFontTx/>
              <a:buAutoNum type="arabicPeriod"/>
            </a:pPr>
            <a:r>
              <a:rPr lang="es-AR" altLang="en-US" sz="1800" b="0" dirty="0"/>
              <a:t>Consensuar en cada grupo si se validan, reescriben, eliminan o incorporan nuevos acuerdos operativos.</a:t>
            </a:r>
          </a:p>
          <a:p>
            <a:pPr marL="592138" lvl="1" indent="-257175" defTabSz="671513"/>
            <a:r>
              <a:rPr lang="es-AR" altLang="en-US" b="0" i="1" dirty="0"/>
              <a:t>Pueden incorporar otros acuerdos no </a:t>
            </a:r>
            <a:r>
              <a:rPr lang="es-AR" altLang="en-US" b="0" i="1" dirty="0" err="1"/>
              <a:t>incluídos</a:t>
            </a:r>
            <a:r>
              <a:rPr lang="es-AR" altLang="en-US" b="0" i="1" dirty="0"/>
              <a:t> en los listados en consideración</a:t>
            </a:r>
          </a:p>
          <a:p>
            <a:pPr marL="592138" lvl="1" indent="-257175" defTabSz="671513"/>
            <a:r>
              <a:rPr lang="es-AR" altLang="en-US" b="0" i="1" dirty="0"/>
              <a:t>Elijan teniendo en mente cómo perciben hoy al MT y qué objetivo de mejora de efectividad persigue cada acuerdo.</a:t>
            </a:r>
            <a:endParaRPr lang="es-AR" altLang="en-US" sz="1800" b="0" dirty="0"/>
          </a:p>
        </p:txBody>
      </p:sp>
      <p:sp>
        <p:nvSpPr>
          <p:cNvPr id="1268743" name="Rectangle 7">
            <a:extLst>
              <a:ext uri="{FF2B5EF4-FFF2-40B4-BE49-F238E27FC236}">
                <a16:creationId xmlns:a16="http://schemas.microsoft.com/office/drawing/2014/main" id="{629AEE85-DED4-49AB-B7F1-7E7A1A326B37}"/>
              </a:ext>
            </a:extLst>
          </p:cNvPr>
          <p:cNvSpPr>
            <a:spLocks noChangeArrowheads="1"/>
          </p:cNvSpPr>
          <p:nvPr/>
        </p:nvSpPr>
        <p:spPr bwMode="auto">
          <a:xfrm>
            <a:off x="2648402" y="3795886"/>
            <a:ext cx="3835003" cy="325977"/>
          </a:xfrm>
          <a:prstGeom prst="rect">
            <a:avLst/>
          </a:prstGeom>
          <a:solidFill>
            <a:schemeClr val="tx1">
              <a:lumMod val="10000"/>
              <a:lumOff val="90000"/>
            </a:schemeClr>
          </a:solidFill>
          <a:ln w="9525">
            <a:noFill/>
            <a:miter lim="800000"/>
            <a:headEnd/>
            <a:tailEnd/>
          </a:ln>
        </p:spPr>
        <p:txBody>
          <a:bodyPr lIns="69972" tIns="69972" rIns="69972" bIns="69972">
            <a:spAutoFit/>
          </a:bodyPr>
          <a:lstStyle/>
          <a:p>
            <a:pPr algn="ctr" defTabSz="684610">
              <a:buClr>
                <a:schemeClr val="accent2"/>
              </a:buClr>
              <a:defRPr/>
            </a:pPr>
            <a:r>
              <a:rPr lang="es-AR" sz="1200" dirty="0"/>
              <a:t>TIEMPO EN GRUPOS  =   30’ </a:t>
            </a:r>
          </a:p>
        </p:txBody>
      </p:sp>
      <p:sp>
        <p:nvSpPr>
          <p:cNvPr id="9" name="Slide Number Placeholder 3">
            <a:extLst>
              <a:ext uri="{FF2B5EF4-FFF2-40B4-BE49-F238E27FC236}">
                <a16:creationId xmlns:a16="http://schemas.microsoft.com/office/drawing/2014/main" id="{BFE927AC-D2E0-427B-AF01-D26732B9EB6E}"/>
              </a:ext>
            </a:extLst>
          </p:cNvPr>
          <p:cNvSpPr txBox="1">
            <a:spLocks/>
          </p:cNvSpPr>
          <p:nvPr/>
        </p:nvSpPr>
        <p:spPr bwMode="auto">
          <a:xfrm>
            <a:off x="7524328" y="4892005"/>
            <a:ext cx="1600200" cy="200025"/>
          </a:xfrm>
          <a:prstGeom prst="rect">
            <a:avLst/>
          </a:prstGeom>
          <a:noFill/>
          <a:ln w="9525">
            <a:noFill/>
            <a:miter lim="800000"/>
            <a:headEnd/>
            <a:tailEnd/>
          </a:ln>
          <a:effectLst/>
        </p:spPr>
        <p:txBody>
          <a:bodyPr/>
          <a:lstStyle/>
          <a:p>
            <a:pPr algn="r" defTabSz="685800" eaLnBrk="1" hangingPunct="1">
              <a:defRPr/>
            </a:pPr>
            <a:r>
              <a:rPr lang="en-US" sz="1000" dirty="0">
                <a:solidFill>
                  <a:srgbClr val="FBB03F"/>
                </a:solidFill>
                <a:latin typeface="+mn-lt"/>
                <a:sym typeface="Trebuchet MS" pitchFamily="34" charset="0"/>
              </a:rPr>
              <a:t>| </a:t>
            </a:r>
            <a:fld id="{B14B912C-359D-4D15-B2B9-CEC8646492D6}" type="slidenum">
              <a:rPr lang="en-US" sz="1000">
                <a:solidFill>
                  <a:srgbClr val="B2B2B2"/>
                </a:solidFill>
                <a:latin typeface="+mn-lt"/>
                <a:sym typeface="Trebuchet MS" pitchFamily="34" charset="0"/>
              </a:rPr>
              <a:pPr algn="r" defTabSz="685800" eaLnBrk="1" hangingPunct="1">
                <a:defRPr/>
              </a:pPr>
              <a:t>134</a:t>
            </a:fld>
            <a:endParaRPr lang="en-US" sz="1000" dirty="0">
              <a:solidFill>
                <a:srgbClr val="B2B2B2"/>
              </a:solidFill>
              <a:latin typeface="+mn-lt"/>
              <a:sym typeface="Trebuchet MS" pitchFamily="34" charset="0"/>
            </a:endParaRPr>
          </a:p>
        </p:txBody>
      </p:sp>
      <p:sp>
        <p:nvSpPr>
          <p:cNvPr id="11" name="Rectangle 2">
            <a:extLst>
              <a:ext uri="{FF2B5EF4-FFF2-40B4-BE49-F238E27FC236}">
                <a16:creationId xmlns:a16="http://schemas.microsoft.com/office/drawing/2014/main" id="{F9377FEE-3963-4A74-903A-8934AFE7DF7D}"/>
              </a:ext>
            </a:extLst>
          </p:cNvPr>
          <p:cNvSpPr>
            <a:spLocks noGrp="1" noChangeArrowheads="1"/>
          </p:cNvSpPr>
          <p:nvPr>
            <p:ph type="title"/>
          </p:nvPr>
        </p:nvSpPr>
        <p:spPr bwMode="auto">
          <a:xfrm>
            <a:off x="239328" y="127881"/>
            <a:ext cx="8653152" cy="45219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r>
              <a:rPr lang="es-AR" altLang="en-US" sz="2400" dirty="0">
                <a:latin typeface="Arial" panose="020B0604020202020204" pitchFamily="34" charset="0"/>
                <a:cs typeface="Arial" panose="020B0604020202020204" pitchFamily="34" charset="0"/>
              </a:rPr>
              <a:t>Actividad: Actualización de Acuerdos Operativos</a:t>
            </a:r>
          </a:p>
        </p:txBody>
      </p:sp>
      <p:sp>
        <p:nvSpPr>
          <p:cNvPr id="10" name="Rectangle 3">
            <a:extLst>
              <a:ext uri="{FF2B5EF4-FFF2-40B4-BE49-F238E27FC236}">
                <a16:creationId xmlns:a16="http://schemas.microsoft.com/office/drawing/2014/main" id="{9D354142-3239-44A0-B476-CDC845BA06F0}"/>
              </a:ext>
            </a:extLst>
          </p:cNvPr>
          <p:cNvSpPr txBox="1">
            <a:spLocks noChangeArrowheads="1"/>
          </p:cNvSpPr>
          <p:nvPr/>
        </p:nvSpPr>
        <p:spPr bwMode="auto">
          <a:xfrm>
            <a:off x="262683" y="4313711"/>
            <a:ext cx="7776864" cy="41827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57" tIns="69957" rIns="69957" bIns="69957" numCol="1" anchor="t" anchorCtr="0" compatLnSpc="1">
            <a:prstTxWarp prst="textNoShape">
              <a:avLst/>
            </a:prstTxWarp>
            <a:spAutoFit/>
          </a:bodyPr>
          <a:lstStyle>
            <a:lvl1pPr marL="231775" indent="-231775" algn="l" rtl="0" eaLnBrk="0" fontAlgn="base" hangingPunct="0">
              <a:spcBef>
                <a:spcPct val="60000"/>
              </a:spcBef>
              <a:spcAft>
                <a:spcPct val="0"/>
              </a:spcAft>
              <a:buClr>
                <a:schemeClr val="accent2"/>
              </a:buClr>
              <a:buChar char="•"/>
              <a:defRPr sz="3200" b="1">
                <a:solidFill>
                  <a:srgbClr val="002D62"/>
                </a:solidFill>
                <a:latin typeface="+mn-lt"/>
                <a:ea typeface="+mn-ea"/>
                <a:cs typeface="+mn-cs"/>
              </a:defRPr>
            </a:lvl1pPr>
            <a:lvl2pPr marL="566738" indent="-220663" algn="l" rtl="0" eaLnBrk="0" fontAlgn="base" hangingPunct="0">
              <a:spcBef>
                <a:spcPct val="60000"/>
              </a:spcBef>
              <a:spcAft>
                <a:spcPct val="0"/>
              </a:spcAft>
              <a:buClr>
                <a:srgbClr val="A6A6A6"/>
              </a:buClr>
              <a:buFont typeface="Verdana" pitchFamily="34" charset="0"/>
              <a:buChar char="›"/>
              <a:defRPr sz="1600" b="1">
                <a:solidFill>
                  <a:srgbClr val="002D62"/>
                </a:solidFill>
                <a:latin typeface="+mn-lt"/>
                <a:cs typeface="+mn-cs"/>
              </a:defRPr>
            </a:lvl2pPr>
            <a:lvl3pPr marL="914400" indent="-233363" algn="l" rtl="0" eaLnBrk="0" fontAlgn="base" hangingPunct="0">
              <a:spcBef>
                <a:spcPct val="60000"/>
              </a:spcBef>
              <a:spcAft>
                <a:spcPct val="0"/>
              </a:spcAft>
              <a:buClr>
                <a:srgbClr val="A6A6A6"/>
              </a:buClr>
              <a:buFont typeface="Arial" pitchFamily="34" charset="0"/>
              <a:buChar char="-"/>
              <a:defRPr sz="1400" b="1">
                <a:solidFill>
                  <a:srgbClr val="002D62"/>
                </a:solidFill>
                <a:latin typeface="+mn-lt"/>
                <a:cs typeface="+mn-cs"/>
              </a:defRPr>
            </a:lvl3pPr>
            <a:lvl4pPr marL="1600200" indent="-228600" algn="l" rtl="0" eaLnBrk="0" fontAlgn="base" hangingPunct="0">
              <a:spcBef>
                <a:spcPct val="20000"/>
              </a:spcBef>
              <a:spcAft>
                <a:spcPct val="0"/>
              </a:spcAft>
              <a:buChar char="–"/>
              <a:defRPr sz="1400">
                <a:solidFill>
                  <a:srgbClr val="002D62"/>
                </a:solidFill>
                <a:latin typeface="+mn-lt"/>
                <a:cs typeface="+mn-cs"/>
              </a:defRPr>
            </a:lvl4pPr>
            <a:lvl5pPr marL="2057400" indent="-228600" algn="l" rtl="0" eaLnBrk="0" fontAlgn="base" hangingPunct="0">
              <a:spcBef>
                <a:spcPct val="20000"/>
              </a:spcBef>
              <a:spcAft>
                <a:spcPct val="0"/>
              </a:spcAft>
              <a:buChar char="»"/>
              <a:defRPr sz="1400">
                <a:solidFill>
                  <a:srgbClr val="002D62"/>
                </a:solidFill>
                <a:latin typeface="+mn-lt"/>
                <a:cs typeface="+mn-cs"/>
              </a:defRPr>
            </a:lvl5pPr>
            <a:lvl6pPr marL="2514600" indent="-228600" algn="l" rtl="0" eaLnBrk="0" fontAlgn="base" hangingPunct="0">
              <a:spcBef>
                <a:spcPct val="20000"/>
              </a:spcBef>
              <a:spcAft>
                <a:spcPct val="0"/>
              </a:spcAft>
              <a:buChar char="»"/>
              <a:defRPr sz="1400">
                <a:solidFill>
                  <a:srgbClr val="002D62"/>
                </a:solidFill>
                <a:latin typeface="+mn-lt"/>
                <a:cs typeface="+mn-cs"/>
              </a:defRPr>
            </a:lvl6pPr>
            <a:lvl7pPr marL="2971800" indent="-228600" algn="l" rtl="0" eaLnBrk="0" fontAlgn="base" hangingPunct="0">
              <a:spcBef>
                <a:spcPct val="20000"/>
              </a:spcBef>
              <a:spcAft>
                <a:spcPct val="0"/>
              </a:spcAft>
              <a:buChar char="»"/>
              <a:defRPr sz="1400">
                <a:solidFill>
                  <a:srgbClr val="002D62"/>
                </a:solidFill>
                <a:latin typeface="+mn-lt"/>
                <a:cs typeface="+mn-cs"/>
              </a:defRPr>
            </a:lvl7pPr>
            <a:lvl8pPr marL="3429000" indent="-228600" algn="l" rtl="0" eaLnBrk="0" fontAlgn="base" hangingPunct="0">
              <a:spcBef>
                <a:spcPct val="20000"/>
              </a:spcBef>
              <a:spcAft>
                <a:spcPct val="0"/>
              </a:spcAft>
              <a:buChar char="»"/>
              <a:defRPr sz="1400">
                <a:solidFill>
                  <a:srgbClr val="002D62"/>
                </a:solidFill>
                <a:latin typeface="+mn-lt"/>
                <a:cs typeface="+mn-cs"/>
              </a:defRPr>
            </a:lvl8pPr>
            <a:lvl9pPr marL="3886200" indent="-228600" algn="l" rtl="0" eaLnBrk="0" fontAlgn="base" hangingPunct="0">
              <a:spcBef>
                <a:spcPct val="20000"/>
              </a:spcBef>
              <a:spcAft>
                <a:spcPct val="0"/>
              </a:spcAft>
              <a:buChar char="»"/>
              <a:defRPr sz="1400">
                <a:solidFill>
                  <a:srgbClr val="002D62"/>
                </a:solidFill>
                <a:latin typeface="+mn-lt"/>
                <a:cs typeface="+mn-cs"/>
              </a:defRPr>
            </a:lvl9pPr>
          </a:lstStyle>
          <a:p>
            <a:pPr marL="342900" indent="-342900" defTabSz="671513">
              <a:buFont typeface="+mj-lt"/>
              <a:buAutoNum type="arabicPeriod" startAt="4"/>
            </a:pPr>
            <a:r>
              <a:rPr lang="es-AR" altLang="en-US" sz="1800" b="0" kern="0" dirty="0"/>
              <a:t>Plenario: integración y consenso final</a:t>
            </a:r>
          </a:p>
        </p:txBody>
      </p:sp>
    </p:spTree>
    <p:extLst>
      <p:ext uri="{BB962C8B-B14F-4D97-AF65-F5344CB8AC3E}">
        <p14:creationId xmlns:p14="http://schemas.microsoft.com/office/powerpoint/2010/main" val="90137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8739">
                                            <p:txEl>
                                              <p:pRg st="0" end="0"/>
                                            </p:txEl>
                                          </p:spTgt>
                                        </p:tgtEl>
                                        <p:attrNameLst>
                                          <p:attrName>style.visibility</p:attrName>
                                        </p:attrNameLst>
                                      </p:cBhvr>
                                      <p:to>
                                        <p:strVal val="visible"/>
                                      </p:to>
                                    </p:set>
                                    <p:animEffect transition="in" filter="fade">
                                      <p:cBhvr>
                                        <p:cTn id="7" dur="500"/>
                                        <p:tgtEl>
                                          <p:spTgt spid="12687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68739">
                                            <p:txEl>
                                              <p:pRg st="1" end="1"/>
                                            </p:txEl>
                                          </p:spTgt>
                                        </p:tgtEl>
                                        <p:attrNameLst>
                                          <p:attrName>style.visibility</p:attrName>
                                        </p:attrNameLst>
                                      </p:cBhvr>
                                      <p:to>
                                        <p:strVal val="visible"/>
                                      </p:to>
                                    </p:set>
                                    <p:animEffect transition="in" filter="fade">
                                      <p:cBhvr>
                                        <p:cTn id="12" dur="500"/>
                                        <p:tgtEl>
                                          <p:spTgt spid="12687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68739">
                                            <p:txEl>
                                              <p:pRg st="2" end="2"/>
                                            </p:txEl>
                                          </p:spTgt>
                                        </p:tgtEl>
                                        <p:attrNameLst>
                                          <p:attrName>style.visibility</p:attrName>
                                        </p:attrNameLst>
                                      </p:cBhvr>
                                      <p:to>
                                        <p:strVal val="visible"/>
                                      </p:to>
                                    </p:set>
                                    <p:animEffect transition="in" filter="fade">
                                      <p:cBhvr>
                                        <p:cTn id="17" dur="500"/>
                                        <p:tgtEl>
                                          <p:spTgt spid="12687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68739">
                                            <p:txEl>
                                              <p:pRg st="3" end="3"/>
                                            </p:txEl>
                                          </p:spTgt>
                                        </p:tgtEl>
                                        <p:attrNameLst>
                                          <p:attrName>style.visibility</p:attrName>
                                        </p:attrNameLst>
                                      </p:cBhvr>
                                      <p:to>
                                        <p:strVal val="visible"/>
                                      </p:to>
                                    </p:set>
                                    <p:animEffect transition="in" filter="fade">
                                      <p:cBhvr>
                                        <p:cTn id="22" dur="500"/>
                                        <p:tgtEl>
                                          <p:spTgt spid="12687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68739">
                                            <p:txEl>
                                              <p:pRg st="4" end="4"/>
                                            </p:txEl>
                                          </p:spTgt>
                                        </p:tgtEl>
                                        <p:attrNameLst>
                                          <p:attrName>style.visibility</p:attrName>
                                        </p:attrNameLst>
                                      </p:cBhvr>
                                      <p:to>
                                        <p:strVal val="visible"/>
                                      </p:to>
                                    </p:set>
                                    <p:animEffect transition="in" filter="fade">
                                      <p:cBhvr>
                                        <p:cTn id="27" dur="500"/>
                                        <p:tgtEl>
                                          <p:spTgt spid="126873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68743"/>
                                        </p:tgtEl>
                                        <p:attrNameLst>
                                          <p:attrName>style.visibility</p:attrName>
                                        </p:attrNameLst>
                                      </p:cBhvr>
                                      <p:to>
                                        <p:strVal val="visible"/>
                                      </p:to>
                                    </p:set>
                                    <p:animEffect transition="in" filter="fade">
                                      <p:cBhvr>
                                        <p:cTn id="32" dur="500"/>
                                        <p:tgtEl>
                                          <p:spTgt spid="12687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39" grpId="0" build="p" bldLvl="5"/>
      <p:bldP spid="1268743" grpId="0" animBg="1"/>
      <p:bldP spid="10" grpId="0" build="p" bldLvl="5"/>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ak7.picdn.net/shutterstock/videos/3836552/preview/stock-footage-airplane-landing-at-dusk.jpg"/>
          <p:cNvPicPr>
            <a:picLocks noChangeAspect="1" noChangeArrowheads="1"/>
          </p:cNvPicPr>
          <p:nvPr/>
        </p:nvPicPr>
        <p:blipFill>
          <a:blip r:embed="rId2" cstate="print"/>
          <a:srcRect/>
          <a:stretch>
            <a:fillRect/>
          </a:stretch>
        </p:blipFill>
        <p:spPr bwMode="auto">
          <a:xfrm>
            <a:off x="-24776" y="-37033"/>
            <a:ext cx="9209088" cy="5273079"/>
          </a:xfrm>
          <a:prstGeom prst="rect">
            <a:avLst/>
          </a:prstGeom>
          <a:noFill/>
          <a:ln w="9525">
            <a:noFill/>
            <a:miter lim="800000"/>
            <a:headEnd/>
            <a:tailEnd/>
          </a:ln>
        </p:spPr>
      </p:pic>
      <p:sp>
        <p:nvSpPr>
          <p:cNvPr id="2" name="1 Título"/>
          <p:cNvSpPr>
            <a:spLocks noGrp="1"/>
          </p:cNvSpPr>
          <p:nvPr>
            <p:ph type="title"/>
          </p:nvPr>
        </p:nvSpPr>
        <p:spPr/>
        <p:txBody>
          <a:bodyPr/>
          <a:lstStyle/>
          <a:p>
            <a:r>
              <a:rPr lang="es-AR" dirty="0" err="1">
                <a:solidFill>
                  <a:schemeClr val="bg1"/>
                </a:solidFill>
              </a:rPr>
              <a:t>Check-out</a:t>
            </a:r>
            <a:endParaRPr lang="es-ES" dirty="0">
              <a:solidFill>
                <a:schemeClr val="bg1"/>
              </a:solidFill>
            </a:endParaRPr>
          </a:p>
        </p:txBody>
      </p:sp>
      <p:sp>
        <p:nvSpPr>
          <p:cNvPr id="4" name="3 Marcador de número de diapositiva"/>
          <p:cNvSpPr>
            <a:spLocks noGrp="1"/>
          </p:cNvSpPr>
          <p:nvPr>
            <p:ph type="sldNum" sz="quarter" idx="10"/>
          </p:nvPr>
        </p:nvSpPr>
        <p:spPr>
          <a:xfrm>
            <a:off x="6948264" y="4876006"/>
            <a:ext cx="2133600" cy="200025"/>
          </a:xfrm>
        </p:spPr>
        <p:txBody>
          <a:bodyPr/>
          <a:lstStyle/>
          <a:p>
            <a:pPr>
              <a:defRPr/>
            </a:pPr>
            <a:r>
              <a:rPr lang="en-US" dirty="0">
                <a:solidFill>
                  <a:schemeClr val="accent4">
                    <a:lumMod val="60000"/>
                    <a:lumOff val="40000"/>
                  </a:schemeClr>
                </a:solidFill>
              </a:rPr>
              <a:t>|</a:t>
            </a:r>
            <a:r>
              <a:rPr lang="en-US" dirty="0"/>
              <a:t> </a:t>
            </a:r>
            <a:fld id="{A1E05332-54C3-48A0-89AF-A7F15008F0F8}" type="slidenum">
              <a:rPr lang="en-US" smtClean="0">
                <a:solidFill>
                  <a:srgbClr val="B2B2B2"/>
                </a:solidFill>
              </a:rPr>
              <a:pPr>
                <a:defRPr/>
              </a:pPr>
              <a:t>135</a:t>
            </a:fld>
            <a:endParaRPr lang="en-US" dirty="0">
              <a:solidFill>
                <a:srgbClr val="B2B2B2"/>
              </a:solidFill>
            </a:endParaRPr>
          </a:p>
        </p:txBody>
      </p:sp>
      <p:sp>
        <p:nvSpPr>
          <p:cNvPr id="6" name="Content Placeholder 2">
            <a:extLst>
              <a:ext uri="{FF2B5EF4-FFF2-40B4-BE49-F238E27FC236}">
                <a16:creationId xmlns:a16="http://schemas.microsoft.com/office/drawing/2014/main" id="{4269266B-B9A5-40F0-B8BA-93D34543F363}"/>
              </a:ext>
            </a:extLst>
          </p:cNvPr>
          <p:cNvSpPr>
            <a:spLocks noGrp="1"/>
          </p:cNvSpPr>
          <p:nvPr>
            <p:ph idx="1"/>
          </p:nvPr>
        </p:nvSpPr>
        <p:spPr>
          <a:xfrm>
            <a:off x="611560" y="1779662"/>
            <a:ext cx="7920880" cy="2916324"/>
          </a:xfrm>
        </p:spPr>
        <p:txBody>
          <a:bodyPr/>
          <a:lstStyle/>
          <a:p>
            <a:pPr marL="339725" indent="-339725" defTabSz="895350">
              <a:buClr>
                <a:srgbClr val="D77C2A"/>
              </a:buClr>
              <a:buFontTx/>
              <a:buAutoNum type="arabicPeriod"/>
            </a:pPr>
            <a:r>
              <a:rPr lang="es-ES" sz="2400" dirty="0">
                <a:solidFill>
                  <a:schemeClr val="bg1"/>
                </a:solidFill>
                <a:effectLst>
                  <a:outerShdw blurRad="38100" dist="38100" dir="2700000" algn="tl">
                    <a:srgbClr val="000000">
                      <a:alpha val="43137"/>
                    </a:srgbClr>
                  </a:outerShdw>
                </a:effectLst>
              </a:rPr>
              <a:t>¿Cómo me voy?</a:t>
            </a:r>
          </a:p>
          <a:p>
            <a:pPr marL="339725" indent="-339725" defTabSz="895350">
              <a:buClr>
                <a:srgbClr val="D77C2A"/>
              </a:buClr>
              <a:buFontTx/>
              <a:buAutoNum type="arabicPeriod"/>
            </a:pPr>
            <a:r>
              <a:rPr lang="es-ES" sz="2400" dirty="0">
                <a:solidFill>
                  <a:schemeClr val="bg1"/>
                </a:solidFill>
                <a:effectLst>
                  <a:outerShdw blurRad="38100" dist="38100" dir="2700000" algn="tl">
                    <a:srgbClr val="000000">
                      <a:alpha val="43137"/>
                    </a:srgbClr>
                  </a:outerShdw>
                </a:effectLst>
              </a:rPr>
              <a:t>¿Qué voy a hacer de un modo diferente a partir de ahora?</a:t>
            </a:r>
          </a:p>
          <a:p>
            <a:pPr marL="339725" indent="-339725" defTabSz="895350">
              <a:spcBef>
                <a:spcPct val="70000"/>
              </a:spcBef>
              <a:buClr>
                <a:srgbClr val="D77C2A"/>
              </a:buClr>
              <a:buFontTx/>
              <a:buAutoNum type="arabicPeriod"/>
            </a:pPr>
            <a:r>
              <a:rPr lang="es-ES" sz="2400" dirty="0">
                <a:solidFill>
                  <a:schemeClr val="bg1"/>
                </a:solidFill>
                <a:effectLst>
                  <a:outerShdw blurRad="38100" dist="38100" dir="2700000" algn="tl">
                    <a:srgbClr val="000000">
                      <a:alpha val="43137"/>
                    </a:srgbClr>
                  </a:outerShdw>
                </a:effectLst>
              </a:rPr>
              <a:t>¿Cuál es mi reflexión final sobre la reunión (tarea/relaciones/yo mismo)?.</a:t>
            </a:r>
          </a:p>
        </p:txBody>
      </p:sp>
    </p:spTree>
    <p:extLst>
      <p:ext uri="{BB962C8B-B14F-4D97-AF65-F5344CB8AC3E}">
        <p14:creationId xmlns:p14="http://schemas.microsoft.com/office/powerpoint/2010/main" val="247489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179512" y="51470"/>
            <a:ext cx="8685213" cy="434578"/>
          </a:xfrm>
        </p:spPr>
        <p:txBody>
          <a:bodyPr/>
          <a:lstStyle/>
          <a:p>
            <a:r>
              <a:rPr lang="es-AR" dirty="0" err="1"/>
              <a:t>check</a:t>
            </a:r>
            <a:r>
              <a:rPr lang="es-AR" dirty="0"/>
              <a:t> </a:t>
            </a:r>
            <a:r>
              <a:rPr lang="es-AR" dirty="0" err="1"/>
              <a:t>out</a:t>
            </a:r>
            <a:endParaRPr lang="es-AR" dirty="0"/>
          </a:p>
        </p:txBody>
      </p:sp>
      <p:sp>
        <p:nvSpPr>
          <p:cNvPr id="3" name="Content Placeholder 2"/>
          <p:cNvSpPr>
            <a:spLocks noGrp="1"/>
          </p:cNvSpPr>
          <p:nvPr>
            <p:ph idx="1"/>
          </p:nvPr>
        </p:nvSpPr>
        <p:spPr>
          <a:xfrm>
            <a:off x="611560" y="1239602"/>
            <a:ext cx="7920880" cy="2916324"/>
          </a:xfrm>
        </p:spPr>
        <p:txBody>
          <a:bodyPr/>
          <a:lstStyle/>
          <a:p>
            <a:pPr marL="339725" indent="-339725" defTabSz="895350">
              <a:buClr>
                <a:srgbClr val="D77C2A"/>
              </a:buClr>
              <a:buFontTx/>
              <a:buAutoNum type="arabicPeriod"/>
            </a:pPr>
            <a:r>
              <a:rPr lang="es-ES" sz="2400" dirty="0"/>
              <a:t>¿Cómo me voy?</a:t>
            </a:r>
          </a:p>
          <a:p>
            <a:pPr marL="339725" indent="-339725" defTabSz="895350">
              <a:buClr>
                <a:srgbClr val="D77C2A"/>
              </a:buClr>
              <a:buFontTx/>
              <a:buAutoNum type="arabicPeriod"/>
            </a:pPr>
            <a:r>
              <a:rPr lang="es-ES" sz="2400" dirty="0"/>
              <a:t>¿Qué voy a hacer de un modo diferente a partir de ahora?</a:t>
            </a:r>
          </a:p>
          <a:p>
            <a:pPr marL="339725" indent="-339725" defTabSz="895350">
              <a:buClr>
                <a:srgbClr val="D77C2A"/>
              </a:buClr>
              <a:buFontTx/>
              <a:buAutoNum type="arabicPeriod"/>
            </a:pPr>
            <a:r>
              <a:rPr lang="es-ES" sz="2400" dirty="0"/>
              <a:t>¿Quedó sin tratar algún tema importante para mi? </a:t>
            </a:r>
          </a:p>
          <a:p>
            <a:pPr marL="339725" indent="-339725" defTabSz="895350">
              <a:spcBef>
                <a:spcPct val="70000"/>
              </a:spcBef>
              <a:buClr>
                <a:srgbClr val="D77C2A"/>
              </a:buClr>
              <a:buFontTx/>
              <a:buAutoNum type="arabicPeriod"/>
            </a:pPr>
            <a:r>
              <a:rPr lang="es-ES" sz="2400" dirty="0"/>
              <a:t>¿Cuál es mi reflexión final sobre la reunión (tarea/relaciones/yo mismo)?.</a:t>
            </a:r>
          </a:p>
        </p:txBody>
      </p:sp>
      <p:sp>
        <p:nvSpPr>
          <p:cNvPr id="4" name="Slide Number Placeholder 3"/>
          <p:cNvSpPr>
            <a:spLocks noGrp="1"/>
          </p:cNvSpPr>
          <p:nvPr>
            <p:ph type="sldNum" sz="quarter" idx="10"/>
          </p:nvPr>
        </p:nvSpPr>
        <p:spPr>
          <a:xfrm>
            <a:off x="7010400" y="4892005"/>
            <a:ext cx="2133600" cy="200025"/>
          </a:xfrm>
        </p:spPr>
        <p:txBody>
          <a:bodyPr/>
          <a:lstStyle/>
          <a:p>
            <a:pPr>
              <a:defRPr/>
            </a:pPr>
            <a:r>
              <a:rPr lang="en-US" dirty="0"/>
              <a:t>| </a:t>
            </a:r>
            <a:fld id="{475EB742-DF33-4CEA-9D9D-6226EB51D041}" type="slidenum">
              <a:rPr lang="en-US" smtClean="0">
                <a:solidFill>
                  <a:srgbClr val="B2B2B2"/>
                </a:solidFill>
              </a:rPr>
              <a:pPr>
                <a:defRPr/>
              </a:pPr>
              <a:t>136</a:t>
            </a:fld>
            <a:endParaRPr lang="en-US" dirty="0">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ins and wire #8.jpg"/>
          <p:cNvPicPr>
            <a:picLocks noGrp="1" noChangeAspect="1"/>
          </p:cNvPicPr>
          <p:nvPr>
            <p:ph type="pic" sz="quarter" idx="4294967295"/>
          </p:nvPr>
        </p:nvPicPr>
        <p:blipFill>
          <a:blip r:embed="rId2" cstate="print">
            <a:extLst>
              <a:ext uri="{BEBA8EAE-BF5A-486C-A8C5-ECC9F3942E4B}">
                <a14:imgProps xmlns:a14="http://schemas.microsoft.com/office/drawing/2010/main">
                  <a14:imgLayer r:embed="rId3">
                    <a14:imgEffect>
                      <a14:sharpenSoften amount="-10000"/>
                    </a14:imgEffect>
                    <a14:imgEffect>
                      <a14:brightnessContrast bright="-30000"/>
                    </a14:imgEffect>
                  </a14:imgLayer>
                </a14:imgProps>
              </a:ext>
              <a:ext uri="{28A0092B-C50C-407E-A947-70E740481C1C}">
                <a14:useLocalDpi xmlns:a14="http://schemas.microsoft.com/office/drawing/2010/main"/>
              </a:ext>
            </a:extLst>
          </a:blip>
          <a:srcRect/>
          <a:stretch>
            <a:fillRect/>
          </a:stretch>
        </p:blipFill>
        <p:spPr>
          <a:xfrm>
            <a:off x="0" y="0"/>
            <a:ext cx="9144000" cy="5143500"/>
          </a:xfrm>
          <a:prstGeom prst="rect">
            <a:avLst/>
          </a:prstGeom>
        </p:spPr>
      </p:pic>
      <p:pic>
        <p:nvPicPr>
          <p:cNvPr id="7" name="Picture 6" descr="Axialent Logo Reverse_Small_CMYK.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0762" y="4026019"/>
            <a:ext cx="1409700" cy="406400"/>
          </a:xfrm>
          <a:prstGeom prst="rect">
            <a:avLst/>
          </a:prstGeom>
        </p:spPr>
      </p:pic>
      <p:sp>
        <p:nvSpPr>
          <p:cNvPr id="6" name="TextBox 5">
            <a:extLst>
              <a:ext uri="{FF2B5EF4-FFF2-40B4-BE49-F238E27FC236}">
                <a16:creationId xmlns:a16="http://schemas.microsoft.com/office/drawing/2014/main" id="{7C52DE6F-A703-4C35-8D5F-225AC6A77A31}"/>
              </a:ext>
            </a:extLst>
          </p:cNvPr>
          <p:cNvSpPr txBox="1"/>
          <p:nvPr/>
        </p:nvSpPr>
        <p:spPr>
          <a:xfrm>
            <a:off x="5220072" y="3219822"/>
            <a:ext cx="3600400" cy="1446550"/>
          </a:xfrm>
          <a:prstGeom prst="rect">
            <a:avLst/>
          </a:prstGeom>
          <a:noFill/>
        </p:spPr>
        <p:txBody>
          <a:bodyPr wrap="square" rtlCol="0">
            <a:spAutoFit/>
          </a:bodyPr>
          <a:lstStyle/>
          <a:p>
            <a:r>
              <a:rPr lang="es-AR" sz="8800" dirty="0">
                <a:solidFill>
                  <a:schemeClr val="bg1"/>
                </a:solidFill>
                <a:effectLst>
                  <a:outerShdw blurRad="38100" dist="38100" dir="2700000" algn="tl">
                    <a:srgbClr val="000000">
                      <a:alpha val="43137"/>
                    </a:srgbClr>
                  </a:outerShdw>
                </a:effectLst>
                <a:latin typeface="Gabriola" pitchFamily="82" charset="0"/>
              </a:rPr>
              <a:t>¡Gracias!</a:t>
            </a:r>
          </a:p>
        </p:txBody>
      </p:sp>
    </p:spTree>
    <p:extLst>
      <p:ext uri="{BB962C8B-B14F-4D97-AF65-F5344CB8AC3E}">
        <p14:creationId xmlns:p14="http://schemas.microsoft.com/office/powerpoint/2010/main" val="204552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3" name="Content Placeholder 2"/>
          <p:cNvSpPr>
            <a:spLocks noGrp="1"/>
          </p:cNvSpPr>
          <p:nvPr>
            <p:ph idx="1"/>
          </p:nvPr>
        </p:nvSpPr>
        <p:spPr>
          <a:xfrm>
            <a:off x="409410" y="699542"/>
            <a:ext cx="8540750" cy="4133337"/>
          </a:xfrm>
        </p:spPr>
        <p:txBody>
          <a:bodyPr/>
          <a:lstStyle/>
          <a:p>
            <a:pPr>
              <a:buNone/>
            </a:pPr>
            <a:r>
              <a:rPr lang="es-AR" sz="1800" b="0" dirty="0"/>
              <a:t>En grupos de 3:</a:t>
            </a:r>
          </a:p>
          <a:p>
            <a:pPr marL="342900" indent="-342900">
              <a:buFont typeface="+mj-lt"/>
              <a:buAutoNum type="arabicPeriod"/>
            </a:pPr>
            <a:r>
              <a:rPr lang="es-AR" sz="1800" b="0" dirty="0"/>
              <a:t>Trabajen sobre 1 dimensión del Modelo de Desarrollo de Equipos.</a:t>
            </a:r>
          </a:p>
          <a:p>
            <a:pPr marL="342900" indent="-342900">
              <a:buFont typeface="+mj-lt"/>
              <a:buAutoNum type="arabicPeriod"/>
            </a:pPr>
            <a:r>
              <a:rPr lang="es-AR" sz="1800" b="0" dirty="0"/>
              <a:t>Analicen los descriptores de los diferentes niveles de desarrollo (Subestándar, Estándar, Alto Rendimiento) de esa dimensión. </a:t>
            </a:r>
          </a:p>
          <a:p>
            <a:pPr marL="342900" indent="-342900">
              <a:buFont typeface="+mj-lt"/>
              <a:buAutoNum type="arabicPeriod"/>
            </a:pPr>
            <a:r>
              <a:rPr lang="es-AR" sz="1800" b="0" dirty="0" err="1"/>
              <a:t>Consensúen</a:t>
            </a:r>
            <a:r>
              <a:rPr lang="es-AR" sz="1800" b="0" dirty="0"/>
              <a:t> una conclusión sobre:</a:t>
            </a:r>
          </a:p>
          <a:p>
            <a:pPr marL="677863" lvl="1" indent="-342900">
              <a:buFont typeface="+mj-lt"/>
              <a:buAutoNum type="alphaLcParenR"/>
            </a:pPr>
            <a:r>
              <a:rPr lang="es-AR" b="0" dirty="0"/>
              <a:t>Dónde ven al MT hoy y por qué. </a:t>
            </a:r>
          </a:p>
          <a:p>
            <a:pPr marL="677863" lvl="1" indent="-342900">
              <a:buFont typeface="+mj-lt"/>
              <a:buAutoNum type="alphaLcParenR"/>
            </a:pPr>
            <a:r>
              <a:rPr lang="es-AR" b="0" dirty="0"/>
              <a:t>En qué sentido, si acaso, esto es igual o diferente de cómo veían al MT hace 1 año;</a:t>
            </a:r>
          </a:p>
          <a:p>
            <a:pPr marL="677863" lvl="1" indent="-342900">
              <a:buFont typeface="+mj-lt"/>
              <a:buAutoNum type="alphaLcParenR"/>
            </a:pPr>
            <a:r>
              <a:rPr lang="es-AR" b="0" dirty="0"/>
              <a:t>Dónde les gustaría ver al MT en el futuro y por qué (=¿de qué modo les gustaría que el MT impactara sobre los resultados del negocio, sobre la calidad de las relaciones, y sobre la realización personal de c/u de </a:t>
            </a:r>
            <a:r>
              <a:rPr lang="es-AR" b="0" dirty="0" err="1"/>
              <a:t>uds.</a:t>
            </a:r>
            <a:r>
              <a:rPr lang="es-AR" b="0" dirty="0"/>
              <a:t> y de cada miembro de la organización?).</a:t>
            </a:r>
            <a:endParaRPr lang="es-AR" sz="1800" b="0" dirty="0"/>
          </a:p>
          <a:p>
            <a:pPr marL="342900" indent="-342900" algn="ctr">
              <a:buNone/>
            </a:pPr>
            <a:r>
              <a:rPr lang="es-AR" sz="1800" b="0" dirty="0"/>
              <a:t>Tiempo: 20’</a:t>
            </a:r>
          </a:p>
          <a:p>
            <a:pPr marL="342900" indent="-342900">
              <a:buFont typeface="+mj-lt"/>
              <a:buAutoNum type="arabicPeriod"/>
            </a:pPr>
            <a:endParaRPr lang="es-AR" sz="1800" b="0" dirty="0"/>
          </a:p>
          <a:p>
            <a:pPr marL="342900" indent="-342900">
              <a:buFont typeface="+mj-lt"/>
              <a:buAutoNum type="arabicPeriod"/>
            </a:pPr>
            <a:endParaRPr lang="es-AR" sz="1800" b="0" dirty="0"/>
          </a:p>
          <a:p>
            <a:endParaRPr lang="es-AR" sz="1800" b="0" dirty="0"/>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Actividad 1</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sp>
        <p:nvSpPr>
          <p:cNvPr id="8" name="Shape 379">
            <a:extLst>
              <a:ext uri="{FF2B5EF4-FFF2-40B4-BE49-F238E27FC236}">
                <a16:creationId xmlns:a16="http://schemas.microsoft.com/office/drawing/2014/main" id="{5EEB9C38-2FF3-44EF-BA9E-02BB80E7FB14}"/>
              </a:ext>
            </a:extLst>
          </p:cNvPr>
          <p:cNvSpPr txBox="1">
            <a:spLocks/>
          </p:cNvSpPr>
          <p:nvPr/>
        </p:nvSpPr>
        <p:spPr bwMode="auto">
          <a:xfrm>
            <a:off x="7010405" y="4943476"/>
            <a:ext cx="2133599" cy="200024"/>
          </a:xfrm>
          <a:prstGeom prst="rect">
            <a:avLst/>
          </a:prstGeom>
          <a:noFill/>
          <a:ln w="9525">
            <a:noFill/>
            <a:miter lim="800000"/>
            <a:headEnd/>
            <a:tailEnd/>
          </a:ln>
          <a:effectLst/>
        </p:spPr>
        <p:txBody>
          <a:bodyPr vert="horz" wrap="square" lIns="68569" tIns="34275" rIns="68569" bIns="34275" numCol="1" anchor="t" anchorCtr="0" compatLnSpc="1">
            <a:prstTxWarp prst="textNoShape">
              <a:avLst/>
            </a:prstTxWarp>
            <a:noAutofit/>
          </a:bodyPr>
          <a:lstStyle>
            <a:defPPr>
              <a:defRPr lang="es-ES"/>
            </a:defPPr>
            <a:lvl1pPr algn="r" rtl="0" eaLnBrk="1" fontAlgn="base" hangingPunct="1">
              <a:spcBef>
                <a:spcPct val="0"/>
              </a:spcBef>
              <a:spcAft>
                <a:spcPct val="0"/>
              </a:spcAft>
              <a:defRPr sz="1000" b="1" kern="1200">
                <a:solidFill>
                  <a:srgbClr val="FBB03F"/>
                </a:solidFill>
                <a:latin typeface="+mn-lt"/>
                <a:ea typeface="+mn-ea"/>
                <a:cs typeface="+mn-cs"/>
                <a:sym typeface="Trebuchet MS" pitchFamily="34" charset="0"/>
              </a:defRPr>
            </a:lvl1pPr>
            <a:lvl2pPr marL="4572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2pPr>
            <a:lvl3pPr marL="9144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3pPr>
            <a:lvl4pPr marL="13716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4pPr>
            <a:lvl5pPr marL="18288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5pPr>
            <a:lvl6pPr marL="2286000" algn="l" defTabSz="914400" rtl="0" eaLnBrk="1" latinLnBrk="0" hangingPunct="1">
              <a:defRPr sz="1600" b="1" kern="1200">
                <a:solidFill>
                  <a:srgbClr val="002D62"/>
                </a:solidFill>
                <a:latin typeface="Arial" pitchFamily="34" charset="0"/>
                <a:ea typeface="+mn-ea"/>
                <a:cs typeface="Arial" pitchFamily="34" charset="0"/>
              </a:defRPr>
            </a:lvl6pPr>
            <a:lvl7pPr marL="2743200" algn="l" defTabSz="914400" rtl="0" eaLnBrk="1" latinLnBrk="0" hangingPunct="1">
              <a:defRPr sz="1600" b="1" kern="1200">
                <a:solidFill>
                  <a:srgbClr val="002D62"/>
                </a:solidFill>
                <a:latin typeface="Arial" pitchFamily="34" charset="0"/>
                <a:ea typeface="+mn-ea"/>
                <a:cs typeface="Arial" pitchFamily="34" charset="0"/>
              </a:defRPr>
            </a:lvl7pPr>
            <a:lvl8pPr marL="3200400" algn="l" defTabSz="914400" rtl="0" eaLnBrk="1" latinLnBrk="0" hangingPunct="1">
              <a:defRPr sz="1600" b="1" kern="1200">
                <a:solidFill>
                  <a:srgbClr val="002D62"/>
                </a:solidFill>
                <a:latin typeface="Arial" pitchFamily="34" charset="0"/>
                <a:ea typeface="+mn-ea"/>
                <a:cs typeface="Arial" pitchFamily="34" charset="0"/>
              </a:defRPr>
            </a:lvl8pPr>
            <a:lvl9pPr marL="3657600" algn="l" defTabSz="914400" rtl="0" eaLnBrk="1" latinLnBrk="0" hangingPunct="1">
              <a:defRPr sz="1600" b="1" kern="1200">
                <a:solidFill>
                  <a:srgbClr val="002D62"/>
                </a:solidFill>
                <a:latin typeface="Arial" pitchFamily="34" charset="0"/>
                <a:ea typeface="+mn-ea"/>
                <a:cs typeface="Arial" pitchFamily="34" charset="0"/>
              </a:defRPr>
            </a:lvl9pPr>
          </a:lstStyle>
          <a:p>
            <a:pPr>
              <a:spcBef>
                <a:spcPts val="0"/>
              </a:spcBef>
              <a:spcAft>
                <a:spcPts val="0"/>
              </a:spcAft>
              <a:buSzPct val="25000"/>
            </a:pPr>
            <a:r>
              <a:rPr lang="en-US" sz="800">
                <a:latin typeface="Arial"/>
                <a:ea typeface="Arial"/>
                <a:cs typeface="Arial"/>
                <a:sym typeface="Arial"/>
              </a:rPr>
              <a:t>| </a:t>
            </a:r>
            <a:fld id="{00000000-1234-1234-1234-123412341234}" type="slidenum">
              <a:rPr lang="en-US" sz="800" smtClean="0">
                <a:solidFill>
                  <a:srgbClr val="B2B2B2"/>
                </a:solidFill>
                <a:latin typeface="Arial"/>
                <a:ea typeface="Arial"/>
                <a:cs typeface="Arial"/>
                <a:sym typeface="Arial"/>
              </a:rPr>
              <a:pPr>
                <a:spcBef>
                  <a:spcPts val="0"/>
                </a:spcBef>
                <a:spcAft>
                  <a:spcPts val="0"/>
                </a:spcAft>
                <a:buSzPct val="25000"/>
              </a:pPr>
              <a:t>14</a:t>
            </a:fld>
            <a:endParaRPr lang="en-US" sz="800"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153331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262">
            <a:extLst>
              <a:ext uri="{FF2B5EF4-FFF2-40B4-BE49-F238E27FC236}">
                <a16:creationId xmlns:a16="http://schemas.microsoft.com/office/drawing/2014/main" id="{84807E11-9381-4752-BBCE-A888ECEAB290}"/>
              </a:ext>
            </a:extLst>
          </p:cNvPr>
          <p:cNvSpPr/>
          <p:nvPr/>
        </p:nvSpPr>
        <p:spPr>
          <a:xfrm>
            <a:off x="-5928" y="-87113"/>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2530" name="Title 15"/>
          <p:cNvSpPr>
            <a:spLocks noGrp="1"/>
          </p:cNvSpPr>
          <p:nvPr>
            <p:ph type="title"/>
          </p:nvPr>
        </p:nvSpPr>
        <p:spPr>
          <a:xfrm>
            <a:off x="-36512" y="-23068"/>
            <a:ext cx="8685213" cy="434578"/>
          </a:xfrm>
        </p:spPr>
        <p:txBody>
          <a:bodyPr/>
          <a:lstStyle/>
          <a:p>
            <a:r>
              <a:rPr lang="es-AR" sz="2400" dirty="0"/>
              <a:t>    Configuración: tres modelos de equipo</a:t>
            </a:r>
          </a:p>
        </p:txBody>
      </p:sp>
      <p:sp>
        <p:nvSpPr>
          <p:cNvPr id="22532" name="Text Box 4"/>
          <p:cNvSpPr txBox="1">
            <a:spLocks noChangeArrowheads="1"/>
          </p:cNvSpPr>
          <p:nvPr/>
        </p:nvSpPr>
        <p:spPr bwMode="auto">
          <a:xfrm>
            <a:off x="326240" y="1168654"/>
            <a:ext cx="1393024" cy="442913"/>
          </a:xfrm>
          <a:prstGeom prst="rect">
            <a:avLst/>
          </a:prstGeom>
          <a:solidFill>
            <a:schemeClr val="tx2"/>
          </a:solidFill>
          <a:ln w="9525" algn="ctr">
            <a:noFill/>
            <a:miter lim="800000"/>
            <a:headEnd/>
            <a:tailEnd/>
          </a:ln>
        </p:spPr>
        <p:txBody>
          <a:bodyPr anchor="ctr"/>
          <a:lstStyle/>
          <a:p>
            <a:pPr algn="ctr"/>
            <a:r>
              <a:rPr lang="es-AR" sz="1200" dirty="0">
                <a:solidFill>
                  <a:schemeClr val="accent1"/>
                </a:solidFill>
              </a:rPr>
              <a:t>Grupo Efectivo</a:t>
            </a:r>
          </a:p>
        </p:txBody>
      </p:sp>
      <p:sp>
        <p:nvSpPr>
          <p:cNvPr id="22533" name="Text Box 5"/>
          <p:cNvSpPr txBox="1">
            <a:spLocks noChangeArrowheads="1"/>
          </p:cNvSpPr>
          <p:nvPr/>
        </p:nvSpPr>
        <p:spPr bwMode="auto">
          <a:xfrm>
            <a:off x="327244" y="4011910"/>
            <a:ext cx="1376628" cy="442913"/>
          </a:xfrm>
          <a:prstGeom prst="rect">
            <a:avLst/>
          </a:prstGeom>
          <a:solidFill>
            <a:schemeClr val="tx2"/>
          </a:solidFill>
          <a:ln w="9525" algn="ctr">
            <a:noFill/>
            <a:miter lim="800000"/>
            <a:headEnd/>
            <a:tailEnd/>
          </a:ln>
        </p:spPr>
        <p:txBody>
          <a:bodyPr anchor="ctr"/>
          <a:lstStyle/>
          <a:p>
            <a:pPr algn="ctr"/>
            <a:r>
              <a:rPr lang="es-AR" sz="1200" dirty="0">
                <a:solidFill>
                  <a:schemeClr val="accent1"/>
                </a:solidFill>
              </a:rPr>
              <a:t>Equipo Verdadero</a:t>
            </a:r>
          </a:p>
        </p:txBody>
      </p:sp>
      <p:sp>
        <p:nvSpPr>
          <p:cNvPr id="22534" name="Text Box 6"/>
          <p:cNvSpPr txBox="1">
            <a:spLocks noChangeArrowheads="1"/>
          </p:cNvSpPr>
          <p:nvPr/>
        </p:nvSpPr>
        <p:spPr bwMode="auto">
          <a:xfrm>
            <a:off x="342578" y="2283718"/>
            <a:ext cx="1393024" cy="442913"/>
          </a:xfrm>
          <a:prstGeom prst="rect">
            <a:avLst/>
          </a:prstGeom>
          <a:solidFill>
            <a:schemeClr val="tx2"/>
          </a:solidFill>
          <a:ln w="9525" algn="ctr">
            <a:noFill/>
            <a:miter lim="800000"/>
            <a:headEnd/>
            <a:tailEnd/>
          </a:ln>
        </p:spPr>
        <p:txBody>
          <a:bodyPr anchor="ctr"/>
          <a:lstStyle/>
          <a:p>
            <a:pPr algn="ctr"/>
            <a:r>
              <a:rPr lang="es-AR" sz="1200" dirty="0">
                <a:solidFill>
                  <a:schemeClr val="accent1"/>
                </a:solidFill>
              </a:rPr>
              <a:t>Liderazgo Personal</a:t>
            </a:r>
          </a:p>
        </p:txBody>
      </p:sp>
      <p:sp>
        <p:nvSpPr>
          <p:cNvPr id="22535" name="Rectangle 7"/>
          <p:cNvSpPr>
            <a:spLocks noChangeArrowheads="1"/>
          </p:cNvSpPr>
          <p:nvPr/>
        </p:nvSpPr>
        <p:spPr bwMode="auto">
          <a:xfrm>
            <a:off x="1954551" y="1103952"/>
            <a:ext cx="2865979" cy="572319"/>
          </a:xfrm>
          <a:prstGeom prst="rect">
            <a:avLst/>
          </a:prstGeom>
          <a:noFill/>
          <a:ln w="9525" algn="ctr">
            <a:noFill/>
            <a:miter lim="800000"/>
            <a:headEnd/>
            <a:tailEnd/>
          </a:ln>
        </p:spPr>
        <p:txBody>
          <a:bodyPr/>
          <a:lstStyle/>
          <a:p>
            <a:pPr marL="169069" indent="-169069">
              <a:spcBef>
                <a:spcPct val="30000"/>
              </a:spcBef>
              <a:buClr>
                <a:schemeClr val="accent2"/>
              </a:buClr>
              <a:buFontTx/>
              <a:buChar char="•"/>
            </a:pPr>
            <a:r>
              <a:rPr lang="es-AR" sz="1100" b="0" dirty="0"/>
              <a:t>Estructura de grupo laxa</a:t>
            </a:r>
          </a:p>
          <a:p>
            <a:pPr marL="169069" indent="-169069">
              <a:spcBef>
                <a:spcPct val="30000"/>
              </a:spcBef>
              <a:buClr>
                <a:schemeClr val="accent2"/>
              </a:buClr>
              <a:buFontTx/>
              <a:buChar char="•"/>
            </a:pPr>
            <a:r>
              <a:rPr lang="es-AR" sz="1100" b="0" dirty="0"/>
              <a:t>Se reúne con regularidad a lo largo de un período de tiempo extenso.</a:t>
            </a:r>
          </a:p>
        </p:txBody>
      </p:sp>
      <p:sp>
        <p:nvSpPr>
          <p:cNvPr id="22537" name="Rectangle 8"/>
          <p:cNvSpPr>
            <a:spLocks noChangeArrowheads="1"/>
          </p:cNvSpPr>
          <p:nvPr/>
        </p:nvSpPr>
        <p:spPr bwMode="auto">
          <a:xfrm>
            <a:off x="2123728" y="679797"/>
            <a:ext cx="1901483" cy="307777"/>
          </a:xfrm>
          <a:prstGeom prst="rect">
            <a:avLst/>
          </a:prstGeom>
          <a:noFill/>
          <a:ln w="9525" algn="ctr">
            <a:noFill/>
            <a:miter lim="800000"/>
            <a:headEnd/>
            <a:tailEnd/>
          </a:ln>
        </p:spPr>
        <p:txBody>
          <a:bodyPr wrap="none">
            <a:spAutoFit/>
          </a:bodyPr>
          <a:lstStyle/>
          <a:p>
            <a:pPr>
              <a:defRPr/>
            </a:pPr>
            <a:r>
              <a:rPr lang="en-US" sz="1400" dirty="0">
                <a:solidFill>
                  <a:schemeClr val="tx2"/>
                </a:solidFill>
                <a:latin typeface="Arial" charset="0"/>
                <a:cs typeface="Arial" charset="0"/>
              </a:rPr>
              <a:t>CARACTERÍSTICAS</a:t>
            </a:r>
          </a:p>
        </p:txBody>
      </p:sp>
      <p:sp>
        <p:nvSpPr>
          <p:cNvPr id="2" name="Rectangle 9"/>
          <p:cNvSpPr>
            <a:spLocks noChangeArrowheads="1"/>
          </p:cNvSpPr>
          <p:nvPr/>
        </p:nvSpPr>
        <p:spPr bwMode="auto">
          <a:xfrm>
            <a:off x="5058528" y="1059582"/>
            <a:ext cx="3761944" cy="879252"/>
          </a:xfrm>
          <a:prstGeom prst="rect">
            <a:avLst/>
          </a:prstGeom>
          <a:noFill/>
          <a:ln w="9525" algn="ctr">
            <a:noFill/>
            <a:miter lim="800000"/>
            <a:headEnd/>
            <a:tailEnd/>
          </a:ln>
        </p:spPr>
        <p:txBody>
          <a:bodyPr/>
          <a:lstStyle/>
          <a:p>
            <a:pPr marL="169069" indent="-169069">
              <a:spcBef>
                <a:spcPct val="30000"/>
              </a:spcBef>
              <a:buClr>
                <a:schemeClr val="accent2"/>
              </a:buClr>
              <a:buFontTx/>
              <a:buChar char="•"/>
            </a:pPr>
            <a:r>
              <a:rPr lang="es-AR" sz="1100" b="0" dirty="0"/>
              <a:t>El fin principal es informativo</a:t>
            </a:r>
          </a:p>
          <a:p>
            <a:pPr marL="169069" indent="-169069">
              <a:spcBef>
                <a:spcPct val="30000"/>
              </a:spcBef>
              <a:buClr>
                <a:schemeClr val="accent2"/>
              </a:buClr>
              <a:buFontTx/>
              <a:buChar char="•"/>
            </a:pPr>
            <a:r>
              <a:rPr lang="es-AR" sz="1100" b="0" dirty="0"/>
              <a:t>El grupo puede tomar algunas decisiones de rutina sobre temas acotados, no directamente relacionadas a metas compartidas de desempeño inmediatas ni específicas.</a:t>
            </a:r>
          </a:p>
        </p:txBody>
      </p:sp>
      <p:sp>
        <p:nvSpPr>
          <p:cNvPr id="22539" name="Rectangle 10"/>
          <p:cNvSpPr>
            <a:spLocks noChangeArrowheads="1"/>
          </p:cNvSpPr>
          <p:nvPr/>
        </p:nvSpPr>
        <p:spPr bwMode="auto">
          <a:xfrm>
            <a:off x="5321813" y="679797"/>
            <a:ext cx="3374642" cy="307777"/>
          </a:xfrm>
          <a:prstGeom prst="rect">
            <a:avLst/>
          </a:prstGeom>
          <a:noFill/>
          <a:ln w="9525" algn="ctr">
            <a:noFill/>
            <a:miter lim="800000"/>
            <a:headEnd/>
            <a:tailEnd/>
          </a:ln>
        </p:spPr>
        <p:txBody>
          <a:bodyPr wrap="none">
            <a:spAutoFit/>
          </a:bodyPr>
          <a:lstStyle/>
          <a:p>
            <a:pPr>
              <a:defRPr/>
            </a:pPr>
            <a:r>
              <a:rPr lang="en-US" sz="1400" dirty="0">
                <a:solidFill>
                  <a:schemeClr val="tx2"/>
                </a:solidFill>
                <a:latin typeface="Arial" charset="0"/>
                <a:cs typeface="Arial" charset="0"/>
              </a:rPr>
              <a:t>UTILIZAR ESTE MODELO CUANDO…</a:t>
            </a:r>
          </a:p>
        </p:txBody>
      </p:sp>
      <p:sp>
        <p:nvSpPr>
          <p:cNvPr id="3" name="Rectangle 11"/>
          <p:cNvSpPr>
            <a:spLocks noChangeArrowheads="1"/>
          </p:cNvSpPr>
          <p:nvPr/>
        </p:nvSpPr>
        <p:spPr bwMode="auto">
          <a:xfrm>
            <a:off x="1976523" y="3880693"/>
            <a:ext cx="3243549" cy="851297"/>
          </a:xfrm>
          <a:prstGeom prst="rect">
            <a:avLst/>
          </a:prstGeom>
          <a:noFill/>
          <a:ln w="9525" algn="ctr">
            <a:noFill/>
            <a:miter lim="800000"/>
            <a:headEnd/>
            <a:tailEnd/>
          </a:ln>
        </p:spPr>
        <p:txBody>
          <a:bodyPr/>
          <a:lstStyle/>
          <a:p>
            <a:pPr marL="169069" indent="-169069">
              <a:spcBef>
                <a:spcPct val="30000"/>
              </a:spcBef>
              <a:buClr>
                <a:schemeClr val="accent2"/>
              </a:buClr>
              <a:buFontTx/>
              <a:buChar char="•"/>
            </a:pPr>
            <a:r>
              <a:rPr lang="es-AR" sz="1100" b="0" dirty="0"/>
              <a:t>Liderazgo cambiante y compartido.</a:t>
            </a:r>
          </a:p>
          <a:p>
            <a:pPr marL="169069" indent="-169069">
              <a:spcBef>
                <a:spcPct val="30000"/>
              </a:spcBef>
              <a:buClr>
                <a:schemeClr val="accent2"/>
              </a:buClr>
              <a:buFontTx/>
              <a:buChar char="•"/>
            </a:pPr>
            <a:r>
              <a:rPr lang="es-AR" sz="1100" b="0" dirty="0"/>
              <a:t>Roles que evolucionan, compartidos.</a:t>
            </a:r>
          </a:p>
          <a:p>
            <a:pPr marL="169069" indent="-169069">
              <a:spcBef>
                <a:spcPct val="30000"/>
              </a:spcBef>
              <a:buClr>
                <a:schemeClr val="accent2"/>
              </a:buClr>
              <a:buFontTx/>
              <a:buChar char="•"/>
            </a:pPr>
            <a:r>
              <a:rPr lang="es-AR" sz="1100" b="0" dirty="0"/>
              <a:t>Responsabilidad mutua.</a:t>
            </a:r>
          </a:p>
          <a:p>
            <a:pPr marL="169069" indent="-169069">
              <a:spcBef>
                <a:spcPct val="30000"/>
              </a:spcBef>
              <a:buClr>
                <a:schemeClr val="accent2"/>
              </a:buClr>
              <a:buFontTx/>
              <a:buChar char="•"/>
            </a:pPr>
            <a:r>
              <a:rPr lang="es-AR" sz="1100" b="0" dirty="0"/>
              <a:t>Resultados colectivos.</a:t>
            </a:r>
          </a:p>
        </p:txBody>
      </p:sp>
      <p:sp>
        <p:nvSpPr>
          <p:cNvPr id="22540" name="Rectangle 12"/>
          <p:cNvSpPr>
            <a:spLocks noChangeArrowheads="1"/>
          </p:cNvSpPr>
          <p:nvPr/>
        </p:nvSpPr>
        <p:spPr bwMode="auto">
          <a:xfrm>
            <a:off x="1954550" y="2173465"/>
            <a:ext cx="2977489" cy="1478405"/>
          </a:xfrm>
          <a:prstGeom prst="rect">
            <a:avLst/>
          </a:prstGeom>
          <a:noFill/>
          <a:ln w="9525" algn="ctr">
            <a:noFill/>
            <a:miter lim="800000"/>
            <a:headEnd/>
            <a:tailEnd/>
          </a:ln>
        </p:spPr>
        <p:txBody>
          <a:bodyPr/>
          <a:lstStyle/>
          <a:p>
            <a:pPr marL="169069" indent="-169069">
              <a:spcBef>
                <a:spcPct val="30000"/>
              </a:spcBef>
              <a:buClr>
                <a:schemeClr val="accent2"/>
              </a:buClr>
              <a:buFontTx/>
              <a:buChar char="•"/>
            </a:pPr>
            <a:r>
              <a:rPr lang="es-AR" sz="1100" b="0" dirty="0"/>
              <a:t>Liderazgo concentrado.</a:t>
            </a:r>
          </a:p>
          <a:p>
            <a:pPr marL="169069" indent="-169069">
              <a:spcBef>
                <a:spcPct val="30000"/>
              </a:spcBef>
              <a:buClr>
                <a:schemeClr val="accent2"/>
              </a:buClr>
              <a:buFontTx/>
              <a:buChar char="•"/>
            </a:pPr>
            <a:r>
              <a:rPr lang="es-AR" sz="1100" b="0" dirty="0"/>
              <a:t>Roles claros y estables.</a:t>
            </a:r>
          </a:p>
          <a:p>
            <a:pPr marL="169069" indent="-169069">
              <a:spcBef>
                <a:spcPct val="30000"/>
              </a:spcBef>
              <a:buClr>
                <a:schemeClr val="accent2"/>
              </a:buClr>
              <a:buFontTx/>
              <a:buChar char="•"/>
            </a:pPr>
            <a:r>
              <a:rPr lang="es-AR" sz="1100" b="0" dirty="0">
                <a:latin typeface="Arial" charset="0"/>
                <a:cs typeface="Arial" charset="0"/>
              </a:rPr>
              <a:t>Metas individuales, “aditivas” </a:t>
            </a:r>
          </a:p>
          <a:p>
            <a:pPr marL="169069" indent="-169069">
              <a:spcBef>
                <a:spcPct val="30000"/>
              </a:spcBef>
              <a:buClr>
                <a:schemeClr val="accent2"/>
              </a:buClr>
              <a:buFontTx/>
              <a:buChar char="•"/>
            </a:pPr>
            <a:r>
              <a:rPr lang="es-AR" sz="1100" b="0" dirty="0"/>
              <a:t>Responsabilidad individual.</a:t>
            </a:r>
          </a:p>
          <a:p>
            <a:pPr marL="169069" indent="-169069">
              <a:spcBef>
                <a:spcPct val="30000"/>
              </a:spcBef>
              <a:buClr>
                <a:schemeClr val="accent2"/>
              </a:buClr>
              <a:buFontTx/>
              <a:buChar char="•"/>
              <a:defRPr/>
            </a:pPr>
            <a:r>
              <a:rPr lang="es-AR" sz="1100" b="0" dirty="0"/>
              <a:t>Miembros enfocados en tareas individuales.</a:t>
            </a:r>
          </a:p>
          <a:p>
            <a:pPr marL="169069" indent="-169069">
              <a:spcBef>
                <a:spcPct val="30000"/>
              </a:spcBef>
              <a:buClr>
                <a:schemeClr val="accent2"/>
              </a:buClr>
              <a:buFontTx/>
              <a:buChar char="•"/>
              <a:defRPr/>
            </a:pPr>
            <a:r>
              <a:rPr lang="es-AR" sz="1100" b="0" dirty="0"/>
              <a:t> El “producto” es básicamente individual.</a:t>
            </a:r>
          </a:p>
        </p:txBody>
      </p:sp>
      <p:sp>
        <p:nvSpPr>
          <p:cNvPr id="22541" name="Rectangle 13"/>
          <p:cNvSpPr>
            <a:spLocks noChangeArrowheads="1"/>
          </p:cNvSpPr>
          <p:nvPr/>
        </p:nvSpPr>
        <p:spPr bwMode="auto">
          <a:xfrm>
            <a:off x="5039480" y="3773099"/>
            <a:ext cx="3821350" cy="1102907"/>
          </a:xfrm>
          <a:prstGeom prst="rect">
            <a:avLst/>
          </a:prstGeom>
          <a:noFill/>
          <a:ln w="9525" algn="ctr">
            <a:noFill/>
            <a:miter lim="800000"/>
            <a:headEnd/>
            <a:tailEnd/>
          </a:ln>
        </p:spPr>
        <p:txBody>
          <a:bodyPr/>
          <a:lstStyle/>
          <a:p>
            <a:pPr marL="169069" indent="-169069">
              <a:spcBef>
                <a:spcPct val="30000"/>
              </a:spcBef>
              <a:buClr>
                <a:schemeClr val="accent2"/>
              </a:buClr>
              <a:buFontTx/>
              <a:buChar char="•"/>
            </a:pPr>
            <a:r>
              <a:rPr lang="es-AR" sz="1100" b="0" dirty="0"/>
              <a:t>Existe un desafío de desempeño puntual y limitado</a:t>
            </a:r>
          </a:p>
          <a:p>
            <a:pPr marL="169069" indent="-169069">
              <a:spcBef>
                <a:spcPct val="30000"/>
              </a:spcBef>
              <a:buClr>
                <a:schemeClr val="accent2"/>
              </a:buClr>
              <a:buFontTx/>
              <a:buChar char="•"/>
            </a:pPr>
            <a:r>
              <a:rPr lang="es-AR" sz="1100" b="0" dirty="0"/>
              <a:t>Enfrenta un desafío complejo y/o novedoso que requiere de diferentes habilidades y puntos de vista para hacerlo exitosamente</a:t>
            </a:r>
          </a:p>
          <a:p>
            <a:pPr marL="169069" indent="-169069">
              <a:spcBef>
                <a:spcPct val="30000"/>
              </a:spcBef>
              <a:buClr>
                <a:schemeClr val="accent2"/>
              </a:buClr>
              <a:buFontTx/>
              <a:buChar char="•"/>
            </a:pPr>
            <a:r>
              <a:rPr lang="es-AR" sz="1100" b="0" dirty="0"/>
              <a:t>Hay tiempo para conversar y discutir antes de tomar una decisión</a:t>
            </a:r>
          </a:p>
        </p:txBody>
      </p:sp>
      <p:sp>
        <p:nvSpPr>
          <p:cNvPr id="22542" name="Rectangle 14"/>
          <p:cNvSpPr>
            <a:spLocks noChangeArrowheads="1"/>
          </p:cNvSpPr>
          <p:nvPr/>
        </p:nvSpPr>
        <p:spPr bwMode="auto">
          <a:xfrm>
            <a:off x="5058528" y="2347157"/>
            <a:ext cx="3777918" cy="800657"/>
          </a:xfrm>
          <a:prstGeom prst="rect">
            <a:avLst/>
          </a:prstGeom>
          <a:noFill/>
          <a:ln w="9525" algn="ctr">
            <a:noFill/>
            <a:miter lim="800000"/>
            <a:headEnd/>
            <a:tailEnd/>
          </a:ln>
        </p:spPr>
        <p:txBody>
          <a:bodyPr/>
          <a:lstStyle/>
          <a:p>
            <a:pPr marL="169069" indent="-169069">
              <a:spcBef>
                <a:spcPct val="30000"/>
              </a:spcBef>
              <a:buClr>
                <a:schemeClr val="accent2"/>
              </a:buClr>
              <a:buFontTx/>
              <a:buChar char="•"/>
            </a:pPr>
            <a:r>
              <a:rPr lang="es-AR" sz="1100" b="0" dirty="0"/>
              <a:t>Existen desafíos de desempeño puntuales y limitados</a:t>
            </a:r>
          </a:p>
          <a:p>
            <a:pPr marL="169069" indent="-169069">
              <a:spcBef>
                <a:spcPct val="30000"/>
              </a:spcBef>
              <a:buClr>
                <a:schemeClr val="accent2"/>
              </a:buClr>
              <a:buFontTx/>
              <a:buChar char="•"/>
            </a:pPr>
            <a:r>
              <a:rPr lang="es-AR" sz="1100" b="0" dirty="0"/>
              <a:t>Enfrenta desafíos que saben como resolver</a:t>
            </a:r>
          </a:p>
          <a:p>
            <a:pPr marL="169069" indent="-169069">
              <a:spcBef>
                <a:spcPct val="30000"/>
              </a:spcBef>
              <a:buClr>
                <a:schemeClr val="accent2"/>
              </a:buClr>
              <a:buFontTx/>
              <a:buChar char="•"/>
            </a:pPr>
            <a:r>
              <a:rPr lang="es-AR" sz="1100" b="0" dirty="0"/>
              <a:t>Necesita actuar rápidamente</a:t>
            </a:r>
          </a:p>
        </p:txBody>
      </p:sp>
      <p:sp>
        <p:nvSpPr>
          <p:cNvPr id="17" name="Shape 379">
            <a:extLst>
              <a:ext uri="{FF2B5EF4-FFF2-40B4-BE49-F238E27FC236}">
                <a16:creationId xmlns:a16="http://schemas.microsoft.com/office/drawing/2014/main" id="{7BDFE431-DFAB-44A2-890B-7B6E2B54DC08}"/>
              </a:ext>
            </a:extLst>
          </p:cNvPr>
          <p:cNvSpPr txBox="1">
            <a:spLocks/>
          </p:cNvSpPr>
          <p:nvPr/>
        </p:nvSpPr>
        <p:spPr bwMode="auto">
          <a:xfrm>
            <a:off x="7010405" y="4943476"/>
            <a:ext cx="2133599" cy="200024"/>
          </a:xfrm>
          <a:prstGeom prst="rect">
            <a:avLst/>
          </a:prstGeom>
          <a:noFill/>
          <a:ln w="9525">
            <a:noFill/>
            <a:miter lim="800000"/>
            <a:headEnd/>
            <a:tailEnd/>
          </a:ln>
          <a:effectLst/>
        </p:spPr>
        <p:txBody>
          <a:bodyPr vert="horz" wrap="square" lIns="68569" tIns="34275" rIns="68569" bIns="34275" numCol="1" anchor="t" anchorCtr="0" compatLnSpc="1">
            <a:prstTxWarp prst="textNoShape">
              <a:avLst/>
            </a:prstTxWarp>
            <a:noAutofit/>
          </a:bodyPr>
          <a:lstStyle>
            <a:defPPr>
              <a:defRPr lang="es-ES"/>
            </a:defPPr>
            <a:lvl1pPr algn="r" rtl="0" eaLnBrk="1" fontAlgn="base" hangingPunct="1">
              <a:spcBef>
                <a:spcPct val="0"/>
              </a:spcBef>
              <a:spcAft>
                <a:spcPct val="0"/>
              </a:spcAft>
              <a:defRPr sz="1000" b="1" kern="1200">
                <a:solidFill>
                  <a:srgbClr val="FBB03F"/>
                </a:solidFill>
                <a:latin typeface="+mn-lt"/>
                <a:ea typeface="+mn-ea"/>
                <a:cs typeface="+mn-cs"/>
                <a:sym typeface="Trebuchet MS" pitchFamily="34" charset="0"/>
              </a:defRPr>
            </a:lvl1pPr>
            <a:lvl2pPr marL="4572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2pPr>
            <a:lvl3pPr marL="9144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3pPr>
            <a:lvl4pPr marL="13716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4pPr>
            <a:lvl5pPr marL="18288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5pPr>
            <a:lvl6pPr marL="2286000" algn="l" defTabSz="914400" rtl="0" eaLnBrk="1" latinLnBrk="0" hangingPunct="1">
              <a:defRPr sz="1600" b="1" kern="1200">
                <a:solidFill>
                  <a:srgbClr val="002D62"/>
                </a:solidFill>
                <a:latin typeface="Arial" pitchFamily="34" charset="0"/>
                <a:ea typeface="+mn-ea"/>
                <a:cs typeface="Arial" pitchFamily="34" charset="0"/>
              </a:defRPr>
            </a:lvl6pPr>
            <a:lvl7pPr marL="2743200" algn="l" defTabSz="914400" rtl="0" eaLnBrk="1" latinLnBrk="0" hangingPunct="1">
              <a:defRPr sz="1600" b="1" kern="1200">
                <a:solidFill>
                  <a:srgbClr val="002D62"/>
                </a:solidFill>
                <a:latin typeface="Arial" pitchFamily="34" charset="0"/>
                <a:ea typeface="+mn-ea"/>
                <a:cs typeface="Arial" pitchFamily="34" charset="0"/>
              </a:defRPr>
            </a:lvl7pPr>
            <a:lvl8pPr marL="3200400" algn="l" defTabSz="914400" rtl="0" eaLnBrk="1" latinLnBrk="0" hangingPunct="1">
              <a:defRPr sz="1600" b="1" kern="1200">
                <a:solidFill>
                  <a:srgbClr val="002D62"/>
                </a:solidFill>
                <a:latin typeface="Arial" pitchFamily="34" charset="0"/>
                <a:ea typeface="+mn-ea"/>
                <a:cs typeface="Arial" pitchFamily="34" charset="0"/>
              </a:defRPr>
            </a:lvl8pPr>
            <a:lvl9pPr marL="3657600" algn="l" defTabSz="914400" rtl="0" eaLnBrk="1" latinLnBrk="0" hangingPunct="1">
              <a:defRPr sz="1600" b="1" kern="1200">
                <a:solidFill>
                  <a:srgbClr val="002D62"/>
                </a:solidFill>
                <a:latin typeface="Arial" pitchFamily="34" charset="0"/>
                <a:ea typeface="+mn-ea"/>
                <a:cs typeface="Arial" pitchFamily="34" charset="0"/>
              </a:defRPr>
            </a:lvl9pPr>
          </a:lstStyle>
          <a:p>
            <a:pPr>
              <a:spcBef>
                <a:spcPts val="0"/>
              </a:spcBef>
              <a:spcAft>
                <a:spcPts val="0"/>
              </a:spcAft>
              <a:buSzPct val="25000"/>
            </a:pPr>
            <a:r>
              <a:rPr lang="en-US" sz="800">
                <a:latin typeface="Arial"/>
                <a:ea typeface="Arial"/>
                <a:cs typeface="Arial"/>
                <a:sym typeface="Arial"/>
              </a:rPr>
              <a:t>| </a:t>
            </a:r>
            <a:fld id="{00000000-1234-1234-1234-123412341234}" type="slidenum">
              <a:rPr lang="en-US" sz="800" smtClean="0">
                <a:solidFill>
                  <a:srgbClr val="B2B2B2"/>
                </a:solidFill>
                <a:latin typeface="Arial"/>
                <a:ea typeface="Arial"/>
                <a:cs typeface="Arial"/>
                <a:sym typeface="Arial"/>
              </a:rPr>
              <a:pPr>
                <a:spcBef>
                  <a:spcPts val="0"/>
                </a:spcBef>
                <a:spcAft>
                  <a:spcPts val="0"/>
                </a:spcAft>
                <a:buSzPct val="25000"/>
              </a:pPr>
              <a:t>15</a:t>
            </a:fld>
            <a:endParaRPr lang="en-US" sz="800"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374062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5">
                                            <p:txEl>
                                              <p:pRg st="0" end="0"/>
                                            </p:txEl>
                                          </p:spTgt>
                                        </p:tgtEl>
                                        <p:attrNameLst>
                                          <p:attrName>style.visibility</p:attrName>
                                        </p:attrNameLst>
                                      </p:cBhvr>
                                      <p:to>
                                        <p:strVal val="visible"/>
                                      </p:to>
                                    </p:set>
                                    <p:animEffect transition="in" filter="fade">
                                      <p:cBhvr>
                                        <p:cTn id="7" dur="500"/>
                                        <p:tgtEl>
                                          <p:spTgt spid="225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5">
                                            <p:txEl>
                                              <p:pRg st="1" end="1"/>
                                            </p:txEl>
                                          </p:spTgt>
                                        </p:tgtEl>
                                        <p:attrNameLst>
                                          <p:attrName>style.visibility</p:attrName>
                                        </p:attrNameLst>
                                      </p:cBhvr>
                                      <p:to>
                                        <p:strVal val="visible"/>
                                      </p:to>
                                    </p:set>
                                    <p:animEffect transition="in" filter="fade">
                                      <p:cBhvr>
                                        <p:cTn id="12" dur="500"/>
                                        <p:tgtEl>
                                          <p:spTgt spid="225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540">
                                            <p:txEl>
                                              <p:pRg st="0" end="0"/>
                                            </p:txEl>
                                          </p:spTgt>
                                        </p:tgtEl>
                                        <p:attrNameLst>
                                          <p:attrName>style.visibility</p:attrName>
                                        </p:attrNameLst>
                                      </p:cBhvr>
                                      <p:to>
                                        <p:strVal val="visible"/>
                                      </p:to>
                                    </p:set>
                                    <p:animEffect transition="in" filter="fade">
                                      <p:cBhvr>
                                        <p:cTn id="27" dur="500"/>
                                        <p:tgtEl>
                                          <p:spTgt spid="2254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540">
                                            <p:txEl>
                                              <p:pRg st="1" end="1"/>
                                            </p:txEl>
                                          </p:spTgt>
                                        </p:tgtEl>
                                        <p:attrNameLst>
                                          <p:attrName>style.visibility</p:attrName>
                                        </p:attrNameLst>
                                      </p:cBhvr>
                                      <p:to>
                                        <p:strVal val="visible"/>
                                      </p:to>
                                    </p:set>
                                    <p:animEffect transition="in" filter="fade">
                                      <p:cBhvr>
                                        <p:cTn id="32" dur="500"/>
                                        <p:tgtEl>
                                          <p:spTgt spid="2254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2540">
                                            <p:txEl>
                                              <p:pRg st="2" end="2"/>
                                            </p:txEl>
                                          </p:spTgt>
                                        </p:tgtEl>
                                        <p:attrNameLst>
                                          <p:attrName>style.visibility</p:attrName>
                                        </p:attrNameLst>
                                      </p:cBhvr>
                                      <p:to>
                                        <p:strVal val="visible"/>
                                      </p:to>
                                    </p:set>
                                    <p:animEffect transition="in" filter="fade">
                                      <p:cBhvr>
                                        <p:cTn id="37" dur="500"/>
                                        <p:tgtEl>
                                          <p:spTgt spid="22540">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540">
                                            <p:txEl>
                                              <p:pRg st="3" end="3"/>
                                            </p:txEl>
                                          </p:spTgt>
                                        </p:tgtEl>
                                        <p:attrNameLst>
                                          <p:attrName>style.visibility</p:attrName>
                                        </p:attrNameLst>
                                      </p:cBhvr>
                                      <p:to>
                                        <p:strVal val="visible"/>
                                      </p:to>
                                    </p:set>
                                    <p:animEffect transition="in" filter="fade">
                                      <p:cBhvr>
                                        <p:cTn id="42" dur="500"/>
                                        <p:tgtEl>
                                          <p:spTgt spid="22540">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540">
                                            <p:txEl>
                                              <p:pRg st="4" end="4"/>
                                            </p:txEl>
                                          </p:spTgt>
                                        </p:tgtEl>
                                        <p:attrNameLst>
                                          <p:attrName>style.visibility</p:attrName>
                                        </p:attrNameLst>
                                      </p:cBhvr>
                                      <p:to>
                                        <p:strVal val="visible"/>
                                      </p:to>
                                    </p:set>
                                    <p:animEffect transition="in" filter="fade">
                                      <p:cBhvr>
                                        <p:cTn id="47" dur="500"/>
                                        <p:tgtEl>
                                          <p:spTgt spid="22540">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540">
                                            <p:txEl>
                                              <p:pRg st="5" end="5"/>
                                            </p:txEl>
                                          </p:spTgt>
                                        </p:tgtEl>
                                        <p:attrNameLst>
                                          <p:attrName>style.visibility</p:attrName>
                                        </p:attrNameLst>
                                      </p:cBhvr>
                                      <p:to>
                                        <p:strVal val="visible"/>
                                      </p:to>
                                    </p:set>
                                    <p:animEffect transition="in" filter="fade">
                                      <p:cBhvr>
                                        <p:cTn id="52" dur="500"/>
                                        <p:tgtEl>
                                          <p:spTgt spid="22540">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542">
                                            <p:txEl>
                                              <p:pRg st="0" end="0"/>
                                            </p:txEl>
                                          </p:spTgt>
                                        </p:tgtEl>
                                        <p:attrNameLst>
                                          <p:attrName>style.visibility</p:attrName>
                                        </p:attrNameLst>
                                      </p:cBhvr>
                                      <p:to>
                                        <p:strVal val="visible"/>
                                      </p:to>
                                    </p:set>
                                    <p:animEffect transition="in" filter="fade">
                                      <p:cBhvr>
                                        <p:cTn id="57" dur="500"/>
                                        <p:tgtEl>
                                          <p:spTgt spid="2254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542">
                                            <p:txEl>
                                              <p:pRg st="1" end="1"/>
                                            </p:txEl>
                                          </p:spTgt>
                                        </p:tgtEl>
                                        <p:attrNameLst>
                                          <p:attrName>style.visibility</p:attrName>
                                        </p:attrNameLst>
                                      </p:cBhvr>
                                      <p:to>
                                        <p:strVal val="visible"/>
                                      </p:to>
                                    </p:set>
                                    <p:animEffect transition="in" filter="fade">
                                      <p:cBhvr>
                                        <p:cTn id="62" dur="500"/>
                                        <p:tgtEl>
                                          <p:spTgt spid="22542">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542">
                                            <p:txEl>
                                              <p:pRg st="2" end="2"/>
                                            </p:txEl>
                                          </p:spTgt>
                                        </p:tgtEl>
                                        <p:attrNameLst>
                                          <p:attrName>style.visibility</p:attrName>
                                        </p:attrNameLst>
                                      </p:cBhvr>
                                      <p:to>
                                        <p:strVal val="visible"/>
                                      </p:to>
                                    </p:set>
                                    <p:animEffect transition="in" filter="fade">
                                      <p:cBhvr>
                                        <p:cTn id="67" dur="500"/>
                                        <p:tgtEl>
                                          <p:spTgt spid="22542">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0" end="0"/>
                                            </p:txEl>
                                          </p:spTgt>
                                        </p:tgtEl>
                                        <p:attrNameLst>
                                          <p:attrName>style.visibility</p:attrName>
                                        </p:attrNameLst>
                                      </p:cBhvr>
                                      <p:to>
                                        <p:strVal val="visible"/>
                                      </p:to>
                                    </p:set>
                                    <p:animEffect transition="in" filter="fade">
                                      <p:cBhvr>
                                        <p:cTn id="72" dur="500"/>
                                        <p:tgtEl>
                                          <p:spTgt spid="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 end="1"/>
                                            </p:txEl>
                                          </p:spTgt>
                                        </p:tgtEl>
                                        <p:attrNameLst>
                                          <p:attrName>style.visibility</p:attrName>
                                        </p:attrNameLst>
                                      </p:cBhvr>
                                      <p:to>
                                        <p:strVal val="visible"/>
                                      </p:to>
                                    </p:set>
                                    <p:animEffect transition="in" filter="fade">
                                      <p:cBhvr>
                                        <p:cTn id="77" dur="500"/>
                                        <p:tgtEl>
                                          <p:spTgt spid="3">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2" end="2"/>
                                            </p:txEl>
                                          </p:spTgt>
                                        </p:tgtEl>
                                        <p:attrNameLst>
                                          <p:attrName>style.visibility</p:attrName>
                                        </p:attrNameLst>
                                      </p:cBhvr>
                                      <p:to>
                                        <p:strVal val="visible"/>
                                      </p:to>
                                    </p:set>
                                    <p:animEffect transition="in" filter="fade">
                                      <p:cBhvr>
                                        <p:cTn id="82" dur="500"/>
                                        <p:tgtEl>
                                          <p:spTgt spid="3">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3" end="3"/>
                                            </p:txEl>
                                          </p:spTgt>
                                        </p:tgtEl>
                                        <p:attrNameLst>
                                          <p:attrName>style.visibility</p:attrName>
                                        </p:attrNameLst>
                                      </p:cBhvr>
                                      <p:to>
                                        <p:strVal val="visible"/>
                                      </p:to>
                                    </p:set>
                                    <p:animEffect transition="in" filter="fade">
                                      <p:cBhvr>
                                        <p:cTn id="87" dur="500"/>
                                        <p:tgtEl>
                                          <p:spTgt spid="3">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2541">
                                            <p:txEl>
                                              <p:pRg st="0" end="0"/>
                                            </p:txEl>
                                          </p:spTgt>
                                        </p:tgtEl>
                                        <p:attrNameLst>
                                          <p:attrName>style.visibility</p:attrName>
                                        </p:attrNameLst>
                                      </p:cBhvr>
                                      <p:to>
                                        <p:strVal val="visible"/>
                                      </p:to>
                                    </p:set>
                                    <p:animEffect transition="in" filter="fade">
                                      <p:cBhvr>
                                        <p:cTn id="92" dur="500"/>
                                        <p:tgtEl>
                                          <p:spTgt spid="22541">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2541">
                                            <p:txEl>
                                              <p:pRg st="1" end="1"/>
                                            </p:txEl>
                                          </p:spTgt>
                                        </p:tgtEl>
                                        <p:attrNameLst>
                                          <p:attrName>style.visibility</p:attrName>
                                        </p:attrNameLst>
                                      </p:cBhvr>
                                      <p:to>
                                        <p:strVal val="visible"/>
                                      </p:to>
                                    </p:set>
                                    <p:animEffect transition="in" filter="fade">
                                      <p:cBhvr>
                                        <p:cTn id="97" dur="500"/>
                                        <p:tgtEl>
                                          <p:spTgt spid="22541">
                                            <p:txEl>
                                              <p:pRg st="1" end="1"/>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2541">
                                            <p:txEl>
                                              <p:pRg st="2" end="2"/>
                                            </p:txEl>
                                          </p:spTgt>
                                        </p:tgtEl>
                                        <p:attrNameLst>
                                          <p:attrName>style.visibility</p:attrName>
                                        </p:attrNameLst>
                                      </p:cBhvr>
                                      <p:to>
                                        <p:strVal val="visible"/>
                                      </p:to>
                                    </p:set>
                                    <p:animEffect transition="in" filter="fade">
                                      <p:cBhvr>
                                        <p:cTn id="102" dur="500"/>
                                        <p:tgtEl>
                                          <p:spTgt spid="225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build="p" bldLvl="5"/>
      <p:bldP spid="2" grpId="0" build="p" bldLvl="5"/>
      <p:bldP spid="3" grpId="0" build="p" bldLvl="5"/>
      <p:bldP spid="22540" grpId="0" build="p" bldLvl="5"/>
      <p:bldP spid="22541" grpId="0" build="p" bldLvl="5"/>
      <p:bldP spid="22542" grpId="0" build="p" bldLvl="5"/>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a:t>y café</a:t>
            </a:r>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16</a:t>
            </a:fld>
            <a:endParaRPr lang="en-US" dirty="0">
              <a:solidFill>
                <a:srgbClr val="B2B2B2"/>
              </a:solidFill>
            </a:endParaRPr>
          </a:p>
        </p:txBody>
      </p:sp>
    </p:spTree>
    <p:extLst>
      <p:ext uri="{BB962C8B-B14F-4D97-AF65-F5344CB8AC3E}">
        <p14:creationId xmlns:p14="http://schemas.microsoft.com/office/powerpoint/2010/main" val="163361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250832" y="1828502"/>
            <a:ext cx="7129463" cy="1607344"/>
          </a:xfrm>
          <a:noFill/>
          <a:ln/>
        </p:spPr>
        <p:txBody>
          <a:bodyPr/>
          <a:lstStyle/>
          <a:p>
            <a:pPr algn="ctr">
              <a:spcBef>
                <a:spcPct val="80000"/>
              </a:spcBef>
              <a:buClrTx/>
            </a:pPr>
            <a:r>
              <a:rPr lang="es-AR" sz="2400" dirty="0"/>
              <a:t>NIVEL DE DESARROLLO ACTUAL DEL MT COMO EQUIPO</a:t>
            </a:r>
          </a:p>
          <a:p>
            <a:pPr algn="ctr">
              <a:spcBef>
                <a:spcPct val="80000"/>
              </a:spcBef>
              <a:buClrTx/>
            </a:pPr>
            <a:r>
              <a:rPr lang="es-AR" sz="2400" dirty="0"/>
              <a:t>Resultados de la encuesta</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2A1BEB61-547B-4CA1-A571-EA1AC2B70693}"/>
              </a:ext>
            </a:extLst>
          </p:cNvPr>
          <p:cNvSpPr/>
          <p:nvPr/>
        </p:nvSpPr>
        <p:spPr>
          <a:xfrm>
            <a:off x="1534842" y="966658"/>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364253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a:extLst>
              <a:ext uri="{FF2B5EF4-FFF2-40B4-BE49-F238E27FC236}">
                <a16:creationId xmlns:a16="http://schemas.microsoft.com/office/drawing/2014/main" id="{92F01FE5-1270-4AE8-BD19-949F4A931895}"/>
              </a:ext>
            </a:extLst>
          </p:cNvPr>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Slide Number Placeholder 1"/>
          <p:cNvSpPr>
            <a:spLocks noGrp="1"/>
          </p:cNvSpPr>
          <p:nvPr>
            <p:ph type="sldNum" sz="quarter" idx="10"/>
          </p:nvPr>
        </p:nvSpPr>
        <p:spPr/>
        <p:txBody>
          <a:bodyPr/>
          <a:lstStyle/>
          <a:p>
            <a:pPr>
              <a:defRPr/>
            </a:pPr>
            <a:r>
              <a:rPr lang="en-US"/>
              <a:t>| </a:t>
            </a:r>
            <a:fld id="{B562BDBD-34F9-49F1-98B5-751500D78356}" type="slidenum">
              <a:rPr lang="en-US" smtClean="0">
                <a:solidFill>
                  <a:srgbClr val="B2B2B2"/>
                </a:solidFill>
              </a:rPr>
              <a:pPr>
                <a:defRPr/>
              </a:pPr>
              <a:t>18</a:t>
            </a:fld>
            <a:endParaRPr lang="en-US">
              <a:solidFill>
                <a:srgbClr val="B2B2B2"/>
              </a:solidFill>
            </a:endParaRPr>
          </a:p>
        </p:txBody>
      </p:sp>
      <p:sp>
        <p:nvSpPr>
          <p:cNvPr id="24" name="TextBox 23"/>
          <p:cNvSpPr txBox="1"/>
          <p:nvPr/>
        </p:nvSpPr>
        <p:spPr>
          <a:xfrm>
            <a:off x="173130" y="41568"/>
            <a:ext cx="8838982" cy="461665"/>
          </a:xfrm>
          <a:prstGeom prst="rect">
            <a:avLst/>
          </a:prstGeom>
          <a:noFill/>
        </p:spPr>
        <p:txBody>
          <a:bodyPr wrap="square" rtlCol="0">
            <a:spAutoFit/>
          </a:bodyPr>
          <a:lstStyle/>
          <a:p>
            <a:r>
              <a:rPr lang="es-AR" sz="2400" dirty="0"/>
              <a:t>Desarrollo actual del MT: Conclusiones encuesta</a:t>
            </a:r>
          </a:p>
        </p:txBody>
      </p:sp>
      <p:sp>
        <p:nvSpPr>
          <p:cNvPr id="50" name="TextBox 49"/>
          <p:cNvSpPr txBox="1"/>
          <p:nvPr/>
        </p:nvSpPr>
        <p:spPr>
          <a:xfrm>
            <a:off x="467544" y="3435846"/>
            <a:ext cx="1944216" cy="854080"/>
          </a:xfrm>
          <a:prstGeom prst="rect">
            <a:avLst/>
          </a:prstGeom>
          <a:solidFill>
            <a:srgbClr val="CCFF99"/>
          </a:solidFill>
        </p:spPr>
        <p:txBody>
          <a:bodyPr wrap="square" rtlCol="0">
            <a:spAutoFit/>
          </a:bodyPr>
          <a:lstStyle/>
          <a:p>
            <a:pPr algn="ctr"/>
            <a:r>
              <a:rPr lang="es-AR" sz="900" dirty="0">
                <a:solidFill>
                  <a:srgbClr val="008000"/>
                </a:solidFill>
              </a:rPr>
              <a:t>(+) Acuerdos operativos: funcionan</a:t>
            </a:r>
          </a:p>
          <a:p>
            <a:pPr algn="ctr"/>
            <a:r>
              <a:rPr lang="es-AR" sz="900" dirty="0">
                <a:solidFill>
                  <a:srgbClr val="008000"/>
                </a:solidFill>
              </a:rPr>
              <a:t>(-) Procesos para la toma de decisiones y resolución de conflictos poco claros. </a:t>
            </a:r>
          </a:p>
        </p:txBody>
      </p:sp>
      <p:sp>
        <p:nvSpPr>
          <p:cNvPr id="51" name="TextBox 50"/>
          <p:cNvSpPr txBox="1"/>
          <p:nvPr/>
        </p:nvSpPr>
        <p:spPr>
          <a:xfrm>
            <a:off x="503548" y="1216372"/>
            <a:ext cx="1908212" cy="992579"/>
          </a:xfrm>
          <a:prstGeom prst="rect">
            <a:avLst/>
          </a:prstGeom>
          <a:solidFill>
            <a:schemeClr val="accent4">
              <a:lumMod val="20000"/>
              <a:lumOff val="80000"/>
            </a:schemeClr>
          </a:solidFill>
        </p:spPr>
        <p:txBody>
          <a:bodyPr wrap="square" rtlCol="0">
            <a:spAutoFit/>
          </a:bodyPr>
          <a:lstStyle/>
          <a:p>
            <a:pPr algn="ctr"/>
            <a:r>
              <a:rPr lang="es-AR" sz="900" dirty="0">
                <a:solidFill>
                  <a:srgbClr val="C00000"/>
                </a:solidFill>
              </a:rPr>
              <a:t>(+) Apertura a la escucha.</a:t>
            </a:r>
          </a:p>
          <a:p>
            <a:pPr algn="ctr"/>
            <a:r>
              <a:rPr lang="es-AR" sz="900" dirty="0">
                <a:solidFill>
                  <a:srgbClr val="C00000"/>
                </a:solidFill>
              </a:rPr>
              <a:t>(+) No perciben indiscutibles.</a:t>
            </a:r>
          </a:p>
          <a:p>
            <a:pPr algn="ctr"/>
            <a:r>
              <a:rPr lang="es-AR" sz="900" dirty="0">
                <a:solidFill>
                  <a:srgbClr val="C00000"/>
                </a:solidFill>
              </a:rPr>
              <a:t>(-) No proyectan atractividad.</a:t>
            </a:r>
          </a:p>
          <a:p>
            <a:pPr algn="ctr"/>
            <a:r>
              <a:rPr lang="es-AR" sz="900" dirty="0">
                <a:solidFill>
                  <a:srgbClr val="C00000"/>
                </a:solidFill>
              </a:rPr>
              <a:t>(-) No hay intercambio de </a:t>
            </a:r>
            <a:r>
              <a:rPr lang="es-AR" sz="900" dirty="0" err="1">
                <a:solidFill>
                  <a:srgbClr val="C00000"/>
                </a:solidFill>
              </a:rPr>
              <a:t>feedback</a:t>
            </a:r>
            <a:r>
              <a:rPr lang="es-AR" sz="900" dirty="0">
                <a:solidFill>
                  <a:srgbClr val="C00000"/>
                </a:solidFill>
              </a:rPr>
              <a:t> en tiempo real</a:t>
            </a:r>
          </a:p>
        </p:txBody>
      </p:sp>
      <p:sp>
        <p:nvSpPr>
          <p:cNvPr id="52" name="TextBox 51"/>
          <p:cNvSpPr txBox="1"/>
          <p:nvPr/>
        </p:nvSpPr>
        <p:spPr>
          <a:xfrm>
            <a:off x="6516216" y="1216372"/>
            <a:ext cx="2250250" cy="923330"/>
          </a:xfrm>
          <a:prstGeom prst="rect">
            <a:avLst/>
          </a:prstGeom>
          <a:solidFill>
            <a:schemeClr val="accent5">
              <a:lumMod val="20000"/>
              <a:lumOff val="80000"/>
            </a:schemeClr>
          </a:solidFill>
        </p:spPr>
        <p:txBody>
          <a:bodyPr wrap="square" rtlCol="0">
            <a:spAutoFit/>
          </a:bodyPr>
          <a:lstStyle/>
          <a:p>
            <a:pPr algn="ctr"/>
            <a:r>
              <a:rPr lang="es-MX" sz="900" dirty="0">
                <a:solidFill>
                  <a:schemeClr val="accent5"/>
                </a:solidFill>
              </a:rPr>
              <a:t>(+) Alto alineamiento en valores e integridad</a:t>
            </a:r>
            <a:endParaRPr lang="es-AR" sz="900" dirty="0">
              <a:solidFill>
                <a:srgbClr val="46509C"/>
              </a:solidFill>
            </a:endParaRPr>
          </a:p>
          <a:p>
            <a:pPr algn="ctr"/>
            <a:r>
              <a:rPr lang="es-MX" sz="900" dirty="0">
                <a:solidFill>
                  <a:schemeClr val="accent5"/>
                </a:solidFill>
              </a:rPr>
              <a:t>(-) Falta de claridad sobre propósito compartido de equipo; </a:t>
            </a:r>
          </a:p>
          <a:p>
            <a:pPr algn="ctr"/>
            <a:r>
              <a:rPr lang="es-MX" sz="900" dirty="0">
                <a:solidFill>
                  <a:schemeClr val="accent5"/>
                </a:solidFill>
              </a:rPr>
              <a:t>(-) Sin objetivos </a:t>
            </a:r>
            <a:r>
              <a:rPr lang="es-MX" sz="900" u="sng" dirty="0">
                <a:solidFill>
                  <a:schemeClr val="accent5"/>
                </a:solidFill>
              </a:rPr>
              <a:t>de equipo</a:t>
            </a:r>
            <a:r>
              <a:rPr lang="es-MX" sz="900" dirty="0">
                <a:solidFill>
                  <a:schemeClr val="accent5"/>
                </a:solidFill>
              </a:rPr>
              <a:t>;</a:t>
            </a:r>
          </a:p>
        </p:txBody>
      </p:sp>
      <p:sp>
        <p:nvSpPr>
          <p:cNvPr id="9" name="TextBox 8">
            <a:extLst>
              <a:ext uri="{FF2B5EF4-FFF2-40B4-BE49-F238E27FC236}">
                <a16:creationId xmlns:a16="http://schemas.microsoft.com/office/drawing/2014/main" id="{4E68CEBA-2B44-49F0-967C-14336BA230B7}"/>
              </a:ext>
            </a:extLst>
          </p:cNvPr>
          <p:cNvSpPr txBox="1"/>
          <p:nvPr/>
        </p:nvSpPr>
        <p:spPr>
          <a:xfrm>
            <a:off x="6516216" y="3579862"/>
            <a:ext cx="2250250" cy="1061829"/>
          </a:xfrm>
          <a:prstGeom prst="rect">
            <a:avLst/>
          </a:prstGeom>
          <a:solidFill>
            <a:schemeClr val="accent2">
              <a:lumMod val="40000"/>
              <a:lumOff val="60000"/>
            </a:schemeClr>
          </a:solidFill>
        </p:spPr>
        <p:txBody>
          <a:bodyPr wrap="square" rtlCol="0">
            <a:spAutoFit/>
          </a:bodyPr>
          <a:lstStyle/>
          <a:p>
            <a:pPr algn="ctr"/>
            <a:r>
              <a:rPr lang="es-MX" sz="900" dirty="0">
                <a:solidFill>
                  <a:schemeClr val="accent2">
                    <a:lumMod val="50000"/>
                  </a:schemeClr>
                </a:solidFill>
              </a:rPr>
              <a:t>(+) Claridad de roles;</a:t>
            </a:r>
          </a:p>
          <a:p>
            <a:pPr algn="ctr"/>
            <a:r>
              <a:rPr lang="es-MX" sz="900" dirty="0">
                <a:solidFill>
                  <a:schemeClr val="accent2">
                    <a:lumMod val="50000"/>
                  </a:schemeClr>
                </a:solidFill>
              </a:rPr>
              <a:t>(-) Dispersa percepción de responsabilidad mutua ante metas colectivas.</a:t>
            </a:r>
          </a:p>
          <a:p>
            <a:pPr algn="ctr"/>
            <a:r>
              <a:rPr lang="es-MX" sz="900" dirty="0">
                <a:solidFill>
                  <a:schemeClr val="accent2">
                    <a:lumMod val="50000"/>
                  </a:schemeClr>
                </a:solidFill>
              </a:rPr>
              <a:t>(-) Dispersión en la percepción del rol del líder </a:t>
            </a:r>
            <a:r>
              <a:rPr lang="es-MX" sz="900" u="sng" dirty="0">
                <a:solidFill>
                  <a:schemeClr val="accent2">
                    <a:lumMod val="50000"/>
                  </a:schemeClr>
                </a:solidFill>
              </a:rPr>
              <a:t>de equipo</a:t>
            </a:r>
            <a:endParaRPr lang="es-AR" sz="900" u="sng" dirty="0">
              <a:solidFill>
                <a:schemeClr val="accent2">
                  <a:lumMod val="50000"/>
                </a:schemeClr>
              </a:solidFill>
            </a:endParaRPr>
          </a:p>
        </p:txBody>
      </p:sp>
      <p:pic>
        <p:nvPicPr>
          <p:cNvPr id="4" name="Picture 3" descr="A close up of text on a white background&#10;&#10;Description generated with high confidence">
            <a:extLst>
              <a:ext uri="{FF2B5EF4-FFF2-40B4-BE49-F238E27FC236}">
                <a16:creationId xmlns:a16="http://schemas.microsoft.com/office/drawing/2014/main" id="{03D2E29A-2CC4-48E6-81FB-180367BA2D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2221" y="787982"/>
            <a:ext cx="3907979" cy="3973303"/>
          </a:xfrm>
          <a:prstGeom prst="rect">
            <a:avLst/>
          </a:prstGeom>
        </p:spPr>
      </p:pic>
      <p:sp>
        <p:nvSpPr>
          <p:cNvPr id="3" name="TextBox 2">
            <a:extLst>
              <a:ext uri="{FF2B5EF4-FFF2-40B4-BE49-F238E27FC236}">
                <a16:creationId xmlns:a16="http://schemas.microsoft.com/office/drawing/2014/main" id="{B4EA2878-A7FD-42E2-A4C8-64F3F974EEA2}"/>
              </a:ext>
            </a:extLst>
          </p:cNvPr>
          <p:cNvSpPr txBox="1"/>
          <p:nvPr/>
        </p:nvSpPr>
        <p:spPr>
          <a:xfrm>
            <a:off x="4926736" y="4492501"/>
            <a:ext cx="1390124" cy="184666"/>
          </a:xfrm>
          <a:prstGeom prst="rect">
            <a:avLst/>
          </a:prstGeom>
          <a:solidFill>
            <a:schemeClr val="bg1"/>
          </a:solidFill>
        </p:spPr>
        <p:txBody>
          <a:bodyPr wrap="none" rtlCol="0">
            <a:spAutoFit/>
          </a:bodyPr>
          <a:lstStyle/>
          <a:p>
            <a:r>
              <a:rPr lang="es-AR" sz="600" dirty="0">
                <a:solidFill>
                  <a:srgbClr val="FFCC00"/>
                </a:solidFill>
                <a:effectLst>
                  <a:outerShdw blurRad="38100" dist="38100" dir="2700000" algn="tl">
                    <a:srgbClr val="000000">
                      <a:alpha val="43137"/>
                    </a:srgbClr>
                  </a:outerShdw>
                </a:effectLst>
              </a:rPr>
              <a:t>ROLES Y RESPONSABILIDADES</a:t>
            </a:r>
            <a:endParaRPr lang="en-US" sz="600" dirty="0">
              <a:solidFill>
                <a:srgbClr val="FF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340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uild="p" bldLvl="5" animBg="1"/>
      <p:bldP spid="51" grpId="0" build="p" bldLvl="5" animBg="1"/>
      <p:bldP spid="52" grpId="0" build="p" bldLvl="5" animBg="1"/>
      <p:bldP spid="9" grpId="0" build="p" bldLvl="5"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a:extLst>
              <a:ext uri="{FF2B5EF4-FFF2-40B4-BE49-F238E27FC236}">
                <a16:creationId xmlns:a16="http://schemas.microsoft.com/office/drawing/2014/main" id="{AF16815E-F876-4C12-9AE0-1FF48AAC8196}"/>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a:extLst>
              <a:ext uri="{FF2B5EF4-FFF2-40B4-BE49-F238E27FC236}">
                <a16:creationId xmlns:a16="http://schemas.microsoft.com/office/drawing/2014/main" id="{F9B27338-F562-4A73-92CD-14E58C0A0C62}"/>
              </a:ext>
            </a:extLst>
          </p:cNvPr>
          <p:cNvSpPr>
            <a:spLocks noGrp="1"/>
          </p:cNvSpPr>
          <p:nvPr>
            <p:ph type="title"/>
          </p:nvPr>
        </p:nvSpPr>
        <p:spPr>
          <a:xfrm>
            <a:off x="179512" y="51470"/>
            <a:ext cx="8685213" cy="434578"/>
          </a:xfrm>
        </p:spPr>
        <p:txBody>
          <a:bodyPr/>
          <a:lstStyle/>
          <a:p>
            <a:r>
              <a:rPr lang="es-AR" sz="2400" dirty="0"/>
              <a:t>A.- Propósito, Metas, Valores</a:t>
            </a:r>
            <a:endParaRPr lang="en-US" sz="2400" dirty="0"/>
          </a:p>
        </p:txBody>
      </p:sp>
      <p:sp>
        <p:nvSpPr>
          <p:cNvPr id="4" name="Slide Number Placeholder 3">
            <a:extLst>
              <a:ext uri="{FF2B5EF4-FFF2-40B4-BE49-F238E27FC236}">
                <a16:creationId xmlns:a16="http://schemas.microsoft.com/office/drawing/2014/main" id="{4605717F-4C96-4A1F-8558-AB41F8C6F4F7}"/>
              </a:ext>
            </a:extLst>
          </p:cNvPr>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19</a:t>
            </a:fld>
            <a:endParaRPr lang="en-US">
              <a:solidFill>
                <a:srgbClr val="B2B2B2"/>
              </a:solidFill>
            </a:endParaRPr>
          </a:p>
        </p:txBody>
      </p:sp>
      <p:pic>
        <p:nvPicPr>
          <p:cNvPr id="14" name="Picture 13">
            <a:extLst>
              <a:ext uri="{FF2B5EF4-FFF2-40B4-BE49-F238E27FC236}">
                <a16:creationId xmlns:a16="http://schemas.microsoft.com/office/drawing/2014/main" id="{CA4B8B70-FC9F-4649-8F45-5D71086FC9CD}"/>
              </a:ext>
            </a:extLst>
          </p:cNvPr>
          <p:cNvPicPr>
            <a:picLocks noChangeAspect="1"/>
          </p:cNvPicPr>
          <p:nvPr/>
        </p:nvPicPr>
        <p:blipFill>
          <a:blip r:embed="rId2"/>
          <a:stretch>
            <a:fillRect/>
          </a:stretch>
        </p:blipFill>
        <p:spPr>
          <a:xfrm>
            <a:off x="2051720" y="798105"/>
            <a:ext cx="5137211" cy="4437941"/>
          </a:xfrm>
          <a:prstGeom prst="rect">
            <a:avLst/>
          </a:prstGeom>
        </p:spPr>
      </p:pic>
      <p:sp>
        <p:nvSpPr>
          <p:cNvPr id="3" name="TextBox 2">
            <a:extLst>
              <a:ext uri="{FF2B5EF4-FFF2-40B4-BE49-F238E27FC236}">
                <a16:creationId xmlns:a16="http://schemas.microsoft.com/office/drawing/2014/main" id="{F00E7CE1-3E20-4CDA-A32A-FCAB3667982B}"/>
              </a:ext>
            </a:extLst>
          </p:cNvPr>
          <p:cNvSpPr txBox="1"/>
          <p:nvPr/>
        </p:nvSpPr>
        <p:spPr>
          <a:xfrm>
            <a:off x="395536" y="1330285"/>
            <a:ext cx="4104456" cy="369332"/>
          </a:xfrm>
          <a:prstGeom prst="rect">
            <a:avLst/>
          </a:prstGeom>
          <a:solidFill>
            <a:schemeClr val="bg1"/>
          </a:solidFill>
        </p:spPr>
        <p:txBody>
          <a:bodyPr wrap="square" rtlCol="0">
            <a:spAutoFit/>
          </a:bodyPr>
          <a:lstStyle/>
          <a:p>
            <a:r>
              <a:rPr lang="es-AR" sz="900" b="0" dirty="0"/>
              <a:t>9. Cada miembro del equipo demuestra alineamiento con los valores de la empresa y un elevado nivel de integridad personal.</a:t>
            </a:r>
            <a:endParaRPr lang="en-US" sz="900" b="0" dirty="0"/>
          </a:p>
        </p:txBody>
      </p:sp>
      <p:sp>
        <p:nvSpPr>
          <p:cNvPr id="8" name="TextBox 7">
            <a:extLst>
              <a:ext uri="{FF2B5EF4-FFF2-40B4-BE49-F238E27FC236}">
                <a16:creationId xmlns:a16="http://schemas.microsoft.com/office/drawing/2014/main" id="{80483795-071D-4B3E-965F-D2B696033467}"/>
              </a:ext>
            </a:extLst>
          </p:cNvPr>
          <p:cNvSpPr txBox="1"/>
          <p:nvPr/>
        </p:nvSpPr>
        <p:spPr>
          <a:xfrm>
            <a:off x="395536" y="1688604"/>
            <a:ext cx="4094212" cy="369332"/>
          </a:xfrm>
          <a:prstGeom prst="rect">
            <a:avLst/>
          </a:prstGeom>
          <a:solidFill>
            <a:schemeClr val="bg1"/>
          </a:solidFill>
        </p:spPr>
        <p:txBody>
          <a:bodyPr wrap="square" rtlCol="0">
            <a:spAutoFit/>
          </a:bodyPr>
          <a:lstStyle/>
          <a:p>
            <a:r>
              <a:rPr lang="es-AR" sz="900" b="0" dirty="0"/>
              <a:t>8. El equipo reflexiona acerca de los riesgos para alcanzar las metas individuales, y discute planes para su contingencia. </a:t>
            </a:r>
            <a:endParaRPr lang="en-US" sz="900" b="0" dirty="0"/>
          </a:p>
        </p:txBody>
      </p:sp>
      <p:sp>
        <p:nvSpPr>
          <p:cNvPr id="9" name="TextBox 8">
            <a:extLst>
              <a:ext uri="{FF2B5EF4-FFF2-40B4-BE49-F238E27FC236}">
                <a16:creationId xmlns:a16="http://schemas.microsoft.com/office/drawing/2014/main" id="{DB190CD5-1FC6-4B0C-9A3A-3733A51C609D}"/>
              </a:ext>
            </a:extLst>
          </p:cNvPr>
          <p:cNvSpPr txBox="1"/>
          <p:nvPr/>
        </p:nvSpPr>
        <p:spPr>
          <a:xfrm>
            <a:off x="395536" y="2093817"/>
            <a:ext cx="4094212" cy="369332"/>
          </a:xfrm>
          <a:prstGeom prst="rect">
            <a:avLst/>
          </a:prstGeom>
          <a:solidFill>
            <a:schemeClr val="bg1"/>
          </a:solidFill>
        </p:spPr>
        <p:txBody>
          <a:bodyPr wrap="square" rtlCol="0">
            <a:spAutoFit/>
          </a:bodyPr>
          <a:lstStyle/>
          <a:p>
            <a:r>
              <a:rPr lang="es-AR" sz="900" b="0" dirty="0"/>
              <a:t>7. Los objetivos del equipo quedan registrados en un documento “vivo” al que se recurre y revisa periódicamente.</a:t>
            </a:r>
            <a:endParaRPr lang="en-US" sz="900" b="0" dirty="0"/>
          </a:p>
        </p:txBody>
      </p:sp>
      <p:sp>
        <p:nvSpPr>
          <p:cNvPr id="10" name="TextBox 9">
            <a:extLst>
              <a:ext uri="{FF2B5EF4-FFF2-40B4-BE49-F238E27FC236}">
                <a16:creationId xmlns:a16="http://schemas.microsoft.com/office/drawing/2014/main" id="{8310C4C9-C2D4-47C2-9169-0B9AF33A2F07}"/>
              </a:ext>
            </a:extLst>
          </p:cNvPr>
          <p:cNvSpPr txBox="1"/>
          <p:nvPr/>
        </p:nvSpPr>
        <p:spPr>
          <a:xfrm>
            <a:off x="395536" y="2553864"/>
            <a:ext cx="4094212" cy="230832"/>
          </a:xfrm>
          <a:prstGeom prst="rect">
            <a:avLst/>
          </a:prstGeom>
          <a:solidFill>
            <a:schemeClr val="bg1"/>
          </a:solidFill>
        </p:spPr>
        <p:txBody>
          <a:bodyPr wrap="square" rtlCol="0">
            <a:spAutoFit/>
          </a:bodyPr>
          <a:lstStyle/>
          <a:p>
            <a:r>
              <a:rPr lang="es-AR" sz="900" b="0" dirty="0"/>
              <a:t>6. Existen métricas para los objetivos de desempeño del equipo. </a:t>
            </a:r>
            <a:endParaRPr lang="en-US" sz="900" b="0" dirty="0"/>
          </a:p>
        </p:txBody>
      </p:sp>
      <p:sp>
        <p:nvSpPr>
          <p:cNvPr id="11" name="TextBox 10">
            <a:extLst>
              <a:ext uri="{FF2B5EF4-FFF2-40B4-BE49-F238E27FC236}">
                <a16:creationId xmlns:a16="http://schemas.microsoft.com/office/drawing/2014/main" id="{5FC3CE45-FBEB-4680-931A-052A130A2D2C}"/>
              </a:ext>
            </a:extLst>
          </p:cNvPr>
          <p:cNvSpPr txBox="1"/>
          <p:nvPr/>
        </p:nvSpPr>
        <p:spPr>
          <a:xfrm>
            <a:off x="395536" y="2865358"/>
            <a:ext cx="4094212" cy="369332"/>
          </a:xfrm>
          <a:prstGeom prst="rect">
            <a:avLst/>
          </a:prstGeom>
          <a:solidFill>
            <a:schemeClr val="bg1"/>
          </a:solidFill>
        </p:spPr>
        <p:txBody>
          <a:bodyPr wrap="square" rtlCol="0">
            <a:spAutoFit/>
          </a:bodyPr>
          <a:lstStyle/>
          <a:p>
            <a:r>
              <a:rPr lang="es-AR" sz="900" b="0" dirty="0"/>
              <a:t>5. El proceso de planificación estratégica de la organización se basa en las metas de desempeño de este equipo. </a:t>
            </a:r>
            <a:endParaRPr lang="en-US" sz="900" b="0" dirty="0"/>
          </a:p>
        </p:txBody>
      </p:sp>
      <p:sp>
        <p:nvSpPr>
          <p:cNvPr id="12" name="TextBox 11">
            <a:extLst>
              <a:ext uri="{FF2B5EF4-FFF2-40B4-BE49-F238E27FC236}">
                <a16:creationId xmlns:a16="http://schemas.microsoft.com/office/drawing/2014/main" id="{1C85B399-75FD-4C8F-8C55-B1DB53279774}"/>
              </a:ext>
            </a:extLst>
          </p:cNvPr>
          <p:cNvSpPr txBox="1"/>
          <p:nvPr/>
        </p:nvSpPr>
        <p:spPr>
          <a:xfrm>
            <a:off x="395536" y="3315811"/>
            <a:ext cx="4094212" cy="230832"/>
          </a:xfrm>
          <a:prstGeom prst="rect">
            <a:avLst/>
          </a:prstGeom>
          <a:solidFill>
            <a:schemeClr val="bg1"/>
          </a:solidFill>
        </p:spPr>
        <p:txBody>
          <a:bodyPr wrap="square" rtlCol="0">
            <a:spAutoFit/>
          </a:bodyPr>
          <a:lstStyle/>
          <a:p>
            <a:r>
              <a:rPr lang="es-AR" sz="900" b="0" dirty="0"/>
              <a:t>4. El equipo tiene claros sus objetivos o metas de desempeño. </a:t>
            </a:r>
            <a:endParaRPr lang="en-US" sz="900" b="0" dirty="0"/>
          </a:p>
        </p:txBody>
      </p:sp>
      <p:sp>
        <p:nvSpPr>
          <p:cNvPr id="13" name="TextBox 12">
            <a:extLst>
              <a:ext uri="{FF2B5EF4-FFF2-40B4-BE49-F238E27FC236}">
                <a16:creationId xmlns:a16="http://schemas.microsoft.com/office/drawing/2014/main" id="{AA413B85-35D9-448C-8316-4222B27DB873}"/>
              </a:ext>
            </a:extLst>
          </p:cNvPr>
          <p:cNvSpPr txBox="1"/>
          <p:nvPr/>
        </p:nvSpPr>
        <p:spPr>
          <a:xfrm>
            <a:off x="395536" y="3637023"/>
            <a:ext cx="4094212" cy="369332"/>
          </a:xfrm>
          <a:prstGeom prst="rect">
            <a:avLst/>
          </a:prstGeom>
          <a:solidFill>
            <a:schemeClr val="bg1"/>
          </a:solidFill>
        </p:spPr>
        <p:txBody>
          <a:bodyPr wrap="square" rtlCol="0">
            <a:spAutoFit/>
          </a:bodyPr>
          <a:lstStyle/>
          <a:p>
            <a:r>
              <a:rPr lang="es-AR" sz="900" b="0" dirty="0"/>
              <a:t>3. El equipo tiene claro cómo su propósito se conecta y contribuye con el propósito último de la organización.</a:t>
            </a:r>
            <a:endParaRPr lang="en-US" sz="900" b="0" dirty="0"/>
          </a:p>
        </p:txBody>
      </p:sp>
      <p:sp>
        <p:nvSpPr>
          <p:cNvPr id="15" name="TextBox 14">
            <a:extLst>
              <a:ext uri="{FF2B5EF4-FFF2-40B4-BE49-F238E27FC236}">
                <a16:creationId xmlns:a16="http://schemas.microsoft.com/office/drawing/2014/main" id="{DFFE1317-C9E8-4B39-BBF1-331C03A1CA00}"/>
              </a:ext>
            </a:extLst>
          </p:cNvPr>
          <p:cNvSpPr txBox="1"/>
          <p:nvPr/>
        </p:nvSpPr>
        <p:spPr>
          <a:xfrm>
            <a:off x="395536" y="4013122"/>
            <a:ext cx="4094212" cy="369332"/>
          </a:xfrm>
          <a:prstGeom prst="rect">
            <a:avLst/>
          </a:prstGeom>
          <a:solidFill>
            <a:schemeClr val="bg1"/>
          </a:solidFill>
        </p:spPr>
        <p:txBody>
          <a:bodyPr wrap="square" rtlCol="0">
            <a:spAutoFit/>
          </a:bodyPr>
          <a:lstStyle/>
          <a:p>
            <a:r>
              <a:rPr lang="es-AR" sz="900" b="0" dirty="0"/>
              <a:t>2. El equipo tiene la capacidad de comunicar dicho propósito al resto de su estructura.</a:t>
            </a:r>
            <a:endParaRPr lang="en-US" sz="900" b="0" dirty="0"/>
          </a:p>
        </p:txBody>
      </p:sp>
      <p:sp>
        <p:nvSpPr>
          <p:cNvPr id="16" name="TextBox 15">
            <a:extLst>
              <a:ext uri="{FF2B5EF4-FFF2-40B4-BE49-F238E27FC236}">
                <a16:creationId xmlns:a16="http://schemas.microsoft.com/office/drawing/2014/main" id="{AE4A9FB8-CD44-41A0-BD03-D28ABD6F90CC}"/>
              </a:ext>
            </a:extLst>
          </p:cNvPr>
          <p:cNvSpPr txBox="1"/>
          <p:nvPr/>
        </p:nvSpPr>
        <p:spPr>
          <a:xfrm>
            <a:off x="395536" y="4368175"/>
            <a:ext cx="4132312" cy="507831"/>
          </a:xfrm>
          <a:prstGeom prst="rect">
            <a:avLst/>
          </a:prstGeom>
          <a:solidFill>
            <a:schemeClr val="bg1"/>
          </a:solidFill>
        </p:spPr>
        <p:txBody>
          <a:bodyPr wrap="square" rtlCol="0">
            <a:spAutoFit/>
          </a:bodyPr>
          <a:lstStyle/>
          <a:p>
            <a:r>
              <a:rPr lang="es-AR" sz="900" b="0" dirty="0"/>
              <a:t>1. El equipo tiene un propósito común que es inspirador y entusiasma a sus miembros. El propósito “captura el corazón y el alma” de los miembros del equipo. </a:t>
            </a:r>
            <a:endParaRPr lang="en-US" sz="900" b="0" dirty="0"/>
          </a:p>
        </p:txBody>
      </p:sp>
      <p:pic>
        <p:nvPicPr>
          <p:cNvPr id="5" name="Picture 4">
            <a:extLst>
              <a:ext uri="{FF2B5EF4-FFF2-40B4-BE49-F238E27FC236}">
                <a16:creationId xmlns:a16="http://schemas.microsoft.com/office/drawing/2014/main" id="{D3036B84-F8EF-4E67-B5C3-BE1DC1A3B91B}"/>
              </a:ext>
            </a:extLst>
          </p:cNvPr>
          <p:cNvPicPr>
            <a:picLocks noChangeAspect="1"/>
          </p:cNvPicPr>
          <p:nvPr/>
        </p:nvPicPr>
        <p:blipFill>
          <a:blip r:embed="rId3"/>
          <a:stretch>
            <a:fillRect/>
          </a:stretch>
        </p:blipFill>
        <p:spPr>
          <a:xfrm>
            <a:off x="7432598" y="1514951"/>
            <a:ext cx="1488199" cy="1381312"/>
          </a:xfrm>
          <a:prstGeom prst="rect">
            <a:avLst/>
          </a:prstGeom>
        </p:spPr>
      </p:pic>
    </p:spTree>
    <p:extLst>
      <p:ext uri="{BB962C8B-B14F-4D97-AF65-F5344CB8AC3E}">
        <p14:creationId xmlns:p14="http://schemas.microsoft.com/office/powerpoint/2010/main" val="225244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4" name="Picture 6" descr="http://www.libracornchronicles.com/blog/wp-content/uploads/2010/06/imgGoalSetting4.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8001" y="1555130"/>
            <a:ext cx="4042371" cy="3587864"/>
          </a:xfrm>
          <a:prstGeom prst="rect">
            <a:avLst/>
          </a:prstGeom>
          <a:noFill/>
          <a:ln w="9525">
            <a:noFill/>
            <a:miter lim="800000"/>
            <a:headEnd/>
            <a:tailEnd/>
          </a:ln>
        </p:spPr>
      </p:pic>
      <p:sp>
        <p:nvSpPr>
          <p:cNvPr id="5" name="4 Título"/>
          <p:cNvSpPr>
            <a:spLocks noGrp="1"/>
          </p:cNvSpPr>
          <p:nvPr>
            <p:ph type="title"/>
          </p:nvPr>
        </p:nvSpPr>
        <p:spPr>
          <a:xfrm>
            <a:off x="293921" y="51470"/>
            <a:ext cx="8685213" cy="434578"/>
          </a:xfrm>
        </p:spPr>
        <p:txBody>
          <a:bodyPr/>
          <a:lstStyle/>
          <a:p>
            <a:r>
              <a:rPr lang="es-AR" sz="2400" dirty="0">
                <a:solidFill>
                  <a:schemeClr val="tx1"/>
                </a:solidFill>
              </a:rPr>
              <a:t>Objetivos del taller</a:t>
            </a:r>
            <a:endParaRPr lang="en-US" sz="2400" dirty="0">
              <a:solidFill>
                <a:schemeClr val="tx1"/>
              </a:solidFill>
            </a:endParaRPr>
          </a:p>
        </p:txBody>
      </p:sp>
      <p:sp>
        <p:nvSpPr>
          <p:cNvPr id="6" name="5 Marcador de contenido"/>
          <p:cNvSpPr>
            <a:spLocks noGrp="1"/>
          </p:cNvSpPr>
          <p:nvPr>
            <p:ph idx="1"/>
          </p:nvPr>
        </p:nvSpPr>
        <p:spPr>
          <a:xfrm>
            <a:off x="467544" y="1491630"/>
            <a:ext cx="4690864" cy="2454500"/>
          </a:xfrm>
        </p:spPr>
        <p:txBody>
          <a:bodyPr>
            <a:noAutofit/>
          </a:bodyPr>
          <a:lstStyle/>
          <a:p>
            <a:pPr>
              <a:spcBef>
                <a:spcPts val="0"/>
              </a:spcBef>
              <a:spcAft>
                <a:spcPts val="1200"/>
              </a:spcAft>
            </a:pPr>
            <a:r>
              <a:rPr lang="es-ES" sz="1800" b="0" dirty="0">
                <a:solidFill>
                  <a:schemeClr val="tx1"/>
                </a:solidFill>
              </a:rPr>
              <a:t>Contribuir a que el MT “pase al siguiente nivel” de efectividad colectiva.</a:t>
            </a:r>
          </a:p>
          <a:p>
            <a:pPr>
              <a:spcBef>
                <a:spcPts val="0"/>
              </a:spcBef>
              <a:spcAft>
                <a:spcPts val="1200"/>
              </a:spcAft>
            </a:pPr>
            <a:r>
              <a:rPr lang="es-ES" sz="1800" b="0" dirty="0">
                <a:solidFill>
                  <a:schemeClr val="tx1"/>
                </a:solidFill>
              </a:rPr>
              <a:t>Reforzar actitudes y comportamientos de la Cultura Deseada del MT</a:t>
            </a:r>
          </a:p>
          <a:p>
            <a:pPr>
              <a:spcBef>
                <a:spcPts val="0"/>
              </a:spcBef>
              <a:spcAft>
                <a:spcPts val="1200"/>
              </a:spcAft>
            </a:pPr>
            <a:r>
              <a:rPr lang="es-ES" sz="1800" b="0" dirty="0">
                <a:solidFill>
                  <a:schemeClr val="tx1"/>
                </a:solidFill>
              </a:rPr>
              <a:t>Ofrecer un contexto facilitador de conversaciones de alineamiento, aprendizaje y práctica.</a:t>
            </a:r>
          </a:p>
          <a:p>
            <a:pPr>
              <a:spcBef>
                <a:spcPts val="0"/>
              </a:spcBef>
              <a:spcAft>
                <a:spcPts val="1200"/>
              </a:spcAft>
            </a:pPr>
            <a:endParaRPr lang="en-US" sz="1800" b="0" dirty="0">
              <a:solidFill>
                <a:schemeClr val="tx1"/>
              </a:solidFill>
            </a:endParaRPr>
          </a:p>
        </p:txBody>
      </p:sp>
      <p:sp>
        <p:nvSpPr>
          <p:cNvPr id="7" name="Shape 379"/>
          <p:cNvSpPr txBox="1">
            <a:spLocks noGrp="1"/>
          </p:cNvSpPr>
          <p:nvPr>
            <p:ph type="sldNum" idx="4294967295"/>
          </p:nvPr>
        </p:nvSpPr>
        <p:spPr>
          <a:xfrm>
            <a:off x="6948264" y="4899934"/>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dirty="0">
                <a:latin typeface="Arial"/>
                <a:ea typeface="Arial"/>
                <a:cs typeface="Arial"/>
                <a:sym typeface="Arial"/>
              </a:rPr>
              <a:t>| </a:t>
            </a:r>
            <a:fld id="{00000000-1234-1234-1234-123412341234}" type="slidenum">
              <a:rPr lang="en-US">
                <a:solidFill>
                  <a:srgbClr val="B2B2B2"/>
                </a:solidFill>
                <a:latin typeface="Arial"/>
                <a:ea typeface="Arial"/>
                <a:cs typeface="Arial"/>
                <a:sym typeface="Arial"/>
              </a:rPr>
              <a:pPr>
                <a:spcBef>
                  <a:spcPts val="0"/>
                </a:spcBef>
                <a:spcAft>
                  <a:spcPts val="0"/>
                </a:spcAft>
                <a:buSzPct val="25000"/>
              </a:pPr>
              <a:t>2</a:t>
            </a:fld>
            <a:endParaRPr lang="en-US"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310986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5"/>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62">
            <a:extLst>
              <a:ext uri="{FF2B5EF4-FFF2-40B4-BE49-F238E27FC236}">
                <a16:creationId xmlns:a16="http://schemas.microsoft.com/office/drawing/2014/main" id="{5D77A003-E8DF-4413-9EBC-F977C3F38CFC}"/>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142927" y="60958"/>
            <a:ext cx="6513910" cy="434578"/>
          </a:xfrm>
        </p:spPr>
        <p:txBody>
          <a:bodyPr/>
          <a:lstStyle/>
          <a:p>
            <a:r>
              <a:rPr lang="es-AR" sz="2400" dirty="0"/>
              <a:t>A.- Propósito, Metas, Valores</a:t>
            </a:r>
          </a:p>
        </p:txBody>
      </p:sp>
      <p:sp>
        <p:nvSpPr>
          <p:cNvPr id="11" name="Content Placeholder 10"/>
          <p:cNvSpPr>
            <a:spLocks noGrp="1"/>
          </p:cNvSpPr>
          <p:nvPr>
            <p:ph idx="1"/>
          </p:nvPr>
        </p:nvSpPr>
        <p:spPr>
          <a:xfrm>
            <a:off x="4605416" y="3224273"/>
            <a:ext cx="4320479" cy="1645441"/>
          </a:xfrm>
          <a:solidFill>
            <a:schemeClr val="tx1">
              <a:lumMod val="10000"/>
              <a:lumOff val="90000"/>
            </a:schemeClr>
          </a:solidFill>
          <a:ln w="9525">
            <a:solidFill>
              <a:srgbClr val="002D62"/>
            </a:solidFill>
          </a:ln>
        </p:spPr>
        <p:txBody>
          <a:bodyPr/>
          <a:lstStyle/>
          <a:p>
            <a:r>
              <a:rPr lang="es-MX" sz="1100" dirty="0"/>
              <a:t>Mediana claridad y alineamiento respecto de un propósito inspirador del equipo.</a:t>
            </a:r>
          </a:p>
          <a:p>
            <a:r>
              <a:rPr lang="es-MX" sz="1100" dirty="0"/>
              <a:t>Puede limitar el entusiasmo y el compromiso de sus miembros, y la comunicación y contagio de ese entusiasmo al resto de la organización.</a:t>
            </a:r>
          </a:p>
          <a:p>
            <a:r>
              <a:rPr lang="es-MX" sz="1100" dirty="0"/>
              <a:t>Alta claridad sobre alineamiento entre propósito de equipo y de organización (¿paradoja?¿Grupo o Equipo?)</a:t>
            </a:r>
          </a:p>
          <a:p>
            <a:endParaRPr lang="es-MX" sz="1100" dirty="0"/>
          </a:p>
          <a:p>
            <a:endParaRPr lang="es-AR" sz="1100" dirty="0"/>
          </a:p>
          <a:p>
            <a:endParaRPr lang="es-AR" sz="1100" dirty="0"/>
          </a:p>
        </p:txBody>
      </p:sp>
      <p:sp>
        <p:nvSpPr>
          <p:cNvPr id="3" name="Slide Number Placeholder 2"/>
          <p:cNvSpPr>
            <a:spLocks noGrp="1"/>
          </p:cNvSpPr>
          <p:nvPr>
            <p:ph type="sldNum" sz="quarter" idx="10"/>
          </p:nvPr>
        </p:nvSpPr>
        <p:spPr>
          <a:xfrm>
            <a:off x="8151409" y="4894096"/>
            <a:ext cx="969775" cy="235386"/>
          </a:xfrm>
        </p:spPr>
        <p:txBody>
          <a:bodyPr/>
          <a:lstStyle/>
          <a:p>
            <a:pPr>
              <a:defRPr/>
            </a:pPr>
            <a:r>
              <a:rPr lang="en-US" dirty="0"/>
              <a:t>| </a:t>
            </a:r>
            <a:fld id="{4D52DFD2-B7A4-41A9-9FCB-56323FD606DD}" type="slidenum">
              <a:rPr lang="en-US" smtClean="0">
                <a:solidFill>
                  <a:srgbClr val="B2B2B2"/>
                </a:solidFill>
              </a:rPr>
              <a:pPr>
                <a:defRPr/>
              </a:pPr>
              <a:t>20</a:t>
            </a:fld>
            <a:endParaRPr lang="en-US" dirty="0">
              <a:solidFill>
                <a:srgbClr val="B2B2B2"/>
              </a:solidFill>
            </a:endParaRPr>
          </a:p>
        </p:txBody>
      </p:sp>
      <p:sp>
        <p:nvSpPr>
          <p:cNvPr id="16" name="Rectangle 15"/>
          <p:cNvSpPr/>
          <p:nvPr/>
        </p:nvSpPr>
        <p:spPr bwMode="auto">
          <a:xfrm>
            <a:off x="6732241" y="95432"/>
            <a:ext cx="1313362" cy="450722"/>
          </a:xfrm>
          <a:prstGeom prst="rect">
            <a:avLst/>
          </a:prstGeom>
          <a:solidFill>
            <a:schemeClr val="tx1">
              <a:lumMod val="90000"/>
              <a:lumOff val="1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s-MX" sz="1200" dirty="0">
                <a:solidFill>
                  <a:schemeClr val="bg1"/>
                </a:solidFill>
                <a:latin typeface="Arial" charset="0"/>
                <a:cs typeface="Arial" charset="0"/>
              </a:rPr>
              <a:t>Propósito compartido</a:t>
            </a:r>
            <a:endParaRPr lang="es-AR" sz="1200" dirty="0">
              <a:solidFill>
                <a:schemeClr val="bg1"/>
              </a:solidFill>
              <a:latin typeface="Arial" charset="0"/>
              <a:cs typeface="Arial" charset="0"/>
            </a:endParaRPr>
          </a:p>
        </p:txBody>
      </p:sp>
      <p:sp>
        <p:nvSpPr>
          <p:cNvPr id="29" name="TextBox 28"/>
          <p:cNvSpPr txBox="1"/>
          <p:nvPr/>
        </p:nvSpPr>
        <p:spPr>
          <a:xfrm>
            <a:off x="2627784" y="1283881"/>
            <a:ext cx="784189" cy="207749"/>
          </a:xfrm>
          <a:prstGeom prst="rect">
            <a:avLst/>
          </a:prstGeom>
          <a:noFill/>
        </p:spPr>
        <p:txBody>
          <a:bodyPr wrap="none" rtlCol="0">
            <a:spAutoFit/>
          </a:bodyPr>
          <a:lstStyle/>
          <a:p>
            <a:r>
              <a:rPr lang="es-MX" sz="750" dirty="0">
                <a:solidFill>
                  <a:srgbClr val="FF0000"/>
                </a:solidFill>
              </a:rPr>
              <a:t>promedio 3,3</a:t>
            </a:r>
            <a:endParaRPr lang="es-AR" sz="750" dirty="0">
              <a:solidFill>
                <a:srgbClr val="FF0000"/>
              </a:solidFill>
            </a:endParaRPr>
          </a:p>
        </p:txBody>
      </p:sp>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6369" y="-21161"/>
            <a:ext cx="681884" cy="64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a:extLst>
              <a:ext uri="{FF2B5EF4-FFF2-40B4-BE49-F238E27FC236}">
                <a16:creationId xmlns:a16="http://schemas.microsoft.com/office/drawing/2014/main" id="{723F3D7C-6B73-4DAF-92C8-EC827D07D065}"/>
              </a:ext>
            </a:extLst>
          </p:cNvPr>
          <p:cNvGrpSpPr/>
          <p:nvPr/>
        </p:nvGrpSpPr>
        <p:grpSpPr>
          <a:xfrm>
            <a:off x="4605416" y="660732"/>
            <a:ext cx="4320480" cy="2343066"/>
            <a:chOff x="4607361" y="880975"/>
            <a:chExt cx="4572000" cy="2553393"/>
          </a:xfrm>
        </p:grpSpPr>
        <p:graphicFrame>
          <p:nvGraphicFramePr>
            <p:cNvPr id="26" name="Chart 25">
              <a:extLst>
                <a:ext uri="{FF2B5EF4-FFF2-40B4-BE49-F238E27FC236}">
                  <a16:creationId xmlns:a16="http://schemas.microsoft.com/office/drawing/2014/main" id="{634C0C0C-292B-4EC5-A40C-FDDAE827E7AD}"/>
                </a:ext>
              </a:extLst>
            </p:cNvPr>
            <p:cNvGraphicFramePr>
              <a:graphicFrameLocks/>
            </p:cNvGraphicFramePr>
            <p:nvPr>
              <p:extLst>
                <p:ext uri="{D42A27DB-BD31-4B8C-83A1-F6EECF244321}">
                  <p14:modId xmlns:p14="http://schemas.microsoft.com/office/powerpoint/2010/main" val="478233754"/>
                </p:ext>
              </p:extLst>
            </p:nvPr>
          </p:nvGraphicFramePr>
          <p:xfrm>
            <a:off x="4607361" y="1171923"/>
            <a:ext cx="4572000" cy="2262445"/>
          </p:xfrm>
          <a:graphic>
            <a:graphicData uri="http://schemas.openxmlformats.org/drawingml/2006/chart">
              <c:chart xmlns:c="http://schemas.openxmlformats.org/drawingml/2006/chart" xmlns:r="http://schemas.openxmlformats.org/officeDocument/2006/relationships" r:id="rId4"/>
            </a:graphicData>
          </a:graphic>
        </p:graphicFrame>
        <p:sp>
          <p:nvSpPr>
            <p:cNvPr id="27" name="Rectangle 26">
              <a:extLst>
                <a:ext uri="{FF2B5EF4-FFF2-40B4-BE49-F238E27FC236}">
                  <a16:creationId xmlns:a16="http://schemas.microsoft.com/office/drawing/2014/main" id="{238DF3D7-6865-41FD-AB66-C6F8BF1C1359}"/>
                </a:ext>
              </a:extLst>
            </p:cNvPr>
            <p:cNvSpPr/>
            <p:nvPr/>
          </p:nvSpPr>
          <p:spPr>
            <a:xfrm>
              <a:off x="4902672" y="880975"/>
              <a:ext cx="3910657" cy="492443"/>
            </a:xfrm>
            <a:prstGeom prst="rect">
              <a:avLst/>
            </a:prstGeom>
          </p:spPr>
          <p:txBody>
            <a:bodyPr wrap="square">
              <a:spAutoFit/>
            </a:bodyPr>
            <a:lstStyle/>
            <a:p>
              <a:pPr algn="ctr"/>
              <a:r>
                <a:rPr lang="en-US" sz="900" dirty="0"/>
                <a:t> </a:t>
              </a:r>
              <a:r>
                <a:rPr lang="es-AR" sz="900" dirty="0"/>
                <a:t>2.- El equipo tiene la capacidad de comunicar dicho propósito al resto de su estructura.</a:t>
              </a:r>
              <a:endParaRPr lang="en-US" sz="900" dirty="0"/>
            </a:p>
          </p:txBody>
        </p:sp>
      </p:grpSp>
      <p:grpSp>
        <p:nvGrpSpPr>
          <p:cNvPr id="6" name="Group 5">
            <a:extLst>
              <a:ext uri="{FF2B5EF4-FFF2-40B4-BE49-F238E27FC236}">
                <a16:creationId xmlns:a16="http://schemas.microsoft.com/office/drawing/2014/main" id="{3D8337F2-6ED1-4623-A63F-88B6751E7305}"/>
              </a:ext>
            </a:extLst>
          </p:cNvPr>
          <p:cNvGrpSpPr/>
          <p:nvPr/>
        </p:nvGrpSpPr>
        <p:grpSpPr>
          <a:xfrm>
            <a:off x="179512" y="644750"/>
            <a:ext cx="4309411" cy="2215032"/>
            <a:chOff x="-996618" y="822649"/>
            <a:chExt cx="5745880" cy="2990392"/>
          </a:xfrm>
        </p:grpSpPr>
        <p:sp>
          <p:nvSpPr>
            <p:cNvPr id="4" name="Rectangle 3">
              <a:extLst>
                <a:ext uri="{FF2B5EF4-FFF2-40B4-BE49-F238E27FC236}">
                  <a16:creationId xmlns:a16="http://schemas.microsoft.com/office/drawing/2014/main" id="{9FD4C091-94A5-4402-B5D1-57CB27985ECE}"/>
                </a:ext>
              </a:extLst>
            </p:cNvPr>
            <p:cNvSpPr/>
            <p:nvPr/>
          </p:nvSpPr>
          <p:spPr>
            <a:xfrm>
              <a:off x="-996618" y="822649"/>
              <a:ext cx="5745880" cy="677108"/>
            </a:xfrm>
            <a:prstGeom prst="rect">
              <a:avLst/>
            </a:prstGeom>
          </p:spPr>
          <p:txBody>
            <a:bodyPr wrap="square">
              <a:spAutoFit/>
            </a:bodyPr>
            <a:lstStyle/>
            <a:p>
              <a:pPr algn="ctr"/>
              <a:r>
                <a:rPr lang="en-US" sz="900" dirty="0"/>
                <a:t> 1.-El </a:t>
              </a:r>
              <a:r>
                <a:rPr lang="en-US" sz="900" dirty="0" err="1"/>
                <a:t>equipo</a:t>
              </a:r>
              <a:r>
                <a:rPr lang="en-US" sz="900" dirty="0"/>
                <a:t> </a:t>
              </a:r>
              <a:r>
                <a:rPr lang="en-US" sz="900" dirty="0" err="1"/>
                <a:t>tiene</a:t>
              </a:r>
              <a:r>
                <a:rPr lang="en-US" sz="900" dirty="0"/>
                <a:t> un </a:t>
              </a:r>
              <a:r>
                <a:rPr lang="en-US" sz="900" dirty="0" err="1"/>
                <a:t>propósito</a:t>
              </a:r>
              <a:r>
                <a:rPr lang="en-US" sz="900" dirty="0"/>
                <a:t> </a:t>
              </a:r>
              <a:r>
                <a:rPr lang="en-US" sz="900" dirty="0" err="1"/>
                <a:t>común</a:t>
              </a:r>
              <a:r>
                <a:rPr lang="en-US" sz="900" dirty="0"/>
                <a:t> que </a:t>
              </a:r>
              <a:r>
                <a:rPr lang="en-US" sz="900" dirty="0" err="1"/>
                <a:t>es</a:t>
              </a:r>
              <a:r>
                <a:rPr lang="en-US" sz="900" dirty="0"/>
                <a:t> </a:t>
              </a:r>
              <a:r>
                <a:rPr lang="en-US" sz="900" dirty="0" err="1"/>
                <a:t>inspirador</a:t>
              </a:r>
              <a:r>
                <a:rPr lang="en-US" sz="900" dirty="0"/>
                <a:t> y </a:t>
              </a:r>
              <a:r>
                <a:rPr lang="en-US" sz="900" dirty="0" err="1"/>
                <a:t>entusiasma</a:t>
              </a:r>
              <a:r>
                <a:rPr lang="en-US" sz="900" dirty="0"/>
                <a:t> a </a:t>
              </a:r>
              <a:r>
                <a:rPr lang="en-US" sz="900" dirty="0" err="1"/>
                <a:t>sus</a:t>
              </a:r>
              <a:r>
                <a:rPr lang="en-US" sz="900" dirty="0"/>
                <a:t> </a:t>
              </a:r>
              <a:r>
                <a:rPr lang="en-US" sz="900" dirty="0" err="1"/>
                <a:t>miembros</a:t>
              </a:r>
              <a:r>
                <a:rPr lang="en-US" sz="900" dirty="0"/>
                <a:t>. El </a:t>
              </a:r>
              <a:r>
                <a:rPr lang="en-US" sz="900" dirty="0" err="1"/>
                <a:t>propósito</a:t>
              </a:r>
              <a:r>
                <a:rPr lang="en-US" sz="900" dirty="0"/>
                <a:t> “</a:t>
              </a:r>
              <a:r>
                <a:rPr lang="en-US" sz="900" dirty="0" err="1"/>
                <a:t>captura</a:t>
              </a:r>
              <a:r>
                <a:rPr lang="en-US" sz="900" dirty="0"/>
                <a:t> el </a:t>
              </a:r>
              <a:r>
                <a:rPr lang="en-US" sz="900" dirty="0" err="1"/>
                <a:t>corazón</a:t>
              </a:r>
              <a:r>
                <a:rPr lang="en-US" sz="900" dirty="0"/>
                <a:t> y el alma” de </a:t>
              </a:r>
              <a:r>
                <a:rPr lang="en-US" sz="900" dirty="0" err="1"/>
                <a:t>los</a:t>
              </a:r>
              <a:r>
                <a:rPr lang="en-US" sz="900" dirty="0"/>
                <a:t> </a:t>
              </a:r>
              <a:r>
                <a:rPr lang="en-US" sz="900" dirty="0" err="1"/>
                <a:t>miembros</a:t>
              </a:r>
              <a:r>
                <a:rPr lang="en-US" sz="900" dirty="0"/>
                <a:t> del </a:t>
              </a:r>
              <a:r>
                <a:rPr lang="en-US" sz="900" dirty="0" err="1"/>
                <a:t>equipo</a:t>
              </a:r>
              <a:r>
                <a:rPr lang="en-US" sz="900" dirty="0"/>
                <a:t>.</a:t>
              </a:r>
            </a:p>
          </p:txBody>
        </p:sp>
        <p:graphicFrame>
          <p:nvGraphicFramePr>
            <p:cNvPr id="23" name="Chart 22">
              <a:extLst>
                <a:ext uri="{FF2B5EF4-FFF2-40B4-BE49-F238E27FC236}">
                  <a16:creationId xmlns:a16="http://schemas.microsoft.com/office/drawing/2014/main" id="{ADD44F7F-947B-4850-BDA8-A13CC7B64837}"/>
                </a:ext>
              </a:extLst>
            </p:cNvPr>
            <p:cNvGraphicFramePr>
              <a:graphicFrameLocks/>
            </p:cNvGraphicFramePr>
            <p:nvPr>
              <p:extLst>
                <p:ext uri="{D42A27DB-BD31-4B8C-83A1-F6EECF244321}">
                  <p14:modId xmlns:p14="http://schemas.microsoft.com/office/powerpoint/2010/main" val="3230671293"/>
                </p:ext>
              </p:extLst>
            </p:nvPr>
          </p:nvGraphicFramePr>
          <p:xfrm>
            <a:off x="-772001" y="1505689"/>
            <a:ext cx="5344000" cy="2118431"/>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4A6E770A-1FAA-4A94-BA78-F89A9EF133AF}"/>
                </a:ext>
              </a:extLst>
            </p:cNvPr>
            <p:cNvSpPr txBox="1"/>
            <p:nvPr/>
          </p:nvSpPr>
          <p:spPr>
            <a:xfrm>
              <a:off x="-395682" y="3466128"/>
              <a:ext cx="904521" cy="287259"/>
            </a:xfrm>
            <a:prstGeom prst="rect">
              <a:avLst/>
            </a:prstGeom>
            <a:noFill/>
          </p:spPr>
          <p:txBody>
            <a:bodyPr wrap="none" rtlCol="0">
              <a:spAutoFit/>
            </a:bodyPr>
            <a:lstStyle/>
            <a:p>
              <a:r>
                <a:rPr lang="es-AR" sz="800" dirty="0"/>
                <a:t>Para nada</a:t>
              </a:r>
              <a:endParaRPr lang="en-US" sz="800" dirty="0"/>
            </a:p>
          </p:txBody>
        </p:sp>
        <p:sp>
          <p:nvSpPr>
            <p:cNvPr id="30" name="TextBox 29">
              <a:extLst>
                <a:ext uri="{FF2B5EF4-FFF2-40B4-BE49-F238E27FC236}">
                  <a16:creationId xmlns:a16="http://schemas.microsoft.com/office/drawing/2014/main" id="{07D39926-192B-4470-AA00-63B645D99481}"/>
                </a:ext>
              </a:extLst>
            </p:cNvPr>
            <p:cNvSpPr txBox="1"/>
            <p:nvPr/>
          </p:nvSpPr>
          <p:spPr>
            <a:xfrm>
              <a:off x="446943" y="3466128"/>
              <a:ext cx="1126804" cy="287259"/>
            </a:xfrm>
            <a:prstGeom prst="rect">
              <a:avLst/>
            </a:prstGeom>
            <a:noFill/>
          </p:spPr>
          <p:txBody>
            <a:bodyPr wrap="none" rtlCol="0">
              <a:spAutoFit/>
            </a:bodyPr>
            <a:lstStyle/>
            <a:p>
              <a:r>
                <a:rPr lang="es-AR" sz="800" dirty="0"/>
                <a:t>Escasamente</a:t>
              </a:r>
              <a:endParaRPr lang="en-US" sz="800" dirty="0"/>
            </a:p>
          </p:txBody>
        </p:sp>
        <p:sp>
          <p:nvSpPr>
            <p:cNvPr id="31" name="TextBox 30">
              <a:extLst>
                <a:ext uri="{FF2B5EF4-FFF2-40B4-BE49-F238E27FC236}">
                  <a16:creationId xmlns:a16="http://schemas.microsoft.com/office/drawing/2014/main" id="{698FA8BD-2F1B-484A-9653-7D919FF59551}"/>
                </a:ext>
              </a:extLst>
            </p:cNvPr>
            <p:cNvSpPr txBox="1"/>
            <p:nvPr/>
          </p:nvSpPr>
          <p:spPr>
            <a:xfrm>
              <a:off x="1408228" y="3449116"/>
              <a:ext cx="1199473" cy="287259"/>
            </a:xfrm>
            <a:prstGeom prst="rect">
              <a:avLst/>
            </a:prstGeom>
            <a:noFill/>
          </p:spPr>
          <p:txBody>
            <a:bodyPr wrap="none" rtlCol="0">
              <a:spAutoFit/>
            </a:bodyPr>
            <a:lstStyle/>
            <a:p>
              <a:r>
                <a:rPr lang="es-AR" sz="800" dirty="0"/>
                <a:t>Medianamente</a:t>
              </a:r>
              <a:endParaRPr lang="en-US" sz="800" dirty="0"/>
            </a:p>
          </p:txBody>
        </p:sp>
        <p:sp>
          <p:nvSpPr>
            <p:cNvPr id="32" name="TextBox 31">
              <a:extLst>
                <a:ext uri="{FF2B5EF4-FFF2-40B4-BE49-F238E27FC236}">
                  <a16:creationId xmlns:a16="http://schemas.microsoft.com/office/drawing/2014/main" id="{CC6BA7C2-8ECC-4DCE-82FA-F0C50F93DF07}"/>
                </a:ext>
              </a:extLst>
            </p:cNvPr>
            <p:cNvSpPr txBox="1"/>
            <p:nvPr/>
          </p:nvSpPr>
          <p:spPr>
            <a:xfrm>
              <a:off x="2473137" y="3361636"/>
              <a:ext cx="904520" cy="451405"/>
            </a:xfrm>
            <a:prstGeom prst="rect">
              <a:avLst/>
            </a:prstGeom>
            <a:noFill/>
          </p:spPr>
          <p:txBody>
            <a:bodyPr wrap="square" rtlCol="0">
              <a:spAutoFit/>
            </a:bodyPr>
            <a:lstStyle/>
            <a:p>
              <a:pPr algn="ctr"/>
              <a:r>
                <a:rPr lang="es-AR" sz="800" dirty="0"/>
                <a:t>En gran medida</a:t>
              </a:r>
              <a:endParaRPr lang="en-US" sz="800" dirty="0"/>
            </a:p>
          </p:txBody>
        </p:sp>
        <p:sp>
          <p:nvSpPr>
            <p:cNvPr id="33" name="TextBox 32">
              <a:extLst>
                <a:ext uri="{FF2B5EF4-FFF2-40B4-BE49-F238E27FC236}">
                  <a16:creationId xmlns:a16="http://schemas.microsoft.com/office/drawing/2014/main" id="{7B175886-E4D3-4FD4-ADDF-4FC0982F8007}"/>
                </a:ext>
              </a:extLst>
            </p:cNvPr>
            <p:cNvSpPr txBox="1"/>
            <p:nvPr/>
          </p:nvSpPr>
          <p:spPr>
            <a:xfrm>
              <a:off x="3419872" y="3428998"/>
              <a:ext cx="977190" cy="287259"/>
            </a:xfrm>
            <a:prstGeom prst="rect">
              <a:avLst/>
            </a:prstGeom>
            <a:noFill/>
          </p:spPr>
          <p:txBody>
            <a:bodyPr wrap="none" rtlCol="0">
              <a:spAutoFit/>
            </a:bodyPr>
            <a:lstStyle/>
            <a:p>
              <a:r>
                <a:rPr lang="es-AR" sz="800" dirty="0"/>
                <a:t>Totalmente</a:t>
              </a:r>
              <a:endParaRPr lang="en-US" sz="800" dirty="0"/>
            </a:p>
          </p:txBody>
        </p:sp>
      </p:grpSp>
      <p:grpSp>
        <p:nvGrpSpPr>
          <p:cNvPr id="9" name="Group 8">
            <a:extLst>
              <a:ext uri="{FF2B5EF4-FFF2-40B4-BE49-F238E27FC236}">
                <a16:creationId xmlns:a16="http://schemas.microsoft.com/office/drawing/2014/main" id="{554B8729-0C03-4F41-9577-3435A1982BDF}"/>
              </a:ext>
            </a:extLst>
          </p:cNvPr>
          <p:cNvGrpSpPr/>
          <p:nvPr/>
        </p:nvGrpSpPr>
        <p:grpSpPr>
          <a:xfrm>
            <a:off x="323528" y="2787774"/>
            <a:ext cx="4008001" cy="2128447"/>
            <a:chOff x="211060" y="3831431"/>
            <a:chExt cx="4572000" cy="2837929"/>
          </a:xfrm>
        </p:grpSpPr>
        <p:sp>
          <p:nvSpPr>
            <p:cNvPr id="8" name="Rectangle 7">
              <a:extLst>
                <a:ext uri="{FF2B5EF4-FFF2-40B4-BE49-F238E27FC236}">
                  <a16:creationId xmlns:a16="http://schemas.microsoft.com/office/drawing/2014/main" id="{8FBB4F64-7EF9-4339-95AA-57EC8E47547F}"/>
                </a:ext>
              </a:extLst>
            </p:cNvPr>
            <p:cNvSpPr/>
            <p:nvPr/>
          </p:nvSpPr>
          <p:spPr>
            <a:xfrm>
              <a:off x="211060" y="3831431"/>
              <a:ext cx="4572000" cy="492443"/>
            </a:xfrm>
            <a:prstGeom prst="rect">
              <a:avLst/>
            </a:prstGeom>
          </p:spPr>
          <p:txBody>
            <a:bodyPr>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n-US" sz="900" dirty="0">
                  <a:solidFill>
                    <a:schemeClr val="accent5">
                      <a:lumMod val="50000"/>
                    </a:schemeClr>
                  </a:solidFill>
                </a:rPr>
                <a:t>3.-El </a:t>
              </a:r>
              <a:r>
                <a:rPr lang="en-US" sz="900" dirty="0" err="1">
                  <a:solidFill>
                    <a:schemeClr val="accent5">
                      <a:lumMod val="50000"/>
                    </a:schemeClr>
                  </a:solidFill>
                </a:rPr>
                <a:t>equipo</a:t>
              </a:r>
              <a:r>
                <a:rPr lang="en-US" sz="900" dirty="0">
                  <a:solidFill>
                    <a:schemeClr val="accent5">
                      <a:lumMod val="50000"/>
                    </a:schemeClr>
                  </a:solidFill>
                </a:rPr>
                <a:t> </a:t>
              </a:r>
              <a:r>
                <a:rPr lang="en-US" sz="900" dirty="0" err="1">
                  <a:solidFill>
                    <a:schemeClr val="accent5">
                      <a:lumMod val="50000"/>
                    </a:schemeClr>
                  </a:solidFill>
                </a:rPr>
                <a:t>tiene</a:t>
              </a:r>
              <a:r>
                <a:rPr lang="en-US" sz="900" dirty="0">
                  <a:solidFill>
                    <a:schemeClr val="accent5">
                      <a:lumMod val="50000"/>
                    </a:schemeClr>
                  </a:solidFill>
                </a:rPr>
                <a:t> </a:t>
              </a:r>
              <a:r>
                <a:rPr lang="en-US" sz="900" dirty="0" err="1">
                  <a:solidFill>
                    <a:schemeClr val="accent5">
                      <a:lumMod val="50000"/>
                    </a:schemeClr>
                  </a:solidFill>
                </a:rPr>
                <a:t>claro</a:t>
              </a:r>
              <a:r>
                <a:rPr lang="en-US" sz="900" dirty="0">
                  <a:solidFill>
                    <a:schemeClr val="accent5">
                      <a:lumMod val="50000"/>
                    </a:schemeClr>
                  </a:solidFill>
                </a:rPr>
                <a:t> </a:t>
              </a:r>
              <a:r>
                <a:rPr lang="en-US" sz="900" dirty="0" err="1">
                  <a:solidFill>
                    <a:schemeClr val="accent5">
                      <a:lumMod val="50000"/>
                    </a:schemeClr>
                  </a:solidFill>
                </a:rPr>
                <a:t>cómo</a:t>
              </a:r>
              <a:r>
                <a:rPr lang="en-US" sz="900" dirty="0">
                  <a:solidFill>
                    <a:schemeClr val="accent5">
                      <a:lumMod val="50000"/>
                    </a:schemeClr>
                  </a:solidFill>
                </a:rPr>
                <a:t> </a:t>
              </a:r>
              <a:r>
                <a:rPr lang="en-US" sz="900" dirty="0" err="1">
                  <a:solidFill>
                    <a:schemeClr val="accent5">
                      <a:lumMod val="50000"/>
                    </a:schemeClr>
                  </a:solidFill>
                </a:rPr>
                <a:t>su</a:t>
              </a:r>
              <a:r>
                <a:rPr lang="en-US" sz="900" dirty="0">
                  <a:solidFill>
                    <a:schemeClr val="accent5">
                      <a:lumMod val="50000"/>
                    </a:schemeClr>
                  </a:solidFill>
                </a:rPr>
                <a:t> </a:t>
              </a:r>
              <a:r>
                <a:rPr lang="en-US" sz="900" dirty="0" err="1">
                  <a:solidFill>
                    <a:schemeClr val="accent5">
                      <a:lumMod val="50000"/>
                    </a:schemeClr>
                  </a:solidFill>
                </a:rPr>
                <a:t>propósito</a:t>
              </a:r>
              <a:r>
                <a:rPr lang="en-US" sz="900" dirty="0">
                  <a:solidFill>
                    <a:schemeClr val="accent5">
                      <a:lumMod val="50000"/>
                    </a:schemeClr>
                  </a:solidFill>
                </a:rPr>
                <a:t> se </a:t>
              </a:r>
              <a:r>
                <a:rPr lang="en-US" sz="900" dirty="0" err="1">
                  <a:solidFill>
                    <a:schemeClr val="accent5">
                      <a:lumMod val="50000"/>
                    </a:schemeClr>
                  </a:solidFill>
                </a:rPr>
                <a:t>conecta</a:t>
              </a:r>
              <a:r>
                <a:rPr lang="en-US" sz="900" dirty="0">
                  <a:solidFill>
                    <a:schemeClr val="accent5">
                      <a:lumMod val="50000"/>
                    </a:schemeClr>
                  </a:solidFill>
                </a:rPr>
                <a:t> y </a:t>
              </a:r>
              <a:r>
                <a:rPr lang="en-US" sz="900" dirty="0" err="1">
                  <a:solidFill>
                    <a:schemeClr val="accent5">
                      <a:lumMod val="50000"/>
                    </a:schemeClr>
                  </a:solidFill>
                </a:rPr>
                <a:t>contribuye</a:t>
              </a:r>
              <a:r>
                <a:rPr lang="en-US" sz="900" dirty="0">
                  <a:solidFill>
                    <a:schemeClr val="accent5">
                      <a:lumMod val="50000"/>
                    </a:schemeClr>
                  </a:solidFill>
                </a:rPr>
                <a:t> con el </a:t>
              </a:r>
              <a:r>
                <a:rPr lang="en-US" sz="900" dirty="0" err="1">
                  <a:solidFill>
                    <a:schemeClr val="accent5">
                      <a:lumMod val="50000"/>
                    </a:schemeClr>
                  </a:solidFill>
                </a:rPr>
                <a:t>propósito</a:t>
              </a:r>
              <a:r>
                <a:rPr lang="en-US" sz="900" dirty="0">
                  <a:solidFill>
                    <a:schemeClr val="accent5">
                      <a:lumMod val="50000"/>
                    </a:schemeClr>
                  </a:solidFill>
                </a:rPr>
                <a:t> </a:t>
              </a:r>
              <a:r>
                <a:rPr lang="en-US" sz="900" dirty="0" err="1">
                  <a:solidFill>
                    <a:schemeClr val="accent5">
                      <a:lumMod val="50000"/>
                    </a:schemeClr>
                  </a:solidFill>
                </a:rPr>
                <a:t>último</a:t>
              </a:r>
              <a:r>
                <a:rPr lang="en-US" sz="900" dirty="0">
                  <a:solidFill>
                    <a:schemeClr val="accent5">
                      <a:lumMod val="50000"/>
                    </a:schemeClr>
                  </a:solidFill>
                </a:rPr>
                <a:t> de la </a:t>
              </a:r>
              <a:r>
                <a:rPr lang="en-US" sz="900" dirty="0" err="1">
                  <a:solidFill>
                    <a:schemeClr val="accent5">
                      <a:lumMod val="50000"/>
                    </a:schemeClr>
                  </a:solidFill>
                </a:rPr>
                <a:t>organización</a:t>
              </a:r>
              <a:r>
                <a:rPr lang="en-US" sz="900" dirty="0">
                  <a:solidFill>
                    <a:schemeClr val="accent5">
                      <a:lumMod val="50000"/>
                    </a:schemeClr>
                  </a:solidFill>
                </a:rPr>
                <a:t>.</a:t>
              </a:r>
            </a:p>
          </p:txBody>
        </p:sp>
        <p:graphicFrame>
          <p:nvGraphicFramePr>
            <p:cNvPr id="34" name="Chart 33">
              <a:extLst>
                <a:ext uri="{FF2B5EF4-FFF2-40B4-BE49-F238E27FC236}">
                  <a16:creationId xmlns:a16="http://schemas.microsoft.com/office/drawing/2014/main" id="{14998DED-BAED-43EB-B013-D2E1C9FCCCDF}"/>
                </a:ext>
              </a:extLst>
            </p:cNvPr>
            <p:cNvGraphicFramePr>
              <a:graphicFrameLocks/>
            </p:cNvGraphicFramePr>
            <p:nvPr>
              <p:extLst>
                <p:ext uri="{D42A27DB-BD31-4B8C-83A1-F6EECF244321}">
                  <p14:modId xmlns:p14="http://schemas.microsoft.com/office/powerpoint/2010/main" val="1659941619"/>
                </p:ext>
              </p:extLst>
            </p:nvPr>
          </p:nvGraphicFramePr>
          <p:xfrm>
            <a:off x="211060" y="4307160"/>
            <a:ext cx="4572000" cy="2362200"/>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148048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Effect transition="in" filter="fade">
                                      <p:cBhvr>
                                        <p:cTn id="3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81E16F-405D-420C-937F-530879BE2DDB}"/>
              </a:ext>
            </a:extLst>
          </p:cNvPr>
          <p:cNvGrpSpPr/>
          <p:nvPr/>
        </p:nvGrpSpPr>
        <p:grpSpPr>
          <a:xfrm>
            <a:off x="4933628" y="699542"/>
            <a:ext cx="3872841" cy="2304256"/>
            <a:chOff x="107504" y="1000786"/>
            <a:chExt cx="4595222" cy="2739166"/>
          </a:xfrm>
        </p:grpSpPr>
        <p:sp>
          <p:nvSpPr>
            <p:cNvPr id="3" name="Rectangle 2">
              <a:extLst>
                <a:ext uri="{FF2B5EF4-FFF2-40B4-BE49-F238E27FC236}">
                  <a16:creationId xmlns:a16="http://schemas.microsoft.com/office/drawing/2014/main" id="{5593CA6E-6064-41D2-A029-6A739EBA042A}"/>
                </a:ext>
              </a:extLst>
            </p:cNvPr>
            <p:cNvSpPr/>
            <p:nvPr/>
          </p:nvSpPr>
          <p:spPr>
            <a:xfrm>
              <a:off x="411035" y="1000786"/>
              <a:ext cx="3672407" cy="492444"/>
            </a:xfrm>
            <a:prstGeom prst="rect">
              <a:avLst/>
            </a:prstGeom>
          </p:spPr>
          <p:txBody>
            <a:bodyPr wrap="square">
              <a:spAutoFit/>
            </a:bodyPr>
            <a:lstStyle/>
            <a:p>
              <a:pPr algn="ctr"/>
              <a:r>
                <a:rPr lang="en-US" sz="900" dirty="0"/>
                <a:t>6.- </a:t>
              </a:r>
              <a:r>
                <a:rPr lang="en-US" sz="900" dirty="0" err="1"/>
                <a:t>Existen</a:t>
              </a:r>
              <a:r>
                <a:rPr lang="en-US" sz="900" dirty="0"/>
                <a:t> </a:t>
              </a:r>
              <a:r>
                <a:rPr lang="en-US" sz="900" dirty="0" err="1"/>
                <a:t>métricas</a:t>
              </a:r>
              <a:r>
                <a:rPr lang="en-US" sz="900" dirty="0"/>
                <a:t> para </a:t>
              </a:r>
              <a:r>
                <a:rPr lang="en-US" sz="900" dirty="0" err="1"/>
                <a:t>los</a:t>
              </a:r>
              <a:r>
                <a:rPr lang="en-US" sz="900" dirty="0"/>
                <a:t> </a:t>
              </a:r>
              <a:r>
                <a:rPr lang="en-US" sz="900" dirty="0" err="1"/>
                <a:t>objetivos</a:t>
              </a:r>
              <a:r>
                <a:rPr lang="en-US" sz="900" dirty="0"/>
                <a:t> de </a:t>
              </a:r>
              <a:r>
                <a:rPr lang="en-US" sz="900" dirty="0" err="1"/>
                <a:t>desempeño</a:t>
              </a:r>
              <a:r>
                <a:rPr lang="en-US" sz="900" dirty="0"/>
                <a:t> del </a:t>
              </a:r>
              <a:r>
                <a:rPr lang="en-US" sz="900" dirty="0" err="1"/>
                <a:t>equipo</a:t>
              </a:r>
              <a:r>
                <a:rPr lang="en-US" sz="900" dirty="0"/>
                <a:t>.</a:t>
              </a:r>
            </a:p>
          </p:txBody>
        </p:sp>
        <p:graphicFrame>
          <p:nvGraphicFramePr>
            <p:cNvPr id="23" name="Chart 22">
              <a:extLst>
                <a:ext uri="{FF2B5EF4-FFF2-40B4-BE49-F238E27FC236}">
                  <a16:creationId xmlns:a16="http://schemas.microsoft.com/office/drawing/2014/main" id="{EC4F6BD1-0558-4B5E-A0AB-69DFCFAE65CD}"/>
                </a:ext>
              </a:extLst>
            </p:cNvPr>
            <p:cNvGraphicFramePr>
              <a:graphicFrameLocks/>
            </p:cNvGraphicFramePr>
            <p:nvPr>
              <p:extLst>
                <p:ext uri="{D42A27DB-BD31-4B8C-83A1-F6EECF244321}">
                  <p14:modId xmlns:p14="http://schemas.microsoft.com/office/powerpoint/2010/main" val="1891141174"/>
                </p:ext>
              </p:extLst>
            </p:nvPr>
          </p:nvGraphicFramePr>
          <p:xfrm>
            <a:off x="107504" y="1568252"/>
            <a:ext cx="4595222" cy="2171700"/>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6" name="Group 5">
            <a:extLst>
              <a:ext uri="{FF2B5EF4-FFF2-40B4-BE49-F238E27FC236}">
                <a16:creationId xmlns:a16="http://schemas.microsoft.com/office/drawing/2014/main" id="{FB2ACFD5-B967-4586-8C9E-1859B48FA9D8}"/>
              </a:ext>
            </a:extLst>
          </p:cNvPr>
          <p:cNvGrpSpPr/>
          <p:nvPr/>
        </p:nvGrpSpPr>
        <p:grpSpPr>
          <a:xfrm>
            <a:off x="337531" y="2841780"/>
            <a:ext cx="4215162" cy="2095767"/>
            <a:chOff x="4797888" y="1212910"/>
            <a:chExt cx="4220717" cy="2794356"/>
          </a:xfrm>
        </p:grpSpPr>
        <p:sp>
          <p:nvSpPr>
            <p:cNvPr id="4" name="Rectangle 3">
              <a:extLst>
                <a:ext uri="{FF2B5EF4-FFF2-40B4-BE49-F238E27FC236}">
                  <a16:creationId xmlns:a16="http://schemas.microsoft.com/office/drawing/2014/main" id="{BC674F6E-10A3-493C-ABFB-0618D8FA7EBC}"/>
                </a:ext>
              </a:extLst>
            </p:cNvPr>
            <p:cNvSpPr/>
            <p:nvPr/>
          </p:nvSpPr>
          <p:spPr>
            <a:xfrm>
              <a:off x="4984215" y="1212910"/>
              <a:ext cx="3950333" cy="677108"/>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n-US" sz="900" dirty="0">
                  <a:solidFill>
                    <a:schemeClr val="accent5">
                      <a:lumMod val="75000"/>
                    </a:schemeClr>
                  </a:solidFill>
                </a:rPr>
                <a:t>7.- Los </a:t>
              </a:r>
              <a:r>
                <a:rPr lang="en-US" sz="900" dirty="0" err="1">
                  <a:solidFill>
                    <a:schemeClr val="accent5">
                      <a:lumMod val="75000"/>
                    </a:schemeClr>
                  </a:solidFill>
                </a:rPr>
                <a:t>objetivos</a:t>
              </a:r>
              <a:r>
                <a:rPr lang="en-US" sz="900" dirty="0">
                  <a:solidFill>
                    <a:schemeClr val="accent5">
                      <a:lumMod val="75000"/>
                    </a:schemeClr>
                  </a:solidFill>
                </a:rPr>
                <a:t> del </a:t>
              </a:r>
              <a:r>
                <a:rPr lang="en-US" sz="900" dirty="0" err="1">
                  <a:solidFill>
                    <a:schemeClr val="accent5">
                      <a:lumMod val="75000"/>
                    </a:schemeClr>
                  </a:solidFill>
                </a:rPr>
                <a:t>equipo</a:t>
              </a:r>
              <a:r>
                <a:rPr lang="en-US" sz="900" dirty="0">
                  <a:solidFill>
                    <a:schemeClr val="accent5">
                      <a:lumMod val="75000"/>
                    </a:schemeClr>
                  </a:solidFill>
                </a:rPr>
                <a:t> </a:t>
              </a:r>
              <a:r>
                <a:rPr lang="en-US" sz="900" dirty="0" err="1">
                  <a:solidFill>
                    <a:schemeClr val="accent5">
                      <a:lumMod val="75000"/>
                    </a:schemeClr>
                  </a:solidFill>
                </a:rPr>
                <a:t>quedan</a:t>
              </a:r>
              <a:r>
                <a:rPr lang="en-US" sz="900" dirty="0">
                  <a:solidFill>
                    <a:schemeClr val="accent5">
                      <a:lumMod val="75000"/>
                    </a:schemeClr>
                  </a:solidFill>
                </a:rPr>
                <a:t> </a:t>
              </a:r>
              <a:r>
                <a:rPr lang="en-US" sz="900" dirty="0" err="1">
                  <a:solidFill>
                    <a:schemeClr val="accent5">
                      <a:lumMod val="75000"/>
                    </a:schemeClr>
                  </a:solidFill>
                </a:rPr>
                <a:t>registrados</a:t>
              </a:r>
              <a:r>
                <a:rPr lang="en-US" sz="900" dirty="0">
                  <a:solidFill>
                    <a:schemeClr val="accent5">
                      <a:lumMod val="75000"/>
                    </a:schemeClr>
                  </a:solidFill>
                </a:rPr>
                <a:t> </a:t>
              </a:r>
              <a:r>
                <a:rPr lang="en-US" sz="900" dirty="0" err="1">
                  <a:solidFill>
                    <a:schemeClr val="accent5">
                      <a:lumMod val="75000"/>
                    </a:schemeClr>
                  </a:solidFill>
                </a:rPr>
                <a:t>en</a:t>
              </a:r>
              <a:r>
                <a:rPr lang="en-US" sz="900" dirty="0">
                  <a:solidFill>
                    <a:schemeClr val="accent5">
                      <a:lumMod val="75000"/>
                    </a:schemeClr>
                  </a:solidFill>
                </a:rPr>
                <a:t> un </a:t>
              </a:r>
              <a:r>
                <a:rPr lang="en-US" sz="900" dirty="0" err="1">
                  <a:solidFill>
                    <a:schemeClr val="accent5">
                      <a:lumMod val="75000"/>
                    </a:schemeClr>
                  </a:solidFill>
                </a:rPr>
                <a:t>documento</a:t>
              </a:r>
              <a:r>
                <a:rPr lang="en-US" sz="900" dirty="0">
                  <a:solidFill>
                    <a:schemeClr val="accent5">
                      <a:lumMod val="75000"/>
                    </a:schemeClr>
                  </a:solidFill>
                </a:rPr>
                <a:t> “vivo” al que se </a:t>
              </a:r>
              <a:r>
                <a:rPr lang="en-US" sz="900" dirty="0" err="1">
                  <a:solidFill>
                    <a:schemeClr val="accent5">
                      <a:lumMod val="75000"/>
                    </a:schemeClr>
                  </a:solidFill>
                </a:rPr>
                <a:t>recurre</a:t>
              </a:r>
              <a:r>
                <a:rPr lang="en-US" sz="900" dirty="0">
                  <a:solidFill>
                    <a:schemeClr val="accent5">
                      <a:lumMod val="75000"/>
                    </a:schemeClr>
                  </a:solidFill>
                </a:rPr>
                <a:t> y </a:t>
              </a:r>
              <a:r>
                <a:rPr lang="en-US" sz="900" dirty="0" err="1">
                  <a:solidFill>
                    <a:schemeClr val="accent5">
                      <a:lumMod val="75000"/>
                    </a:schemeClr>
                  </a:solidFill>
                </a:rPr>
                <a:t>revisa</a:t>
              </a:r>
              <a:r>
                <a:rPr lang="en-US" sz="900" dirty="0">
                  <a:solidFill>
                    <a:schemeClr val="accent5">
                      <a:lumMod val="75000"/>
                    </a:schemeClr>
                  </a:solidFill>
                </a:rPr>
                <a:t> </a:t>
              </a:r>
              <a:r>
                <a:rPr lang="en-US" sz="900" dirty="0" err="1">
                  <a:solidFill>
                    <a:schemeClr val="accent5">
                      <a:lumMod val="75000"/>
                    </a:schemeClr>
                  </a:solidFill>
                </a:rPr>
                <a:t>periódicamente</a:t>
              </a:r>
              <a:r>
                <a:rPr lang="en-US" sz="900" dirty="0">
                  <a:solidFill>
                    <a:schemeClr val="accent5">
                      <a:lumMod val="75000"/>
                    </a:schemeClr>
                  </a:solidFill>
                </a:rPr>
                <a:t>.</a:t>
              </a:r>
            </a:p>
          </p:txBody>
        </p:sp>
        <p:graphicFrame>
          <p:nvGraphicFramePr>
            <p:cNvPr id="27" name="Chart 26">
              <a:extLst>
                <a:ext uri="{FF2B5EF4-FFF2-40B4-BE49-F238E27FC236}">
                  <a16:creationId xmlns:a16="http://schemas.microsoft.com/office/drawing/2014/main" id="{6BEE5775-2EDC-4828-9AC1-120EDFBD314E}"/>
                </a:ext>
              </a:extLst>
            </p:cNvPr>
            <p:cNvGraphicFramePr>
              <a:graphicFrameLocks/>
            </p:cNvGraphicFramePr>
            <p:nvPr>
              <p:extLst>
                <p:ext uri="{D42A27DB-BD31-4B8C-83A1-F6EECF244321}">
                  <p14:modId xmlns:p14="http://schemas.microsoft.com/office/powerpoint/2010/main" val="532405496"/>
                </p:ext>
              </p:extLst>
            </p:nvPr>
          </p:nvGraphicFramePr>
          <p:xfrm>
            <a:off x="4797888" y="1637331"/>
            <a:ext cx="4220717" cy="2369935"/>
          </p:xfrm>
          <a:graphic>
            <a:graphicData uri="http://schemas.openxmlformats.org/drawingml/2006/chart">
              <c:chart xmlns:c="http://schemas.openxmlformats.org/drawingml/2006/chart" xmlns:r="http://schemas.openxmlformats.org/officeDocument/2006/relationships" r:id="rId3"/>
            </a:graphicData>
          </a:graphic>
        </p:graphicFrame>
      </p:grpSp>
      <p:sp>
        <p:nvSpPr>
          <p:cNvPr id="33" name="Content Placeholder 10">
            <a:extLst>
              <a:ext uri="{FF2B5EF4-FFF2-40B4-BE49-F238E27FC236}">
                <a16:creationId xmlns:a16="http://schemas.microsoft.com/office/drawing/2014/main" id="{DDF59D47-E2F0-4B08-942B-645045645CDF}"/>
              </a:ext>
            </a:extLst>
          </p:cNvPr>
          <p:cNvSpPr>
            <a:spLocks noGrp="1"/>
          </p:cNvSpPr>
          <p:nvPr>
            <p:ph idx="1"/>
          </p:nvPr>
        </p:nvSpPr>
        <p:spPr>
          <a:xfrm>
            <a:off x="5163043" y="3389926"/>
            <a:ext cx="3604268" cy="1242137"/>
          </a:xfrm>
          <a:solidFill>
            <a:schemeClr val="tx1">
              <a:lumMod val="10000"/>
              <a:lumOff val="90000"/>
            </a:schemeClr>
          </a:solidFill>
          <a:ln>
            <a:solidFill>
              <a:srgbClr val="002D62"/>
            </a:solidFill>
          </a:ln>
        </p:spPr>
        <p:txBody>
          <a:bodyPr/>
          <a:lstStyle/>
          <a:p>
            <a:r>
              <a:rPr lang="es-MX" sz="1100" dirty="0"/>
              <a:t>Percepción dispersa sobre la claridad de los objetivos comunes (¿o más bien individuales? Ver siguiente…)</a:t>
            </a:r>
          </a:p>
          <a:p>
            <a:r>
              <a:rPr lang="es-MX" sz="1100" dirty="0"/>
              <a:t>Mayoritariamente no perciben contar con objetivos de desempeño de equipo ni contar con un documento de referencia.</a:t>
            </a:r>
          </a:p>
          <a:p>
            <a:endParaRPr lang="es-AR" sz="1100" dirty="0"/>
          </a:p>
          <a:p>
            <a:endParaRPr lang="es-AR" sz="1100" dirty="0"/>
          </a:p>
        </p:txBody>
      </p:sp>
      <p:grpSp>
        <p:nvGrpSpPr>
          <p:cNvPr id="2" name="Group 1">
            <a:extLst>
              <a:ext uri="{FF2B5EF4-FFF2-40B4-BE49-F238E27FC236}">
                <a16:creationId xmlns:a16="http://schemas.microsoft.com/office/drawing/2014/main" id="{415B7446-9E63-42B9-916B-6E48270DA0E2}"/>
              </a:ext>
            </a:extLst>
          </p:cNvPr>
          <p:cNvGrpSpPr/>
          <p:nvPr/>
        </p:nvGrpSpPr>
        <p:grpSpPr>
          <a:xfrm>
            <a:off x="337531" y="702799"/>
            <a:ext cx="3769050" cy="2183590"/>
            <a:chOff x="337531" y="702799"/>
            <a:chExt cx="3769050" cy="2183590"/>
          </a:xfrm>
        </p:grpSpPr>
        <p:sp>
          <p:nvSpPr>
            <p:cNvPr id="8" name="Rectangle 7">
              <a:extLst>
                <a:ext uri="{FF2B5EF4-FFF2-40B4-BE49-F238E27FC236}">
                  <a16:creationId xmlns:a16="http://schemas.microsoft.com/office/drawing/2014/main" id="{F2A1D770-BF54-4BE2-85F8-7809661BFF19}"/>
                </a:ext>
              </a:extLst>
            </p:cNvPr>
            <p:cNvSpPr/>
            <p:nvPr/>
          </p:nvSpPr>
          <p:spPr>
            <a:xfrm>
              <a:off x="527462" y="702799"/>
              <a:ext cx="3575913" cy="230832"/>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n-US" sz="900" dirty="0">
                  <a:solidFill>
                    <a:schemeClr val="tx1">
                      <a:lumMod val="90000"/>
                      <a:lumOff val="10000"/>
                    </a:schemeClr>
                  </a:solidFill>
                </a:rPr>
                <a:t>4.-El </a:t>
              </a:r>
              <a:r>
                <a:rPr lang="en-US" sz="900" dirty="0" err="1">
                  <a:solidFill>
                    <a:schemeClr val="tx1">
                      <a:lumMod val="90000"/>
                      <a:lumOff val="10000"/>
                    </a:schemeClr>
                  </a:solidFill>
                </a:rPr>
                <a:t>equipo</a:t>
              </a:r>
              <a:r>
                <a:rPr lang="en-US" sz="900" dirty="0">
                  <a:solidFill>
                    <a:schemeClr val="tx1">
                      <a:lumMod val="90000"/>
                      <a:lumOff val="10000"/>
                    </a:schemeClr>
                  </a:solidFill>
                </a:rPr>
                <a:t> </a:t>
              </a:r>
              <a:r>
                <a:rPr lang="en-US" sz="900" dirty="0" err="1">
                  <a:solidFill>
                    <a:schemeClr val="tx1">
                      <a:lumMod val="90000"/>
                      <a:lumOff val="10000"/>
                    </a:schemeClr>
                  </a:solidFill>
                </a:rPr>
                <a:t>tiene</a:t>
              </a:r>
              <a:r>
                <a:rPr lang="en-US" sz="900" dirty="0">
                  <a:solidFill>
                    <a:schemeClr val="tx1">
                      <a:lumMod val="90000"/>
                      <a:lumOff val="10000"/>
                    </a:schemeClr>
                  </a:solidFill>
                </a:rPr>
                <a:t> </a:t>
              </a:r>
              <a:r>
                <a:rPr lang="en-US" sz="900" dirty="0" err="1">
                  <a:solidFill>
                    <a:schemeClr val="tx1">
                      <a:lumMod val="90000"/>
                      <a:lumOff val="10000"/>
                    </a:schemeClr>
                  </a:solidFill>
                </a:rPr>
                <a:t>claros</a:t>
              </a:r>
              <a:r>
                <a:rPr lang="en-US" sz="900" dirty="0">
                  <a:solidFill>
                    <a:schemeClr val="tx1">
                      <a:lumMod val="90000"/>
                      <a:lumOff val="10000"/>
                    </a:schemeClr>
                  </a:solidFill>
                </a:rPr>
                <a:t> </a:t>
              </a:r>
              <a:r>
                <a:rPr lang="en-US" sz="900" dirty="0" err="1">
                  <a:solidFill>
                    <a:schemeClr val="tx1">
                      <a:lumMod val="90000"/>
                      <a:lumOff val="10000"/>
                    </a:schemeClr>
                  </a:solidFill>
                </a:rPr>
                <a:t>sus</a:t>
              </a:r>
              <a:r>
                <a:rPr lang="en-US" sz="900" dirty="0">
                  <a:solidFill>
                    <a:schemeClr val="tx1">
                      <a:lumMod val="90000"/>
                      <a:lumOff val="10000"/>
                    </a:schemeClr>
                  </a:solidFill>
                </a:rPr>
                <a:t> </a:t>
              </a:r>
              <a:r>
                <a:rPr lang="en-US" sz="900" dirty="0" err="1">
                  <a:solidFill>
                    <a:schemeClr val="tx1">
                      <a:lumMod val="90000"/>
                      <a:lumOff val="10000"/>
                    </a:schemeClr>
                  </a:solidFill>
                </a:rPr>
                <a:t>objetivos</a:t>
              </a:r>
              <a:r>
                <a:rPr lang="en-US" sz="900" dirty="0">
                  <a:solidFill>
                    <a:schemeClr val="tx1">
                      <a:lumMod val="90000"/>
                      <a:lumOff val="10000"/>
                    </a:schemeClr>
                  </a:solidFill>
                </a:rPr>
                <a:t> o </a:t>
              </a:r>
              <a:r>
                <a:rPr lang="en-US" sz="900" dirty="0" err="1">
                  <a:solidFill>
                    <a:schemeClr val="tx1">
                      <a:lumMod val="90000"/>
                      <a:lumOff val="10000"/>
                    </a:schemeClr>
                  </a:solidFill>
                </a:rPr>
                <a:t>metas</a:t>
              </a:r>
              <a:r>
                <a:rPr lang="en-US" sz="900" dirty="0">
                  <a:solidFill>
                    <a:schemeClr val="tx1">
                      <a:lumMod val="90000"/>
                      <a:lumOff val="10000"/>
                    </a:schemeClr>
                  </a:solidFill>
                </a:rPr>
                <a:t> de </a:t>
              </a:r>
              <a:r>
                <a:rPr lang="en-US" sz="900" dirty="0" err="1">
                  <a:solidFill>
                    <a:schemeClr val="tx1">
                      <a:lumMod val="90000"/>
                      <a:lumOff val="10000"/>
                    </a:schemeClr>
                  </a:solidFill>
                </a:rPr>
                <a:t>desempeño</a:t>
              </a:r>
              <a:r>
                <a:rPr lang="en-US" sz="900" dirty="0">
                  <a:solidFill>
                    <a:schemeClr val="tx1">
                      <a:lumMod val="90000"/>
                      <a:lumOff val="10000"/>
                    </a:schemeClr>
                  </a:solidFill>
                </a:rPr>
                <a:t>.</a:t>
              </a:r>
            </a:p>
          </p:txBody>
        </p:sp>
        <p:graphicFrame>
          <p:nvGraphicFramePr>
            <p:cNvPr id="15" name="Chart 14">
              <a:extLst>
                <a:ext uri="{FF2B5EF4-FFF2-40B4-BE49-F238E27FC236}">
                  <a16:creationId xmlns:a16="http://schemas.microsoft.com/office/drawing/2014/main" id="{AF62A9BF-1FE0-4632-9EEA-DE91E985282B}"/>
                </a:ext>
              </a:extLst>
            </p:cNvPr>
            <p:cNvGraphicFramePr>
              <a:graphicFrameLocks/>
            </p:cNvGraphicFramePr>
            <p:nvPr>
              <p:extLst>
                <p:ext uri="{D42A27DB-BD31-4B8C-83A1-F6EECF244321}">
                  <p14:modId xmlns:p14="http://schemas.microsoft.com/office/powerpoint/2010/main" val="1953217156"/>
                </p:ext>
              </p:extLst>
            </p:nvPr>
          </p:nvGraphicFramePr>
          <p:xfrm>
            <a:off x="337531" y="962528"/>
            <a:ext cx="3769050" cy="1923861"/>
          </p:xfrm>
          <a:graphic>
            <a:graphicData uri="http://schemas.openxmlformats.org/drawingml/2006/chart">
              <c:chart xmlns:c="http://schemas.openxmlformats.org/drawingml/2006/chart" xmlns:r="http://schemas.openxmlformats.org/officeDocument/2006/relationships" r:id="rId4"/>
            </a:graphicData>
          </a:graphic>
        </p:graphicFrame>
      </p:grpSp>
      <p:sp>
        <p:nvSpPr>
          <p:cNvPr id="17" name="Shape 262">
            <a:extLst>
              <a:ext uri="{FF2B5EF4-FFF2-40B4-BE49-F238E27FC236}">
                <a16:creationId xmlns:a16="http://schemas.microsoft.com/office/drawing/2014/main" id="{2063C7C5-D029-40BE-AAD1-6D98057A9DC0}"/>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8" name="Title 1">
            <a:extLst>
              <a:ext uri="{FF2B5EF4-FFF2-40B4-BE49-F238E27FC236}">
                <a16:creationId xmlns:a16="http://schemas.microsoft.com/office/drawing/2014/main" id="{2CB0AB07-F327-4110-AA25-E3000AC64A46}"/>
              </a:ext>
            </a:extLst>
          </p:cNvPr>
          <p:cNvSpPr>
            <a:spLocks noGrp="1"/>
          </p:cNvSpPr>
          <p:nvPr>
            <p:ph type="title"/>
          </p:nvPr>
        </p:nvSpPr>
        <p:spPr>
          <a:xfrm>
            <a:off x="142927" y="60958"/>
            <a:ext cx="6513910" cy="434578"/>
          </a:xfrm>
        </p:spPr>
        <p:txBody>
          <a:bodyPr/>
          <a:lstStyle/>
          <a:p>
            <a:r>
              <a:rPr lang="es-AR" sz="2400" dirty="0"/>
              <a:t>A.- Propósito, Metas, Valores</a:t>
            </a:r>
          </a:p>
        </p:txBody>
      </p:sp>
      <p:sp>
        <p:nvSpPr>
          <p:cNvPr id="19" name="Slide Number Placeholder 2">
            <a:extLst>
              <a:ext uri="{FF2B5EF4-FFF2-40B4-BE49-F238E27FC236}">
                <a16:creationId xmlns:a16="http://schemas.microsoft.com/office/drawing/2014/main" id="{83CAA546-F088-40F7-BEF6-46C76E7E439E}"/>
              </a:ext>
            </a:extLst>
          </p:cNvPr>
          <p:cNvSpPr>
            <a:spLocks noGrp="1"/>
          </p:cNvSpPr>
          <p:nvPr>
            <p:ph type="sldNum" sz="quarter" idx="10"/>
          </p:nvPr>
        </p:nvSpPr>
        <p:spPr>
          <a:xfrm>
            <a:off x="8163601" y="4883730"/>
            <a:ext cx="969775" cy="235386"/>
          </a:xfrm>
        </p:spPr>
        <p:txBody>
          <a:bodyPr/>
          <a:lstStyle/>
          <a:p>
            <a:pPr>
              <a:defRPr/>
            </a:pPr>
            <a:r>
              <a:rPr lang="en-US" dirty="0"/>
              <a:t>| </a:t>
            </a:r>
            <a:fld id="{4D52DFD2-B7A4-41A9-9FCB-56323FD606DD}" type="slidenum">
              <a:rPr lang="en-US" smtClean="0">
                <a:solidFill>
                  <a:srgbClr val="B2B2B2"/>
                </a:solidFill>
              </a:rPr>
              <a:pPr>
                <a:defRPr/>
              </a:pPr>
              <a:t>21</a:t>
            </a:fld>
            <a:endParaRPr lang="en-US" dirty="0">
              <a:solidFill>
                <a:srgbClr val="B2B2B2"/>
              </a:solidFill>
            </a:endParaRPr>
          </a:p>
        </p:txBody>
      </p:sp>
      <p:sp>
        <p:nvSpPr>
          <p:cNvPr id="20" name="Rectangle 19">
            <a:extLst>
              <a:ext uri="{FF2B5EF4-FFF2-40B4-BE49-F238E27FC236}">
                <a16:creationId xmlns:a16="http://schemas.microsoft.com/office/drawing/2014/main" id="{7231CC4F-A6A1-4135-8DA4-221FA67699D9}"/>
              </a:ext>
            </a:extLst>
          </p:cNvPr>
          <p:cNvSpPr/>
          <p:nvPr/>
        </p:nvSpPr>
        <p:spPr bwMode="auto">
          <a:xfrm>
            <a:off x="6732241" y="95432"/>
            <a:ext cx="1313362" cy="450722"/>
          </a:xfrm>
          <a:prstGeom prst="rect">
            <a:avLst/>
          </a:prstGeom>
          <a:solidFill>
            <a:schemeClr val="tx1">
              <a:lumMod val="90000"/>
              <a:lumOff val="1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s-MX" sz="1200" dirty="0">
                <a:solidFill>
                  <a:schemeClr val="bg1"/>
                </a:solidFill>
                <a:latin typeface="Arial" charset="0"/>
                <a:cs typeface="Arial" charset="0"/>
              </a:rPr>
              <a:t>Objetivos comunes</a:t>
            </a:r>
            <a:endParaRPr lang="es-AR" sz="1200" dirty="0">
              <a:solidFill>
                <a:schemeClr val="bg1"/>
              </a:solidFill>
              <a:latin typeface="Arial" charset="0"/>
              <a:cs typeface="Arial" charset="0"/>
            </a:endParaRPr>
          </a:p>
        </p:txBody>
      </p:sp>
      <p:pic>
        <p:nvPicPr>
          <p:cNvPr id="21" name="Picture 2">
            <a:extLst>
              <a:ext uri="{FF2B5EF4-FFF2-40B4-BE49-F238E27FC236}">
                <a16:creationId xmlns:a16="http://schemas.microsoft.com/office/drawing/2014/main" id="{EE0DE69F-0677-4CD8-8842-D360C7A5B5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62116" y="663306"/>
            <a:ext cx="681884" cy="64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02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bg/>
                                          </p:spTgt>
                                        </p:tgtEl>
                                        <p:attrNameLst>
                                          <p:attrName>style.visibility</p:attrName>
                                        </p:attrNameLst>
                                      </p:cBhvr>
                                      <p:to>
                                        <p:strVal val="visible"/>
                                      </p:to>
                                    </p:set>
                                    <p:animEffect transition="in" filter="fade">
                                      <p:cBhvr>
                                        <p:cTn id="22" dur="500"/>
                                        <p:tgtEl>
                                          <p:spTgt spid="33">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Effect transition="in" filter="fade">
                                      <p:cBhvr>
                                        <p:cTn id="27" dur="500"/>
                                        <p:tgtEl>
                                          <p:spTgt spid="3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xEl>
                                              <p:pRg st="1" end="1"/>
                                            </p:txEl>
                                          </p:spTgt>
                                        </p:tgtEl>
                                        <p:attrNameLst>
                                          <p:attrName>style.visibility</p:attrName>
                                        </p:attrNameLst>
                                      </p:cBhvr>
                                      <p:to>
                                        <p:strVal val="visible"/>
                                      </p:to>
                                    </p:set>
                                    <p:animEffect transition="in" filter="fade">
                                      <p:cBhvr>
                                        <p:cTn id="32"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477A97B-BA50-4282-A70B-BAB8EEA727E2}"/>
              </a:ext>
            </a:extLst>
          </p:cNvPr>
          <p:cNvGrpSpPr/>
          <p:nvPr/>
        </p:nvGrpSpPr>
        <p:grpSpPr>
          <a:xfrm>
            <a:off x="1475656" y="1033250"/>
            <a:ext cx="5328592" cy="3271401"/>
            <a:chOff x="4716016" y="3859034"/>
            <a:chExt cx="4342607" cy="2825484"/>
          </a:xfrm>
        </p:grpSpPr>
        <p:sp>
          <p:nvSpPr>
            <p:cNvPr id="22" name="Rectangle 21">
              <a:extLst>
                <a:ext uri="{FF2B5EF4-FFF2-40B4-BE49-F238E27FC236}">
                  <a16:creationId xmlns:a16="http://schemas.microsoft.com/office/drawing/2014/main" id="{B9D073D6-BA95-4043-898A-20E849537378}"/>
                </a:ext>
              </a:extLst>
            </p:cNvPr>
            <p:cNvSpPr/>
            <p:nvPr/>
          </p:nvSpPr>
          <p:spPr>
            <a:xfrm>
              <a:off x="5053855" y="3859034"/>
              <a:ext cx="3890547" cy="372154"/>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n-US" sz="1100" dirty="0">
                  <a:solidFill>
                    <a:schemeClr val="accent5">
                      <a:lumMod val="50000"/>
                    </a:schemeClr>
                  </a:solidFill>
                </a:rPr>
                <a:t>9.- </a:t>
              </a:r>
              <a:r>
                <a:rPr lang="en-US" sz="1100" dirty="0" err="1">
                  <a:solidFill>
                    <a:schemeClr val="accent5">
                      <a:lumMod val="50000"/>
                    </a:schemeClr>
                  </a:solidFill>
                </a:rPr>
                <a:t>Cada</a:t>
              </a:r>
              <a:r>
                <a:rPr lang="en-US" sz="1100" dirty="0">
                  <a:solidFill>
                    <a:schemeClr val="accent5">
                      <a:lumMod val="50000"/>
                    </a:schemeClr>
                  </a:solidFill>
                </a:rPr>
                <a:t> </a:t>
              </a:r>
              <a:r>
                <a:rPr lang="en-US" sz="1100" dirty="0" err="1">
                  <a:solidFill>
                    <a:schemeClr val="accent5">
                      <a:lumMod val="50000"/>
                    </a:schemeClr>
                  </a:solidFill>
                </a:rPr>
                <a:t>miembro</a:t>
              </a:r>
              <a:r>
                <a:rPr lang="en-US" sz="1100" dirty="0">
                  <a:solidFill>
                    <a:schemeClr val="accent5">
                      <a:lumMod val="50000"/>
                    </a:schemeClr>
                  </a:solidFill>
                </a:rPr>
                <a:t> del </a:t>
              </a:r>
              <a:r>
                <a:rPr lang="en-US" sz="1100" dirty="0" err="1">
                  <a:solidFill>
                    <a:schemeClr val="accent5">
                      <a:lumMod val="50000"/>
                    </a:schemeClr>
                  </a:solidFill>
                </a:rPr>
                <a:t>equipo</a:t>
              </a:r>
              <a:r>
                <a:rPr lang="en-US" sz="1100" dirty="0">
                  <a:solidFill>
                    <a:schemeClr val="accent5">
                      <a:lumMod val="50000"/>
                    </a:schemeClr>
                  </a:solidFill>
                </a:rPr>
                <a:t> </a:t>
              </a:r>
              <a:r>
                <a:rPr lang="en-US" sz="1100" dirty="0" err="1">
                  <a:solidFill>
                    <a:schemeClr val="accent5">
                      <a:lumMod val="50000"/>
                    </a:schemeClr>
                  </a:solidFill>
                </a:rPr>
                <a:t>demuestra</a:t>
              </a:r>
              <a:r>
                <a:rPr lang="en-US" sz="1100" dirty="0">
                  <a:solidFill>
                    <a:schemeClr val="accent5">
                      <a:lumMod val="50000"/>
                    </a:schemeClr>
                  </a:solidFill>
                </a:rPr>
                <a:t> </a:t>
              </a:r>
              <a:r>
                <a:rPr lang="en-US" sz="1100" dirty="0" err="1">
                  <a:solidFill>
                    <a:schemeClr val="accent5">
                      <a:lumMod val="50000"/>
                    </a:schemeClr>
                  </a:solidFill>
                </a:rPr>
                <a:t>alineamiento</a:t>
              </a:r>
              <a:r>
                <a:rPr lang="en-US" sz="1100" dirty="0">
                  <a:solidFill>
                    <a:schemeClr val="accent5">
                      <a:lumMod val="50000"/>
                    </a:schemeClr>
                  </a:solidFill>
                </a:rPr>
                <a:t> con </a:t>
              </a:r>
              <a:r>
                <a:rPr lang="en-US" sz="1100" dirty="0" err="1">
                  <a:solidFill>
                    <a:schemeClr val="accent5">
                      <a:lumMod val="50000"/>
                    </a:schemeClr>
                  </a:solidFill>
                </a:rPr>
                <a:t>los</a:t>
              </a:r>
              <a:r>
                <a:rPr lang="en-US" sz="1100" dirty="0">
                  <a:solidFill>
                    <a:schemeClr val="accent5">
                      <a:lumMod val="50000"/>
                    </a:schemeClr>
                  </a:solidFill>
                </a:rPr>
                <a:t> </a:t>
              </a:r>
              <a:r>
                <a:rPr lang="en-US" sz="1100" dirty="0" err="1">
                  <a:solidFill>
                    <a:schemeClr val="accent5">
                      <a:lumMod val="50000"/>
                    </a:schemeClr>
                  </a:solidFill>
                </a:rPr>
                <a:t>valores</a:t>
              </a:r>
              <a:r>
                <a:rPr lang="en-US" sz="1100" dirty="0">
                  <a:solidFill>
                    <a:schemeClr val="accent5">
                      <a:lumMod val="50000"/>
                    </a:schemeClr>
                  </a:solidFill>
                </a:rPr>
                <a:t> de la </a:t>
              </a:r>
              <a:r>
                <a:rPr lang="en-US" sz="1100" dirty="0" err="1">
                  <a:solidFill>
                    <a:schemeClr val="accent5">
                      <a:lumMod val="50000"/>
                    </a:schemeClr>
                  </a:solidFill>
                </a:rPr>
                <a:t>empresa</a:t>
              </a:r>
              <a:r>
                <a:rPr lang="en-US" sz="1100" dirty="0">
                  <a:solidFill>
                    <a:schemeClr val="accent5">
                      <a:lumMod val="50000"/>
                    </a:schemeClr>
                  </a:solidFill>
                </a:rPr>
                <a:t> y un </a:t>
              </a:r>
              <a:r>
                <a:rPr lang="en-US" sz="1100" dirty="0" err="1">
                  <a:solidFill>
                    <a:schemeClr val="accent5">
                      <a:lumMod val="50000"/>
                    </a:schemeClr>
                  </a:solidFill>
                </a:rPr>
                <a:t>elevado</a:t>
              </a:r>
              <a:r>
                <a:rPr lang="en-US" sz="1100" dirty="0">
                  <a:solidFill>
                    <a:schemeClr val="accent5">
                      <a:lumMod val="50000"/>
                    </a:schemeClr>
                  </a:solidFill>
                </a:rPr>
                <a:t> </a:t>
              </a:r>
              <a:r>
                <a:rPr lang="en-US" sz="1100" dirty="0" err="1">
                  <a:solidFill>
                    <a:schemeClr val="accent5">
                      <a:lumMod val="50000"/>
                    </a:schemeClr>
                  </a:solidFill>
                </a:rPr>
                <a:t>nivel</a:t>
              </a:r>
              <a:r>
                <a:rPr lang="en-US" sz="1100" dirty="0">
                  <a:solidFill>
                    <a:schemeClr val="accent5">
                      <a:lumMod val="50000"/>
                    </a:schemeClr>
                  </a:solidFill>
                </a:rPr>
                <a:t> de </a:t>
              </a:r>
              <a:r>
                <a:rPr lang="en-US" sz="1100" dirty="0" err="1">
                  <a:solidFill>
                    <a:schemeClr val="accent5">
                      <a:lumMod val="50000"/>
                    </a:schemeClr>
                  </a:solidFill>
                </a:rPr>
                <a:t>integridad</a:t>
              </a:r>
              <a:r>
                <a:rPr lang="en-US" sz="1100" dirty="0">
                  <a:solidFill>
                    <a:schemeClr val="accent5">
                      <a:lumMod val="50000"/>
                    </a:schemeClr>
                  </a:solidFill>
                </a:rPr>
                <a:t> personal.</a:t>
              </a:r>
            </a:p>
          </p:txBody>
        </p:sp>
        <p:graphicFrame>
          <p:nvGraphicFramePr>
            <p:cNvPr id="23" name="Chart 22">
              <a:extLst>
                <a:ext uri="{FF2B5EF4-FFF2-40B4-BE49-F238E27FC236}">
                  <a16:creationId xmlns:a16="http://schemas.microsoft.com/office/drawing/2014/main" id="{E6FBC8AE-4D10-41BB-8995-354E7907D968}"/>
                </a:ext>
              </a:extLst>
            </p:cNvPr>
            <p:cNvGraphicFramePr>
              <a:graphicFrameLocks/>
            </p:cNvGraphicFramePr>
            <p:nvPr>
              <p:extLst>
                <p:ext uri="{D42A27DB-BD31-4B8C-83A1-F6EECF244321}">
                  <p14:modId xmlns:p14="http://schemas.microsoft.com/office/powerpoint/2010/main" val="475747815"/>
                </p:ext>
              </p:extLst>
            </p:nvPr>
          </p:nvGraphicFramePr>
          <p:xfrm>
            <a:off x="4716016" y="4322318"/>
            <a:ext cx="4342607" cy="2362200"/>
          </p:xfrm>
          <a:graphic>
            <a:graphicData uri="http://schemas.openxmlformats.org/drawingml/2006/chart">
              <c:chart xmlns:c="http://schemas.openxmlformats.org/drawingml/2006/chart" xmlns:r="http://schemas.openxmlformats.org/officeDocument/2006/relationships" r:id="rId2"/>
            </a:graphicData>
          </a:graphic>
        </p:graphicFrame>
      </p:grpSp>
      <p:sp>
        <p:nvSpPr>
          <p:cNvPr id="24" name="Content Placeholder 10">
            <a:extLst>
              <a:ext uri="{FF2B5EF4-FFF2-40B4-BE49-F238E27FC236}">
                <a16:creationId xmlns:a16="http://schemas.microsoft.com/office/drawing/2014/main" id="{3FE9FA9F-3D48-4E25-A67C-A8FB7479E512}"/>
              </a:ext>
            </a:extLst>
          </p:cNvPr>
          <p:cNvSpPr>
            <a:spLocks noGrp="1"/>
          </p:cNvSpPr>
          <p:nvPr>
            <p:ph idx="1"/>
          </p:nvPr>
        </p:nvSpPr>
        <p:spPr>
          <a:xfrm>
            <a:off x="2123728" y="4424429"/>
            <a:ext cx="3996444" cy="434578"/>
          </a:xfrm>
          <a:solidFill>
            <a:schemeClr val="tx1">
              <a:lumMod val="10000"/>
              <a:lumOff val="90000"/>
            </a:schemeClr>
          </a:solidFill>
          <a:ln>
            <a:solidFill>
              <a:srgbClr val="002D62"/>
            </a:solidFill>
          </a:ln>
        </p:spPr>
        <p:txBody>
          <a:bodyPr/>
          <a:lstStyle/>
          <a:p>
            <a:pPr algn="ctr"/>
            <a:r>
              <a:rPr lang="es-MX" sz="1050" dirty="0"/>
              <a:t>Percepción de alto alineamiento con valores corporativos, y de alta integridad personal.</a:t>
            </a:r>
          </a:p>
          <a:p>
            <a:pPr algn="ctr"/>
            <a:endParaRPr lang="es-MX" sz="1050" dirty="0"/>
          </a:p>
          <a:p>
            <a:pPr algn="ctr"/>
            <a:endParaRPr lang="es-AR" sz="1050" dirty="0"/>
          </a:p>
          <a:p>
            <a:pPr algn="ctr"/>
            <a:endParaRPr lang="es-AR" sz="1050" dirty="0"/>
          </a:p>
        </p:txBody>
      </p:sp>
      <p:sp>
        <p:nvSpPr>
          <p:cNvPr id="12" name="Shape 262">
            <a:extLst>
              <a:ext uri="{FF2B5EF4-FFF2-40B4-BE49-F238E27FC236}">
                <a16:creationId xmlns:a16="http://schemas.microsoft.com/office/drawing/2014/main" id="{D96FFC5D-2A1A-47F8-BE73-61D338783EE5}"/>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4" name="Title 1">
            <a:extLst>
              <a:ext uri="{FF2B5EF4-FFF2-40B4-BE49-F238E27FC236}">
                <a16:creationId xmlns:a16="http://schemas.microsoft.com/office/drawing/2014/main" id="{35520205-2E28-43B9-B261-CD0A519CC2ED}"/>
              </a:ext>
            </a:extLst>
          </p:cNvPr>
          <p:cNvSpPr>
            <a:spLocks noGrp="1"/>
          </p:cNvSpPr>
          <p:nvPr>
            <p:ph type="title"/>
          </p:nvPr>
        </p:nvSpPr>
        <p:spPr>
          <a:xfrm>
            <a:off x="142927" y="60958"/>
            <a:ext cx="6513910" cy="434578"/>
          </a:xfrm>
        </p:spPr>
        <p:txBody>
          <a:bodyPr/>
          <a:lstStyle/>
          <a:p>
            <a:r>
              <a:rPr lang="es-AR" sz="2400" dirty="0"/>
              <a:t>A.- Propósito, Metas, Valores</a:t>
            </a:r>
          </a:p>
        </p:txBody>
      </p:sp>
      <p:sp>
        <p:nvSpPr>
          <p:cNvPr id="16" name="Slide Number Placeholder 2">
            <a:extLst>
              <a:ext uri="{FF2B5EF4-FFF2-40B4-BE49-F238E27FC236}">
                <a16:creationId xmlns:a16="http://schemas.microsoft.com/office/drawing/2014/main" id="{7EED0C73-DF98-45AF-97EA-C23630188B84}"/>
              </a:ext>
            </a:extLst>
          </p:cNvPr>
          <p:cNvSpPr>
            <a:spLocks noGrp="1"/>
          </p:cNvSpPr>
          <p:nvPr>
            <p:ph type="sldNum" sz="quarter" idx="10"/>
          </p:nvPr>
        </p:nvSpPr>
        <p:spPr>
          <a:xfrm>
            <a:off x="8172470" y="4871197"/>
            <a:ext cx="969775" cy="235386"/>
          </a:xfrm>
        </p:spPr>
        <p:txBody>
          <a:bodyPr/>
          <a:lstStyle/>
          <a:p>
            <a:pPr>
              <a:defRPr/>
            </a:pPr>
            <a:r>
              <a:rPr lang="en-US" dirty="0"/>
              <a:t>| </a:t>
            </a:r>
            <a:fld id="{4D52DFD2-B7A4-41A9-9FCB-56323FD606DD}" type="slidenum">
              <a:rPr lang="en-US" smtClean="0">
                <a:solidFill>
                  <a:srgbClr val="B2B2B2"/>
                </a:solidFill>
              </a:rPr>
              <a:pPr>
                <a:defRPr/>
              </a:pPr>
              <a:t>22</a:t>
            </a:fld>
            <a:endParaRPr lang="en-US" dirty="0">
              <a:solidFill>
                <a:srgbClr val="B2B2B2"/>
              </a:solidFill>
            </a:endParaRPr>
          </a:p>
        </p:txBody>
      </p:sp>
      <p:pic>
        <p:nvPicPr>
          <p:cNvPr id="18" name="Picture 2">
            <a:extLst>
              <a:ext uri="{FF2B5EF4-FFF2-40B4-BE49-F238E27FC236}">
                <a16:creationId xmlns:a16="http://schemas.microsoft.com/office/drawing/2014/main" id="{9AAB826F-484C-48DF-B37A-5613E1119D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6416" y="801203"/>
            <a:ext cx="681884" cy="64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39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bg/>
                                          </p:spTgt>
                                        </p:tgtEl>
                                        <p:attrNameLst>
                                          <p:attrName>style.visibility</p:attrName>
                                        </p:attrNameLst>
                                      </p:cBhvr>
                                      <p:to>
                                        <p:strVal val="visible"/>
                                      </p:to>
                                    </p:set>
                                    <p:animEffect transition="in" filter="fade">
                                      <p:cBhvr>
                                        <p:cTn id="12" dur="500"/>
                                        <p:tgtEl>
                                          <p:spTgt spid="24">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a:extLst>
              <a:ext uri="{FF2B5EF4-FFF2-40B4-BE49-F238E27FC236}">
                <a16:creationId xmlns:a16="http://schemas.microsoft.com/office/drawing/2014/main" id="{0FAA72C9-685F-4ED2-A89A-B72A2A0307D7}"/>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pic>
        <p:nvPicPr>
          <p:cNvPr id="11" name="Picture 4"/>
          <p:cNvPicPr>
            <a:picLocks noChangeAspect="1" noChangeArrowheads="1"/>
          </p:cNvPicPr>
          <p:nvPr/>
        </p:nvPicPr>
        <p:blipFill>
          <a:blip r:embed="rId2" cstate="print"/>
          <a:srcRect/>
          <a:stretch>
            <a:fillRect/>
          </a:stretch>
        </p:blipFill>
        <p:spPr bwMode="auto">
          <a:xfrm>
            <a:off x="7650342" y="2350662"/>
            <a:ext cx="1339199" cy="1277682"/>
          </a:xfrm>
          <a:prstGeom prst="rect">
            <a:avLst/>
          </a:prstGeom>
          <a:noFill/>
          <a:ln w="9525">
            <a:noFill/>
            <a:miter lim="800000"/>
            <a:headEnd/>
            <a:tailEnd/>
          </a:ln>
        </p:spPr>
      </p:pic>
      <p:sp>
        <p:nvSpPr>
          <p:cNvPr id="2" name="1 Título"/>
          <p:cNvSpPr>
            <a:spLocks noGrp="1"/>
          </p:cNvSpPr>
          <p:nvPr>
            <p:ph type="title"/>
          </p:nvPr>
        </p:nvSpPr>
        <p:spPr>
          <a:xfrm>
            <a:off x="271183" y="72011"/>
            <a:ext cx="6513910" cy="434578"/>
          </a:xfrm>
        </p:spPr>
        <p:txBody>
          <a:bodyPr/>
          <a:lstStyle/>
          <a:p>
            <a:r>
              <a:rPr lang="es-AR" sz="2400" dirty="0"/>
              <a:t>B.- Roles y responsabilidades</a:t>
            </a:r>
          </a:p>
        </p:txBody>
      </p:sp>
      <p:pic>
        <p:nvPicPr>
          <p:cNvPr id="4" name="Picture 3">
            <a:extLst>
              <a:ext uri="{FF2B5EF4-FFF2-40B4-BE49-F238E27FC236}">
                <a16:creationId xmlns:a16="http://schemas.microsoft.com/office/drawing/2014/main" id="{CA3A9E95-42ED-474D-9B8E-D69074BFBD15}"/>
              </a:ext>
            </a:extLst>
          </p:cNvPr>
          <p:cNvPicPr>
            <a:picLocks noChangeAspect="1"/>
          </p:cNvPicPr>
          <p:nvPr/>
        </p:nvPicPr>
        <p:blipFill>
          <a:blip r:embed="rId3"/>
          <a:stretch>
            <a:fillRect/>
          </a:stretch>
        </p:blipFill>
        <p:spPr>
          <a:xfrm>
            <a:off x="1611052" y="784934"/>
            <a:ext cx="6129300" cy="4409138"/>
          </a:xfrm>
          <a:prstGeom prst="rect">
            <a:avLst/>
          </a:prstGeom>
        </p:spPr>
      </p:pic>
      <p:sp>
        <p:nvSpPr>
          <p:cNvPr id="7" name="TextBox 6">
            <a:extLst>
              <a:ext uri="{FF2B5EF4-FFF2-40B4-BE49-F238E27FC236}">
                <a16:creationId xmlns:a16="http://schemas.microsoft.com/office/drawing/2014/main" id="{D9B8A5B0-4735-44FC-AD71-17CC12EC05D1}"/>
              </a:ext>
            </a:extLst>
          </p:cNvPr>
          <p:cNvSpPr txBox="1"/>
          <p:nvPr/>
        </p:nvSpPr>
        <p:spPr>
          <a:xfrm>
            <a:off x="346472" y="1347337"/>
            <a:ext cx="4094212" cy="369332"/>
          </a:xfrm>
          <a:prstGeom prst="rect">
            <a:avLst/>
          </a:prstGeom>
          <a:solidFill>
            <a:schemeClr val="bg1"/>
          </a:solidFill>
        </p:spPr>
        <p:txBody>
          <a:bodyPr wrap="square" rtlCol="0">
            <a:spAutoFit/>
          </a:bodyPr>
          <a:lstStyle/>
          <a:p>
            <a:r>
              <a:rPr lang="es-AR" sz="900" b="0" dirty="0"/>
              <a:t>8. El equipo dedica tiempo a crecer como tal, aumentando el sentido de la solidaridad entre sus miembros.</a:t>
            </a:r>
            <a:endParaRPr lang="en-US" sz="900" b="0" dirty="0"/>
          </a:p>
        </p:txBody>
      </p:sp>
      <p:sp>
        <p:nvSpPr>
          <p:cNvPr id="8" name="TextBox 7">
            <a:extLst>
              <a:ext uri="{FF2B5EF4-FFF2-40B4-BE49-F238E27FC236}">
                <a16:creationId xmlns:a16="http://schemas.microsoft.com/office/drawing/2014/main" id="{8B282A14-DBF2-43D4-B868-3BD5CB1AB365}"/>
              </a:ext>
            </a:extLst>
          </p:cNvPr>
          <p:cNvSpPr txBox="1"/>
          <p:nvPr/>
        </p:nvSpPr>
        <p:spPr>
          <a:xfrm>
            <a:off x="350664" y="1703599"/>
            <a:ext cx="4094212" cy="507831"/>
          </a:xfrm>
          <a:prstGeom prst="rect">
            <a:avLst/>
          </a:prstGeom>
          <a:solidFill>
            <a:schemeClr val="bg1"/>
          </a:solidFill>
        </p:spPr>
        <p:txBody>
          <a:bodyPr wrap="square" rtlCol="0">
            <a:spAutoFit/>
          </a:bodyPr>
          <a:lstStyle/>
          <a:p>
            <a:r>
              <a:rPr lang="es-AR" sz="900" b="0" dirty="0"/>
              <a:t>7. Los miembros del equipo están dispuestos a realizar sacrificios y compartir recursos para optimizar la efectividad del equipo en el logro de las metas. </a:t>
            </a:r>
            <a:endParaRPr lang="en-US" sz="900" b="0" dirty="0"/>
          </a:p>
        </p:txBody>
      </p:sp>
      <p:sp>
        <p:nvSpPr>
          <p:cNvPr id="9" name="TextBox 8">
            <a:extLst>
              <a:ext uri="{FF2B5EF4-FFF2-40B4-BE49-F238E27FC236}">
                <a16:creationId xmlns:a16="http://schemas.microsoft.com/office/drawing/2014/main" id="{F7702C7D-FAE8-4466-B7C3-D6936F59C734}"/>
              </a:ext>
            </a:extLst>
          </p:cNvPr>
          <p:cNvSpPr txBox="1"/>
          <p:nvPr/>
        </p:nvSpPr>
        <p:spPr>
          <a:xfrm>
            <a:off x="359172" y="2160260"/>
            <a:ext cx="4094212" cy="369332"/>
          </a:xfrm>
          <a:prstGeom prst="rect">
            <a:avLst/>
          </a:prstGeom>
          <a:solidFill>
            <a:schemeClr val="bg1"/>
          </a:solidFill>
        </p:spPr>
        <p:txBody>
          <a:bodyPr wrap="square" rtlCol="0">
            <a:spAutoFit/>
          </a:bodyPr>
          <a:lstStyle/>
          <a:p>
            <a:r>
              <a:rPr lang="es-AR" sz="900" b="0" dirty="0"/>
              <a:t>6. Los miembros del equipo cumplen con sus promesas demostrando compromiso respecto de las metas y objetivos individuales.</a:t>
            </a:r>
            <a:endParaRPr lang="en-US" sz="900" b="0" dirty="0"/>
          </a:p>
        </p:txBody>
      </p:sp>
      <p:sp>
        <p:nvSpPr>
          <p:cNvPr id="10" name="TextBox 9">
            <a:extLst>
              <a:ext uri="{FF2B5EF4-FFF2-40B4-BE49-F238E27FC236}">
                <a16:creationId xmlns:a16="http://schemas.microsoft.com/office/drawing/2014/main" id="{E1DCFB56-1EE7-4810-9B19-89BF784ED510}"/>
              </a:ext>
            </a:extLst>
          </p:cNvPr>
          <p:cNvSpPr txBox="1"/>
          <p:nvPr/>
        </p:nvSpPr>
        <p:spPr>
          <a:xfrm>
            <a:off x="353120" y="2573813"/>
            <a:ext cx="4094212" cy="369332"/>
          </a:xfrm>
          <a:prstGeom prst="rect">
            <a:avLst/>
          </a:prstGeom>
          <a:solidFill>
            <a:schemeClr val="bg1"/>
          </a:solidFill>
        </p:spPr>
        <p:txBody>
          <a:bodyPr wrap="square" rtlCol="0">
            <a:spAutoFit/>
          </a:bodyPr>
          <a:lstStyle/>
          <a:p>
            <a:r>
              <a:rPr lang="es-AR" sz="900" b="0" dirty="0"/>
              <a:t>5. El rol del líder está claramente definido y los miembros tienen un entendimiento común de éste.</a:t>
            </a:r>
            <a:endParaRPr lang="en-US" sz="900" b="0" dirty="0"/>
          </a:p>
        </p:txBody>
      </p:sp>
      <p:sp>
        <p:nvSpPr>
          <p:cNvPr id="12" name="TextBox 11">
            <a:extLst>
              <a:ext uri="{FF2B5EF4-FFF2-40B4-BE49-F238E27FC236}">
                <a16:creationId xmlns:a16="http://schemas.microsoft.com/office/drawing/2014/main" id="{E53D27C3-0C46-4B45-B42D-0DD49EEFA279}"/>
              </a:ext>
            </a:extLst>
          </p:cNvPr>
          <p:cNvSpPr txBox="1"/>
          <p:nvPr/>
        </p:nvSpPr>
        <p:spPr>
          <a:xfrm>
            <a:off x="365820" y="2979577"/>
            <a:ext cx="4094212" cy="369332"/>
          </a:xfrm>
          <a:prstGeom prst="rect">
            <a:avLst/>
          </a:prstGeom>
          <a:solidFill>
            <a:schemeClr val="bg1"/>
          </a:solidFill>
        </p:spPr>
        <p:txBody>
          <a:bodyPr wrap="square" rtlCol="0">
            <a:spAutoFit/>
          </a:bodyPr>
          <a:lstStyle/>
          <a:p>
            <a:r>
              <a:rPr lang="es-AR" sz="900" b="0" dirty="0"/>
              <a:t>4. Los integrantes del equipo se consideran mutua e individualmente responsables ante metas colectivas. </a:t>
            </a:r>
            <a:endParaRPr lang="en-US" sz="900" b="0" dirty="0"/>
          </a:p>
        </p:txBody>
      </p:sp>
      <p:sp>
        <p:nvSpPr>
          <p:cNvPr id="13" name="TextBox 12">
            <a:extLst>
              <a:ext uri="{FF2B5EF4-FFF2-40B4-BE49-F238E27FC236}">
                <a16:creationId xmlns:a16="http://schemas.microsoft.com/office/drawing/2014/main" id="{4A996428-978E-49DB-9EF9-9755CDA3303D}"/>
              </a:ext>
            </a:extLst>
          </p:cNvPr>
          <p:cNvSpPr txBox="1"/>
          <p:nvPr/>
        </p:nvSpPr>
        <p:spPr>
          <a:xfrm>
            <a:off x="359172" y="3386541"/>
            <a:ext cx="4094212" cy="369332"/>
          </a:xfrm>
          <a:prstGeom prst="rect">
            <a:avLst/>
          </a:prstGeom>
          <a:solidFill>
            <a:schemeClr val="bg1"/>
          </a:solidFill>
        </p:spPr>
        <p:txBody>
          <a:bodyPr wrap="square" rtlCol="0">
            <a:spAutoFit/>
          </a:bodyPr>
          <a:lstStyle/>
          <a:p>
            <a:r>
              <a:rPr lang="es-AR" sz="900" b="0" dirty="0"/>
              <a:t>3. Las metas individuales y su conexión con las metas y objetivos del equipo están definidas claramente.</a:t>
            </a:r>
            <a:endParaRPr lang="en-US" sz="900" b="0" dirty="0"/>
          </a:p>
        </p:txBody>
      </p:sp>
      <p:sp>
        <p:nvSpPr>
          <p:cNvPr id="14" name="TextBox 13">
            <a:extLst>
              <a:ext uri="{FF2B5EF4-FFF2-40B4-BE49-F238E27FC236}">
                <a16:creationId xmlns:a16="http://schemas.microsoft.com/office/drawing/2014/main" id="{5BC3F753-27FB-4A9C-A773-8AF6DF6EBBB0}"/>
              </a:ext>
            </a:extLst>
          </p:cNvPr>
          <p:cNvSpPr txBox="1"/>
          <p:nvPr/>
        </p:nvSpPr>
        <p:spPr>
          <a:xfrm>
            <a:off x="371872" y="3811339"/>
            <a:ext cx="4094212" cy="369332"/>
          </a:xfrm>
          <a:prstGeom prst="rect">
            <a:avLst/>
          </a:prstGeom>
          <a:solidFill>
            <a:schemeClr val="bg1"/>
          </a:solidFill>
        </p:spPr>
        <p:txBody>
          <a:bodyPr wrap="square" rtlCol="0">
            <a:spAutoFit/>
          </a:bodyPr>
          <a:lstStyle/>
          <a:p>
            <a:r>
              <a:rPr lang="es-AR" sz="900" b="0" dirty="0"/>
              <a:t>2. Las interdependencias entre miembros están claramente definidas y funcionan cabalmente. </a:t>
            </a:r>
            <a:endParaRPr lang="en-US" sz="900" b="0" dirty="0"/>
          </a:p>
        </p:txBody>
      </p:sp>
      <p:sp>
        <p:nvSpPr>
          <p:cNvPr id="15" name="TextBox 14">
            <a:extLst>
              <a:ext uri="{FF2B5EF4-FFF2-40B4-BE49-F238E27FC236}">
                <a16:creationId xmlns:a16="http://schemas.microsoft.com/office/drawing/2014/main" id="{C462E27A-1BC6-4071-8C69-C6FB290FB6CA}"/>
              </a:ext>
            </a:extLst>
          </p:cNvPr>
          <p:cNvSpPr txBox="1"/>
          <p:nvPr/>
        </p:nvSpPr>
        <p:spPr>
          <a:xfrm>
            <a:off x="353120" y="4261841"/>
            <a:ext cx="4102720" cy="230832"/>
          </a:xfrm>
          <a:prstGeom prst="rect">
            <a:avLst/>
          </a:prstGeom>
          <a:solidFill>
            <a:schemeClr val="bg1"/>
          </a:solidFill>
        </p:spPr>
        <p:txBody>
          <a:bodyPr wrap="square" rtlCol="0">
            <a:spAutoFit/>
          </a:bodyPr>
          <a:lstStyle/>
          <a:p>
            <a:r>
              <a:rPr lang="es-AR" sz="900" b="0" dirty="0"/>
              <a:t>1. Los roles dentro del equipo están claramente definidos y acordados. </a:t>
            </a:r>
            <a:endParaRPr lang="en-US" sz="900" b="0" dirty="0"/>
          </a:p>
        </p:txBody>
      </p:sp>
    </p:spTree>
    <p:extLst>
      <p:ext uri="{BB962C8B-B14F-4D97-AF65-F5344CB8AC3E}">
        <p14:creationId xmlns:p14="http://schemas.microsoft.com/office/powerpoint/2010/main" val="261848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262">
            <a:extLst>
              <a:ext uri="{FF2B5EF4-FFF2-40B4-BE49-F238E27FC236}">
                <a16:creationId xmlns:a16="http://schemas.microsoft.com/office/drawing/2014/main" id="{15222B3F-5176-4259-8161-B2FCA8E2A584}"/>
              </a:ext>
            </a:extLst>
          </p:cNvPr>
          <p:cNvSpPr/>
          <p:nvPr/>
        </p:nvSpPr>
        <p:spPr>
          <a:xfrm>
            <a:off x="64"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24</a:t>
            </a:fld>
            <a:endParaRPr lang="en-US">
              <a:solidFill>
                <a:srgbClr val="B2B2B2"/>
              </a:solidFill>
            </a:endParaRPr>
          </a:p>
        </p:txBody>
      </p:sp>
      <p:sp>
        <p:nvSpPr>
          <p:cNvPr id="9" name="Rectangle 8"/>
          <p:cNvSpPr/>
          <p:nvPr/>
        </p:nvSpPr>
        <p:spPr bwMode="auto">
          <a:xfrm>
            <a:off x="5902234" y="114671"/>
            <a:ext cx="1582375" cy="401884"/>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s-MX" sz="1200" dirty="0">
                <a:solidFill>
                  <a:schemeClr val="bg1"/>
                </a:solidFill>
                <a:latin typeface="Arial" charset="0"/>
                <a:cs typeface="Arial" charset="0"/>
              </a:rPr>
              <a:t>Roles e interdependencias</a:t>
            </a:r>
            <a:endParaRPr lang="es-AR" sz="1200" dirty="0">
              <a:solidFill>
                <a:schemeClr val="bg1"/>
              </a:solidFill>
              <a:latin typeface="Arial" charset="0"/>
              <a:cs typeface="Arial" charset="0"/>
            </a:endParaRPr>
          </a:p>
        </p:txBody>
      </p:sp>
      <p:pic>
        <p:nvPicPr>
          <p:cNvPr id="17" name="Picture 4"/>
          <p:cNvPicPr>
            <a:picLocks noChangeAspect="1" noChangeArrowheads="1"/>
          </p:cNvPicPr>
          <p:nvPr/>
        </p:nvPicPr>
        <p:blipFill>
          <a:blip r:embed="rId2" cstate="print"/>
          <a:srcRect/>
          <a:stretch>
            <a:fillRect/>
          </a:stretch>
        </p:blipFill>
        <p:spPr bwMode="auto">
          <a:xfrm>
            <a:off x="8382921" y="713334"/>
            <a:ext cx="701763" cy="669527"/>
          </a:xfrm>
          <a:prstGeom prst="rect">
            <a:avLst/>
          </a:prstGeom>
          <a:noFill/>
          <a:ln w="9525">
            <a:noFill/>
            <a:miter lim="800000"/>
            <a:headEnd/>
            <a:tailEnd/>
          </a:ln>
        </p:spPr>
      </p:pic>
      <p:sp>
        <p:nvSpPr>
          <p:cNvPr id="21" name="1 Título">
            <a:extLst>
              <a:ext uri="{FF2B5EF4-FFF2-40B4-BE49-F238E27FC236}">
                <a16:creationId xmlns:a16="http://schemas.microsoft.com/office/drawing/2014/main" id="{2021129D-0D57-4927-BA4B-7F260919EEFE}"/>
              </a:ext>
            </a:extLst>
          </p:cNvPr>
          <p:cNvSpPr>
            <a:spLocks noGrp="1"/>
          </p:cNvSpPr>
          <p:nvPr>
            <p:ph type="title"/>
          </p:nvPr>
        </p:nvSpPr>
        <p:spPr>
          <a:xfrm>
            <a:off x="179512" y="26335"/>
            <a:ext cx="6513910" cy="434578"/>
          </a:xfrm>
        </p:spPr>
        <p:txBody>
          <a:bodyPr/>
          <a:lstStyle/>
          <a:p>
            <a:r>
              <a:rPr lang="es-AR" sz="2400" dirty="0"/>
              <a:t>B.- Roles y responsabilidades</a:t>
            </a:r>
          </a:p>
        </p:txBody>
      </p:sp>
      <p:grpSp>
        <p:nvGrpSpPr>
          <p:cNvPr id="8" name="Group 7">
            <a:extLst>
              <a:ext uri="{FF2B5EF4-FFF2-40B4-BE49-F238E27FC236}">
                <a16:creationId xmlns:a16="http://schemas.microsoft.com/office/drawing/2014/main" id="{68800E4C-8B18-484C-B76B-98DC23705F10}"/>
              </a:ext>
            </a:extLst>
          </p:cNvPr>
          <p:cNvGrpSpPr/>
          <p:nvPr/>
        </p:nvGrpSpPr>
        <p:grpSpPr>
          <a:xfrm>
            <a:off x="323528" y="713334"/>
            <a:ext cx="3960440" cy="2375828"/>
            <a:chOff x="251520" y="951111"/>
            <a:chExt cx="4392485" cy="2478745"/>
          </a:xfrm>
        </p:grpSpPr>
        <p:sp>
          <p:nvSpPr>
            <p:cNvPr id="6" name="Rectangle 5">
              <a:extLst>
                <a:ext uri="{FF2B5EF4-FFF2-40B4-BE49-F238E27FC236}">
                  <a16:creationId xmlns:a16="http://schemas.microsoft.com/office/drawing/2014/main" id="{ABF78227-EF33-411D-9766-817820012310}"/>
                </a:ext>
              </a:extLst>
            </p:cNvPr>
            <p:cNvSpPr/>
            <p:nvPr/>
          </p:nvSpPr>
          <p:spPr>
            <a:xfrm>
              <a:off x="570973" y="951111"/>
              <a:ext cx="3993168" cy="447972"/>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n-US" sz="1000" dirty="0">
                  <a:solidFill>
                    <a:schemeClr val="tx1">
                      <a:lumMod val="90000"/>
                      <a:lumOff val="10000"/>
                    </a:schemeClr>
                  </a:solidFill>
                </a:rPr>
                <a:t>1. Los roles </a:t>
              </a:r>
              <a:r>
                <a:rPr lang="en-US" sz="1000" dirty="0" err="1">
                  <a:solidFill>
                    <a:schemeClr val="tx1">
                      <a:lumMod val="90000"/>
                      <a:lumOff val="10000"/>
                    </a:schemeClr>
                  </a:solidFill>
                </a:rPr>
                <a:t>dentro</a:t>
              </a:r>
              <a:r>
                <a:rPr lang="en-US" sz="1000" dirty="0">
                  <a:solidFill>
                    <a:schemeClr val="tx1">
                      <a:lumMod val="90000"/>
                      <a:lumOff val="10000"/>
                    </a:schemeClr>
                  </a:solidFill>
                </a:rPr>
                <a:t> del </a:t>
              </a:r>
              <a:r>
                <a:rPr lang="en-US" sz="1000" dirty="0" err="1">
                  <a:solidFill>
                    <a:schemeClr val="tx1">
                      <a:lumMod val="90000"/>
                      <a:lumOff val="10000"/>
                    </a:schemeClr>
                  </a:solidFill>
                </a:rPr>
                <a:t>equipo</a:t>
              </a:r>
              <a:r>
                <a:rPr lang="en-US" sz="1000" dirty="0">
                  <a:solidFill>
                    <a:schemeClr val="tx1">
                      <a:lumMod val="90000"/>
                      <a:lumOff val="10000"/>
                    </a:schemeClr>
                  </a:solidFill>
                </a:rPr>
                <a:t> </a:t>
              </a:r>
              <a:r>
                <a:rPr lang="en-US" sz="1000" dirty="0" err="1">
                  <a:solidFill>
                    <a:schemeClr val="tx1">
                      <a:lumMod val="90000"/>
                      <a:lumOff val="10000"/>
                    </a:schemeClr>
                  </a:solidFill>
                </a:rPr>
                <a:t>están</a:t>
              </a:r>
              <a:r>
                <a:rPr lang="en-US" sz="1000" dirty="0">
                  <a:solidFill>
                    <a:schemeClr val="tx1">
                      <a:lumMod val="90000"/>
                      <a:lumOff val="10000"/>
                    </a:schemeClr>
                  </a:solidFill>
                </a:rPr>
                <a:t> </a:t>
              </a:r>
              <a:r>
                <a:rPr lang="en-US" sz="1000" dirty="0" err="1">
                  <a:solidFill>
                    <a:schemeClr val="tx1">
                      <a:lumMod val="90000"/>
                      <a:lumOff val="10000"/>
                    </a:schemeClr>
                  </a:solidFill>
                </a:rPr>
                <a:t>claramente</a:t>
              </a:r>
              <a:r>
                <a:rPr lang="en-US" sz="1000" dirty="0">
                  <a:solidFill>
                    <a:schemeClr val="tx1">
                      <a:lumMod val="90000"/>
                      <a:lumOff val="10000"/>
                    </a:schemeClr>
                  </a:solidFill>
                </a:rPr>
                <a:t> </a:t>
              </a:r>
              <a:r>
                <a:rPr lang="en-US" sz="1000" dirty="0" err="1">
                  <a:solidFill>
                    <a:schemeClr val="tx1">
                      <a:lumMod val="90000"/>
                      <a:lumOff val="10000"/>
                    </a:schemeClr>
                  </a:solidFill>
                </a:rPr>
                <a:t>definidos</a:t>
              </a:r>
              <a:r>
                <a:rPr lang="en-US" sz="1000" dirty="0">
                  <a:solidFill>
                    <a:schemeClr val="tx1">
                      <a:lumMod val="90000"/>
                      <a:lumOff val="10000"/>
                    </a:schemeClr>
                  </a:solidFill>
                </a:rPr>
                <a:t> y </a:t>
              </a:r>
              <a:r>
                <a:rPr lang="en-US" sz="1000" dirty="0" err="1">
                  <a:solidFill>
                    <a:schemeClr val="tx1">
                      <a:lumMod val="90000"/>
                      <a:lumOff val="10000"/>
                    </a:schemeClr>
                  </a:solidFill>
                </a:rPr>
                <a:t>acordados</a:t>
              </a:r>
              <a:r>
                <a:rPr lang="en-US" sz="1000" dirty="0">
                  <a:solidFill>
                    <a:schemeClr val="tx1">
                      <a:lumMod val="90000"/>
                      <a:lumOff val="10000"/>
                    </a:schemeClr>
                  </a:solidFill>
                </a:rPr>
                <a:t>. </a:t>
              </a:r>
            </a:p>
          </p:txBody>
        </p:sp>
        <p:graphicFrame>
          <p:nvGraphicFramePr>
            <p:cNvPr id="23" name="Chart 22">
              <a:extLst>
                <a:ext uri="{FF2B5EF4-FFF2-40B4-BE49-F238E27FC236}">
                  <a16:creationId xmlns:a16="http://schemas.microsoft.com/office/drawing/2014/main" id="{FBF3CFB5-3463-4B08-A28E-45FC7D80AA2D}"/>
                </a:ext>
              </a:extLst>
            </p:cNvPr>
            <p:cNvGraphicFramePr>
              <a:graphicFrameLocks/>
            </p:cNvGraphicFramePr>
            <p:nvPr>
              <p:extLst>
                <p:ext uri="{D42A27DB-BD31-4B8C-83A1-F6EECF244321}">
                  <p14:modId xmlns:p14="http://schemas.microsoft.com/office/powerpoint/2010/main" val="1838404147"/>
                </p:ext>
              </p:extLst>
            </p:nvPr>
          </p:nvGraphicFramePr>
          <p:xfrm>
            <a:off x="251520" y="1258156"/>
            <a:ext cx="4392485" cy="2171700"/>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0" name="Group 9">
            <a:extLst>
              <a:ext uri="{FF2B5EF4-FFF2-40B4-BE49-F238E27FC236}">
                <a16:creationId xmlns:a16="http://schemas.microsoft.com/office/drawing/2014/main" id="{6F25AC8E-111B-44DA-BE3F-2456AC316693}"/>
              </a:ext>
            </a:extLst>
          </p:cNvPr>
          <p:cNvGrpSpPr/>
          <p:nvPr/>
        </p:nvGrpSpPr>
        <p:grpSpPr>
          <a:xfrm>
            <a:off x="4572000" y="723532"/>
            <a:ext cx="3960440" cy="2264447"/>
            <a:chOff x="4644011" y="892702"/>
            <a:chExt cx="4392485" cy="2601321"/>
          </a:xfrm>
        </p:grpSpPr>
        <p:sp>
          <p:nvSpPr>
            <p:cNvPr id="7" name="Rectangle 6">
              <a:extLst>
                <a:ext uri="{FF2B5EF4-FFF2-40B4-BE49-F238E27FC236}">
                  <a16:creationId xmlns:a16="http://schemas.microsoft.com/office/drawing/2014/main" id="{5DB24721-DE78-4A04-8E6B-935B1AAC09D9}"/>
                </a:ext>
              </a:extLst>
            </p:cNvPr>
            <p:cNvSpPr/>
            <p:nvPr/>
          </p:nvSpPr>
          <p:spPr>
            <a:xfrm>
              <a:off x="4932042" y="892702"/>
              <a:ext cx="3816424" cy="677108"/>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n-US" sz="900" dirty="0">
                  <a:solidFill>
                    <a:schemeClr val="tx1">
                      <a:lumMod val="90000"/>
                      <a:lumOff val="10000"/>
                    </a:schemeClr>
                  </a:solidFill>
                </a:rPr>
                <a:t>2.       Las </a:t>
              </a:r>
              <a:r>
                <a:rPr lang="en-US" sz="900" dirty="0" err="1">
                  <a:solidFill>
                    <a:schemeClr val="tx1">
                      <a:lumMod val="90000"/>
                      <a:lumOff val="10000"/>
                    </a:schemeClr>
                  </a:solidFill>
                </a:rPr>
                <a:t>interdependencias</a:t>
              </a:r>
              <a:r>
                <a:rPr lang="en-US" sz="900" dirty="0">
                  <a:solidFill>
                    <a:schemeClr val="tx1">
                      <a:lumMod val="90000"/>
                      <a:lumOff val="10000"/>
                    </a:schemeClr>
                  </a:solidFill>
                </a:rPr>
                <a:t> entre </a:t>
              </a:r>
              <a:r>
                <a:rPr lang="en-US" sz="900" dirty="0" err="1">
                  <a:solidFill>
                    <a:schemeClr val="tx1">
                      <a:lumMod val="90000"/>
                      <a:lumOff val="10000"/>
                    </a:schemeClr>
                  </a:solidFill>
                </a:rPr>
                <a:t>miembros</a:t>
              </a:r>
              <a:r>
                <a:rPr lang="en-US" sz="900" dirty="0">
                  <a:solidFill>
                    <a:schemeClr val="tx1">
                      <a:lumMod val="90000"/>
                      <a:lumOff val="10000"/>
                    </a:schemeClr>
                  </a:solidFill>
                </a:rPr>
                <a:t> </a:t>
              </a:r>
              <a:r>
                <a:rPr lang="en-US" sz="900" dirty="0" err="1">
                  <a:solidFill>
                    <a:schemeClr val="tx1">
                      <a:lumMod val="90000"/>
                      <a:lumOff val="10000"/>
                    </a:schemeClr>
                  </a:solidFill>
                </a:rPr>
                <a:t>están</a:t>
              </a:r>
              <a:r>
                <a:rPr lang="en-US" sz="900" dirty="0">
                  <a:solidFill>
                    <a:schemeClr val="tx1">
                      <a:lumMod val="90000"/>
                      <a:lumOff val="10000"/>
                    </a:schemeClr>
                  </a:solidFill>
                </a:rPr>
                <a:t> </a:t>
              </a:r>
              <a:r>
                <a:rPr lang="en-US" sz="900" dirty="0" err="1">
                  <a:solidFill>
                    <a:schemeClr val="tx1">
                      <a:lumMod val="90000"/>
                      <a:lumOff val="10000"/>
                    </a:schemeClr>
                  </a:solidFill>
                </a:rPr>
                <a:t>claramente</a:t>
              </a:r>
              <a:r>
                <a:rPr lang="en-US" sz="900" dirty="0">
                  <a:solidFill>
                    <a:schemeClr val="tx1">
                      <a:lumMod val="90000"/>
                      <a:lumOff val="10000"/>
                    </a:schemeClr>
                  </a:solidFill>
                </a:rPr>
                <a:t> </a:t>
              </a:r>
              <a:r>
                <a:rPr lang="en-US" sz="900" dirty="0" err="1">
                  <a:solidFill>
                    <a:schemeClr val="tx1">
                      <a:lumMod val="90000"/>
                      <a:lumOff val="10000"/>
                    </a:schemeClr>
                  </a:solidFill>
                </a:rPr>
                <a:t>definidas</a:t>
              </a:r>
              <a:r>
                <a:rPr lang="en-US" sz="900" dirty="0">
                  <a:solidFill>
                    <a:schemeClr val="tx1">
                      <a:lumMod val="90000"/>
                      <a:lumOff val="10000"/>
                    </a:schemeClr>
                  </a:solidFill>
                </a:rPr>
                <a:t> y </a:t>
              </a:r>
              <a:r>
                <a:rPr lang="en-US" sz="900" dirty="0" err="1">
                  <a:solidFill>
                    <a:schemeClr val="tx1">
                      <a:lumMod val="90000"/>
                      <a:lumOff val="10000"/>
                    </a:schemeClr>
                  </a:solidFill>
                </a:rPr>
                <a:t>funcionan</a:t>
              </a:r>
              <a:r>
                <a:rPr lang="en-US" sz="900" dirty="0">
                  <a:solidFill>
                    <a:schemeClr val="tx1">
                      <a:lumMod val="90000"/>
                      <a:lumOff val="10000"/>
                    </a:schemeClr>
                  </a:solidFill>
                </a:rPr>
                <a:t> </a:t>
              </a:r>
              <a:r>
                <a:rPr lang="en-US" sz="900" dirty="0" err="1">
                  <a:solidFill>
                    <a:schemeClr val="tx1">
                      <a:lumMod val="90000"/>
                      <a:lumOff val="10000"/>
                    </a:schemeClr>
                  </a:solidFill>
                </a:rPr>
                <a:t>cabalmente</a:t>
              </a:r>
              <a:r>
                <a:rPr lang="en-US" sz="900" dirty="0">
                  <a:solidFill>
                    <a:schemeClr val="tx1">
                      <a:lumMod val="90000"/>
                      <a:lumOff val="10000"/>
                    </a:schemeClr>
                  </a:solidFill>
                </a:rPr>
                <a:t>.  </a:t>
              </a:r>
            </a:p>
          </p:txBody>
        </p:sp>
        <p:graphicFrame>
          <p:nvGraphicFramePr>
            <p:cNvPr id="24" name="Chart 23">
              <a:extLst>
                <a:ext uri="{FF2B5EF4-FFF2-40B4-BE49-F238E27FC236}">
                  <a16:creationId xmlns:a16="http://schemas.microsoft.com/office/drawing/2014/main" id="{5D34F8F9-5DFC-431C-BD7E-7F3D1A2F2465}"/>
                </a:ext>
              </a:extLst>
            </p:cNvPr>
            <p:cNvGraphicFramePr>
              <a:graphicFrameLocks/>
            </p:cNvGraphicFramePr>
            <p:nvPr>
              <p:extLst>
                <p:ext uri="{D42A27DB-BD31-4B8C-83A1-F6EECF244321}">
                  <p14:modId xmlns:p14="http://schemas.microsoft.com/office/powerpoint/2010/main" val="854890975"/>
                </p:ext>
              </p:extLst>
            </p:nvPr>
          </p:nvGraphicFramePr>
          <p:xfrm>
            <a:off x="4644011" y="1361465"/>
            <a:ext cx="4392485" cy="2132558"/>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2" name="Group 1">
            <a:extLst>
              <a:ext uri="{FF2B5EF4-FFF2-40B4-BE49-F238E27FC236}">
                <a16:creationId xmlns:a16="http://schemas.microsoft.com/office/drawing/2014/main" id="{5430C593-29D6-4BB2-94D0-147A03328C6E}"/>
              </a:ext>
            </a:extLst>
          </p:cNvPr>
          <p:cNvGrpSpPr/>
          <p:nvPr/>
        </p:nvGrpSpPr>
        <p:grpSpPr>
          <a:xfrm>
            <a:off x="611560" y="3089162"/>
            <a:ext cx="3784270" cy="1925533"/>
            <a:chOff x="611560" y="3089162"/>
            <a:chExt cx="3784270" cy="1925533"/>
          </a:xfrm>
        </p:grpSpPr>
        <p:sp>
          <p:nvSpPr>
            <p:cNvPr id="14" name="Rectangle 13">
              <a:extLst>
                <a:ext uri="{FF2B5EF4-FFF2-40B4-BE49-F238E27FC236}">
                  <a16:creationId xmlns:a16="http://schemas.microsoft.com/office/drawing/2014/main" id="{0DC2833C-E7BF-408A-B3F5-8361D78324EF}"/>
                </a:ext>
              </a:extLst>
            </p:cNvPr>
            <p:cNvSpPr/>
            <p:nvPr/>
          </p:nvSpPr>
          <p:spPr>
            <a:xfrm>
              <a:off x="718400" y="3089162"/>
              <a:ext cx="3570589" cy="369332"/>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n-US" sz="900" dirty="0">
                  <a:solidFill>
                    <a:schemeClr val="tx1">
                      <a:lumMod val="90000"/>
                      <a:lumOff val="10000"/>
                    </a:schemeClr>
                  </a:solidFill>
                </a:rPr>
                <a:t>4.- Los </a:t>
              </a:r>
              <a:r>
                <a:rPr lang="en-US" sz="900" dirty="0" err="1">
                  <a:solidFill>
                    <a:schemeClr val="tx1">
                      <a:lumMod val="90000"/>
                      <a:lumOff val="10000"/>
                    </a:schemeClr>
                  </a:solidFill>
                </a:rPr>
                <a:t>integrantes</a:t>
              </a:r>
              <a:r>
                <a:rPr lang="en-US" sz="900" dirty="0">
                  <a:solidFill>
                    <a:schemeClr val="tx1">
                      <a:lumMod val="90000"/>
                      <a:lumOff val="10000"/>
                    </a:schemeClr>
                  </a:solidFill>
                </a:rPr>
                <a:t> del </a:t>
              </a:r>
              <a:r>
                <a:rPr lang="en-US" sz="900" dirty="0" err="1">
                  <a:solidFill>
                    <a:schemeClr val="tx1">
                      <a:lumMod val="90000"/>
                      <a:lumOff val="10000"/>
                    </a:schemeClr>
                  </a:solidFill>
                </a:rPr>
                <a:t>equipo</a:t>
              </a:r>
              <a:r>
                <a:rPr lang="en-US" sz="900" dirty="0">
                  <a:solidFill>
                    <a:schemeClr val="tx1">
                      <a:lumMod val="90000"/>
                      <a:lumOff val="10000"/>
                    </a:schemeClr>
                  </a:solidFill>
                </a:rPr>
                <a:t> se </a:t>
              </a:r>
              <a:r>
                <a:rPr lang="en-US" sz="900" dirty="0" err="1">
                  <a:solidFill>
                    <a:schemeClr val="tx1">
                      <a:lumMod val="90000"/>
                      <a:lumOff val="10000"/>
                    </a:schemeClr>
                  </a:solidFill>
                </a:rPr>
                <a:t>consideran</a:t>
              </a:r>
              <a:r>
                <a:rPr lang="en-US" sz="900" dirty="0">
                  <a:solidFill>
                    <a:schemeClr val="tx1">
                      <a:lumMod val="90000"/>
                      <a:lumOff val="10000"/>
                    </a:schemeClr>
                  </a:solidFill>
                </a:rPr>
                <a:t> </a:t>
              </a:r>
              <a:r>
                <a:rPr lang="en-US" sz="900" dirty="0" err="1">
                  <a:solidFill>
                    <a:schemeClr val="tx1">
                      <a:lumMod val="90000"/>
                      <a:lumOff val="10000"/>
                    </a:schemeClr>
                  </a:solidFill>
                </a:rPr>
                <a:t>mutua</a:t>
              </a:r>
              <a:r>
                <a:rPr lang="en-US" sz="900" dirty="0">
                  <a:solidFill>
                    <a:schemeClr val="tx1">
                      <a:lumMod val="90000"/>
                      <a:lumOff val="10000"/>
                    </a:schemeClr>
                  </a:solidFill>
                </a:rPr>
                <a:t> e </a:t>
              </a:r>
              <a:r>
                <a:rPr lang="en-US" sz="900" dirty="0" err="1">
                  <a:solidFill>
                    <a:schemeClr val="tx1">
                      <a:lumMod val="90000"/>
                      <a:lumOff val="10000"/>
                    </a:schemeClr>
                  </a:solidFill>
                </a:rPr>
                <a:t>individualmente</a:t>
              </a:r>
              <a:r>
                <a:rPr lang="en-US" sz="900" dirty="0">
                  <a:solidFill>
                    <a:schemeClr val="tx1">
                      <a:lumMod val="90000"/>
                      <a:lumOff val="10000"/>
                    </a:schemeClr>
                  </a:solidFill>
                </a:rPr>
                <a:t> </a:t>
              </a:r>
              <a:r>
                <a:rPr lang="en-US" sz="900" dirty="0" err="1">
                  <a:solidFill>
                    <a:schemeClr val="tx1">
                      <a:lumMod val="90000"/>
                      <a:lumOff val="10000"/>
                    </a:schemeClr>
                  </a:solidFill>
                </a:rPr>
                <a:t>responsables</a:t>
              </a:r>
              <a:r>
                <a:rPr lang="en-US" sz="900" dirty="0">
                  <a:solidFill>
                    <a:schemeClr val="tx1">
                      <a:lumMod val="90000"/>
                      <a:lumOff val="10000"/>
                    </a:schemeClr>
                  </a:solidFill>
                </a:rPr>
                <a:t> ante </a:t>
              </a:r>
              <a:r>
                <a:rPr lang="en-US" sz="900" dirty="0" err="1">
                  <a:solidFill>
                    <a:schemeClr val="tx1">
                      <a:lumMod val="90000"/>
                      <a:lumOff val="10000"/>
                    </a:schemeClr>
                  </a:solidFill>
                </a:rPr>
                <a:t>metas</a:t>
              </a:r>
              <a:r>
                <a:rPr lang="en-US" sz="900" dirty="0">
                  <a:solidFill>
                    <a:schemeClr val="tx1">
                      <a:lumMod val="90000"/>
                      <a:lumOff val="10000"/>
                    </a:schemeClr>
                  </a:solidFill>
                </a:rPr>
                <a:t> </a:t>
              </a:r>
              <a:r>
                <a:rPr lang="en-US" sz="900" dirty="0" err="1">
                  <a:solidFill>
                    <a:schemeClr val="tx1">
                      <a:lumMod val="90000"/>
                      <a:lumOff val="10000"/>
                    </a:schemeClr>
                  </a:solidFill>
                </a:rPr>
                <a:t>colectivas</a:t>
              </a:r>
              <a:r>
                <a:rPr lang="en-US" sz="900" dirty="0">
                  <a:solidFill>
                    <a:schemeClr val="tx1">
                      <a:lumMod val="90000"/>
                      <a:lumOff val="10000"/>
                    </a:schemeClr>
                  </a:solidFill>
                </a:rPr>
                <a:t>. </a:t>
              </a:r>
            </a:p>
          </p:txBody>
        </p:sp>
        <p:graphicFrame>
          <p:nvGraphicFramePr>
            <p:cNvPr id="28" name="Chart 27">
              <a:extLst>
                <a:ext uri="{FF2B5EF4-FFF2-40B4-BE49-F238E27FC236}">
                  <a16:creationId xmlns:a16="http://schemas.microsoft.com/office/drawing/2014/main" id="{E16567AD-1F45-425E-969C-0927960C2C96}"/>
                </a:ext>
              </a:extLst>
            </p:cNvPr>
            <p:cNvGraphicFramePr>
              <a:graphicFrameLocks/>
            </p:cNvGraphicFramePr>
            <p:nvPr>
              <p:extLst>
                <p:ext uri="{D42A27DB-BD31-4B8C-83A1-F6EECF244321}">
                  <p14:modId xmlns:p14="http://schemas.microsoft.com/office/powerpoint/2010/main" val="605294355"/>
                </p:ext>
              </p:extLst>
            </p:nvPr>
          </p:nvGraphicFramePr>
          <p:xfrm>
            <a:off x="611560" y="3273828"/>
            <a:ext cx="3784270" cy="1740867"/>
          </p:xfrm>
          <a:graphic>
            <a:graphicData uri="http://schemas.openxmlformats.org/drawingml/2006/chart">
              <c:chart xmlns:c="http://schemas.openxmlformats.org/drawingml/2006/chart" xmlns:r="http://schemas.openxmlformats.org/officeDocument/2006/relationships" r:id="rId5"/>
            </a:graphicData>
          </a:graphic>
        </p:graphicFrame>
      </p:grpSp>
      <p:sp>
        <p:nvSpPr>
          <p:cNvPr id="29" name="Content Placeholder 10">
            <a:extLst>
              <a:ext uri="{FF2B5EF4-FFF2-40B4-BE49-F238E27FC236}">
                <a16:creationId xmlns:a16="http://schemas.microsoft.com/office/drawing/2014/main" id="{526D1D4B-6360-44DB-9D3D-3234C6E07D0A}"/>
              </a:ext>
            </a:extLst>
          </p:cNvPr>
          <p:cNvSpPr>
            <a:spLocks noGrp="1"/>
          </p:cNvSpPr>
          <p:nvPr>
            <p:ph idx="1"/>
          </p:nvPr>
        </p:nvSpPr>
        <p:spPr>
          <a:xfrm>
            <a:off x="4748171" y="3619444"/>
            <a:ext cx="4214011" cy="1049633"/>
          </a:xfrm>
          <a:solidFill>
            <a:schemeClr val="accent6">
              <a:lumMod val="20000"/>
              <a:lumOff val="80000"/>
            </a:schemeClr>
          </a:solidFill>
          <a:ln w="9525">
            <a:solidFill>
              <a:srgbClr val="002D62"/>
            </a:solidFill>
          </a:ln>
        </p:spPr>
        <p:txBody>
          <a:bodyPr/>
          <a:lstStyle/>
          <a:p>
            <a:r>
              <a:rPr lang="es-MX" sz="1100" b="0" dirty="0">
                <a:solidFill>
                  <a:schemeClr val="accent2">
                    <a:lumMod val="50000"/>
                  </a:schemeClr>
                </a:solidFill>
              </a:rPr>
              <a:t>Gran claridad de roles e interdependencias, y su funcionamiento adecuado.</a:t>
            </a:r>
          </a:p>
          <a:p>
            <a:r>
              <a:rPr lang="es-MX" sz="1100" b="0" dirty="0">
                <a:solidFill>
                  <a:schemeClr val="accent2">
                    <a:lumMod val="50000"/>
                  </a:schemeClr>
                </a:solidFill>
              </a:rPr>
              <a:t>Sin embargo, mayor dispersión en el sentido de responsabilidad mutua ante metas colectivas. ¿Derivación de la falta de claridad de metas de equipo?</a:t>
            </a:r>
          </a:p>
          <a:p>
            <a:endParaRPr lang="es-AR" sz="1100" b="0" dirty="0">
              <a:solidFill>
                <a:srgbClr val="FF3300"/>
              </a:solidFill>
            </a:endParaRPr>
          </a:p>
          <a:p>
            <a:endParaRPr lang="es-AR" sz="1100" b="0" dirty="0">
              <a:solidFill>
                <a:srgbClr val="FF3300"/>
              </a:solidFill>
            </a:endParaRPr>
          </a:p>
        </p:txBody>
      </p:sp>
    </p:spTree>
    <p:extLst>
      <p:ext uri="{BB962C8B-B14F-4D97-AF65-F5344CB8AC3E}">
        <p14:creationId xmlns:p14="http://schemas.microsoft.com/office/powerpoint/2010/main" val="33823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bg/>
                                          </p:spTgt>
                                        </p:tgtEl>
                                        <p:attrNameLst>
                                          <p:attrName>style.visibility</p:attrName>
                                        </p:attrNameLst>
                                      </p:cBhvr>
                                      <p:to>
                                        <p:strVal val="visible"/>
                                      </p:to>
                                    </p:set>
                                    <p:animEffect transition="in" filter="fade">
                                      <p:cBhvr>
                                        <p:cTn id="22" dur="500"/>
                                        <p:tgtEl>
                                          <p:spTgt spid="29">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500"/>
                                        <p:tgtEl>
                                          <p:spTgt spid="2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xEl>
                                              <p:pRg st="1" end="1"/>
                                            </p:txEl>
                                          </p:spTgt>
                                        </p:tgtEl>
                                        <p:attrNameLst>
                                          <p:attrName>style.visibility</p:attrName>
                                        </p:attrNameLst>
                                      </p:cBhvr>
                                      <p:to>
                                        <p:strVal val="visible"/>
                                      </p:to>
                                    </p:set>
                                    <p:animEffect transition="in" filter="fade">
                                      <p:cBhvr>
                                        <p:cTn id="32"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25</a:t>
            </a:fld>
            <a:endParaRPr lang="en-US">
              <a:solidFill>
                <a:srgbClr val="B2B2B2"/>
              </a:solidFill>
            </a:endParaRPr>
          </a:p>
        </p:txBody>
      </p:sp>
      <p:sp>
        <p:nvSpPr>
          <p:cNvPr id="29" name="Content Placeholder 10">
            <a:extLst>
              <a:ext uri="{FF2B5EF4-FFF2-40B4-BE49-F238E27FC236}">
                <a16:creationId xmlns:a16="http://schemas.microsoft.com/office/drawing/2014/main" id="{526D1D4B-6360-44DB-9D3D-3234C6E07D0A}"/>
              </a:ext>
            </a:extLst>
          </p:cNvPr>
          <p:cNvSpPr>
            <a:spLocks noGrp="1"/>
          </p:cNvSpPr>
          <p:nvPr>
            <p:ph idx="1"/>
          </p:nvPr>
        </p:nvSpPr>
        <p:spPr>
          <a:xfrm>
            <a:off x="5004048" y="3489852"/>
            <a:ext cx="3884017" cy="1242138"/>
          </a:xfrm>
          <a:solidFill>
            <a:schemeClr val="accent6">
              <a:lumMod val="20000"/>
              <a:lumOff val="80000"/>
            </a:schemeClr>
          </a:solidFill>
          <a:ln w="9525">
            <a:solidFill>
              <a:srgbClr val="002D62"/>
            </a:solidFill>
          </a:ln>
        </p:spPr>
        <p:txBody>
          <a:bodyPr/>
          <a:lstStyle/>
          <a:p>
            <a:r>
              <a:rPr lang="es-MX" sz="1100" b="0" dirty="0">
                <a:solidFill>
                  <a:schemeClr val="accent2">
                    <a:lumMod val="50000"/>
                  </a:schemeClr>
                </a:solidFill>
              </a:rPr>
              <a:t>Alto cumplimiento de compromisos.</a:t>
            </a:r>
          </a:p>
          <a:p>
            <a:r>
              <a:rPr lang="es-MX" sz="1100" b="0" dirty="0">
                <a:solidFill>
                  <a:schemeClr val="accent2">
                    <a:lumMod val="50000"/>
                  </a:schemeClr>
                </a:solidFill>
              </a:rPr>
              <a:t>Dispersa propensión a realizar sacrificios y compartir recursos en beneficio del equipo.</a:t>
            </a:r>
          </a:p>
          <a:p>
            <a:r>
              <a:rPr lang="es-MX" sz="1100" b="0" dirty="0">
                <a:solidFill>
                  <a:schemeClr val="accent2">
                    <a:lumMod val="50000"/>
                  </a:schemeClr>
                </a:solidFill>
              </a:rPr>
              <a:t>Alta percepción de tiempo invertido en crecer y fortalecerse como equipo.</a:t>
            </a:r>
          </a:p>
          <a:p>
            <a:endParaRPr lang="es-AR" sz="1100" dirty="0"/>
          </a:p>
          <a:p>
            <a:endParaRPr lang="es-AR" sz="1100" dirty="0"/>
          </a:p>
        </p:txBody>
      </p:sp>
      <p:grpSp>
        <p:nvGrpSpPr>
          <p:cNvPr id="2" name="Group 1">
            <a:extLst>
              <a:ext uri="{FF2B5EF4-FFF2-40B4-BE49-F238E27FC236}">
                <a16:creationId xmlns:a16="http://schemas.microsoft.com/office/drawing/2014/main" id="{B3D904AD-3A31-4450-9A38-E762F1B28DB6}"/>
              </a:ext>
            </a:extLst>
          </p:cNvPr>
          <p:cNvGrpSpPr/>
          <p:nvPr/>
        </p:nvGrpSpPr>
        <p:grpSpPr>
          <a:xfrm>
            <a:off x="251520" y="627534"/>
            <a:ext cx="4158460" cy="2082929"/>
            <a:chOff x="251519" y="836712"/>
            <a:chExt cx="4392485" cy="2777238"/>
          </a:xfrm>
        </p:grpSpPr>
        <p:sp>
          <p:nvSpPr>
            <p:cNvPr id="6" name="Rectangle 5">
              <a:extLst>
                <a:ext uri="{FF2B5EF4-FFF2-40B4-BE49-F238E27FC236}">
                  <a16:creationId xmlns:a16="http://schemas.microsoft.com/office/drawing/2014/main" id="{ABF78227-EF33-411D-9766-817820012310}"/>
                </a:ext>
              </a:extLst>
            </p:cNvPr>
            <p:cNvSpPr/>
            <p:nvPr/>
          </p:nvSpPr>
          <p:spPr>
            <a:xfrm>
              <a:off x="467538" y="836712"/>
              <a:ext cx="4176465" cy="738664"/>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s-AR" sz="1000" dirty="0">
                  <a:solidFill>
                    <a:schemeClr val="tx1">
                      <a:lumMod val="90000"/>
                      <a:lumOff val="10000"/>
                    </a:schemeClr>
                  </a:solidFill>
                </a:rPr>
                <a:t>6.- Los miembros del equipo cumplen con sus promesas demostrando compromiso respecto de las metas y objetivos individuales.</a:t>
              </a:r>
              <a:r>
                <a:rPr lang="en-US" sz="1000" dirty="0">
                  <a:solidFill>
                    <a:schemeClr val="tx1">
                      <a:lumMod val="90000"/>
                      <a:lumOff val="10000"/>
                    </a:schemeClr>
                  </a:solidFill>
                </a:rPr>
                <a:t> </a:t>
              </a:r>
            </a:p>
          </p:txBody>
        </p:sp>
        <p:graphicFrame>
          <p:nvGraphicFramePr>
            <p:cNvPr id="15" name="Chart 14">
              <a:extLst>
                <a:ext uri="{FF2B5EF4-FFF2-40B4-BE49-F238E27FC236}">
                  <a16:creationId xmlns:a16="http://schemas.microsoft.com/office/drawing/2014/main" id="{B9F00C85-3F28-4BCC-B11D-9180AF6BFED6}"/>
                </a:ext>
              </a:extLst>
            </p:cNvPr>
            <p:cNvGraphicFramePr>
              <a:graphicFrameLocks/>
            </p:cNvGraphicFramePr>
            <p:nvPr>
              <p:extLst>
                <p:ext uri="{D42A27DB-BD31-4B8C-83A1-F6EECF244321}">
                  <p14:modId xmlns:p14="http://schemas.microsoft.com/office/powerpoint/2010/main" val="4024174489"/>
                </p:ext>
              </p:extLst>
            </p:nvPr>
          </p:nvGraphicFramePr>
          <p:xfrm>
            <a:off x="251519" y="1481392"/>
            <a:ext cx="4392485" cy="2132558"/>
          </p:xfrm>
          <a:graphic>
            <a:graphicData uri="http://schemas.openxmlformats.org/drawingml/2006/chart">
              <c:chart xmlns:c="http://schemas.openxmlformats.org/drawingml/2006/chart" xmlns:r="http://schemas.openxmlformats.org/officeDocument/2006/relationships" r:id="rId2"/>
            </a:graphicData>
          </a:graphic>
        </p:graphicFrame>
      </p:grpSp>
      <p:grpSp>
        <p:nvGrpSpPr>
          <p:cNvPr id="3" name="Group 2">
            <a:extLst>
              <a:ext uri="{FF2B5EF4-FFF2-40B4-BE49-F238E27FC236}">
                <a16:creationId xmlns:a16="http://schemas.microsoft.com/office/drawing/2014/main" id="{63E367D7-2413-40DE-8667-56F1C57FFB2E}"/>
              </a:ext>
            </a:extLst>
          </p:cNvPr>
          <p:cNvGrpSpPr/>
          <p:nvPr/>
        </p:nvGrpSpPr>
        <p:grpSpPr>
          <a:xfrm>
            <a:off x="4649630" y="649600"/>
            <a:ext cx="4242850" cy="2282190"/>
            <a:chOff x="4675506" y="571029"/>
            <a:chExt cx="4329495" cy="3042921"/>
          </a:xfrm>
        </p:grpSpPr>
        <p:sp>
          <p:nvSpPr>
            <p:cNvPr id="7" name="Rectangle 6">
              <a:extLst>
                <a:ext uri="{FF2B5EF4-FFF2-40B4-BE49-F238E27FC236}">
                  <a16:creationId xmlns:a16="http://schemas.microsoft.com/office/drawing/2014/main" id="{5DB24721-DE78-4A04-8E6B-935B1AAC09D9}"/>
                </a:ext>
              </a:extLst>
            </p:cNvPr>
            <p:cNvSpPr/>
            <p:nvPr/>
          </p:nvSpPr>
          <p:spPr>
            <a:xfrm>
              <a:off x="4680010" y="571029"/>
              <a:ext cx="4320486" cy="738664"/>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s-AR" sz="1000" dirty="0">
                  <a:solidFill>
                    <a:schemeClr val="tx1">
                      <a:lumMod val="90000"/>
                      <a:lumOff val="10000"/>
                    </a:schemeClr>
                  </a:solidFill>
                </a:rPr>
                <a:t>7.- Los miembros del equipo están dispuestos a realizar sacrificios y compartir recursos para optimizar la efectividad del equipo en el logro de las metas. </a:t>
              </a:r>
            </a:p>
          </p:txBody>
        </p:sp>
        <p:graphicFrame>
          <p:nvGraphicFramePr>
            <p:cNvPr id="18" name="Chart 17">
              <a:extLst>
                <a:ext uri="{FF2B5EF4-FFF2-40B4-BE49-F238E27FC236}">
                  <a16:creationId xmlns:a16="http://schemas.microsoft.com/office/drawing/2014/main" id="{FA70678F-E664-47A4-A1DC-EA4CC16134FC}"/>
                </a:ext>
              </a:extLst>
            </p:cNvPr>
            <p:cNvGraphicFramePr>
              <a:graphicFrameLocks/>
            </p:cNvGraphicFramePr>
            <p:nvPr>
              <p:extLst>
                <p:ext uri="{D42A27DB-BD31-4B8C-83A1-F6EECF244321}">
                  <p14:modId xmlns:p14="http://schemas.microsoft.com/office/powerpoint/2010/main" val="3357388816"/>
                </p:ext>
              </p:extLst>
            </p:nvPr>
          </p:nvGraphicFramePr>
          <p:xfrm>
            <a:off x="4675506" y="1481392"/>
            <a:ext cx="4329495" cy="2132558"/>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5" name="Group 4">
            <a:extLst>
              <a:ext uri="{FF2B5EF4-FFF2-40B4-BE49-F238E27FC236}">
                <a16:creationId xmlns:a16="http://schemas.microsoft.com/office/drawing/2014/main" id="{DABF9E93-542B-47DE-A521-9B1716BCE924}"/>
              </a:ext>
            </a:extLst>
          </p:cNvPr>
          <p:cNvGrpSpPr/>
          <p:nvPr/>
        </p:nvGrpSpPr>
        <p:grpSpPr>
          <a:xfrm>
            <a:off x="251520" y="2819712"/>
            <a:ext cx="4430835" cy="2060603"/>
            <a:chOff x="107504" y="3759617"/>
            <a:chExt cx="4611636" cy="2747471"/>
          </a:xfrm>
        </p:grpSpPr>
        <p:sp>
          <p:nvSpPr>
            <p:cNvPr id="14" name="Rectangle 13">
              <a:extLst>
                <a:ext uri="{FF2B5EF4-FFF2-40B4-BE49-F238E27FC236}">
                  <a16:creationId xmlns:a16="http://schemas.microsoft.com/office/drawing/2014/main" id="{0DC2833C-E7BF-408A-B3F5-8361D78324EF}"/>
                </a:ext>
              </a:extLst>
            </p:cNvPr>
            <p:cNvSpPr/>
            <p:nvPr/>
          </p:nvSpPr>
          <p:spPr>
            <a:xfrm>
              <a:off x="107504" y="3759617"/>
              <a:ext cx="4611636" cy="533480"/>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s-AR" sz="1000" dirty="0">
                  <a:solidFill>
                    <a:schemeClr val="tx1">
                      <a:lumMod val="90000"/>
                      <a:lumOff val="10000"/>
                    </a:schemeClr>
                  </a:solidFill>
                </a:rPr>
                <a:t>8.- El equipo dedica tiempo a crecer como tal, aumentando el sentido de la solidaridad entre sus miembros.</a:t>
              </a:r>
              <a:r>
                <a:rPr lang="en-US" sz="1000" dirty="0">
                  <a:solidFill>
                    <a:schemeClr val="tx1">
                      <a:lumMod val="90000"/>
                      <a:lumOff val="10000"/>
                    </a:schemeClr>
                  </a:solidFill>
                </a:rPr>
                <a:t>. </a:t>
              </a:r>
            </a:p>
          </p:txBody>
        </p:sp>
        <p:graphicFrame>
          <p:nvGraphicFramePr>
            <p:cNvPr id="19" name="Chart 18">
              <a:extLst>
                <a:ext uri="{FF2B5EF4-FFF2-40B4-BE49-F238E27FC236}">
                  <a16:creationId xmlns:a16="http://schemas.microsoft.com/office/drawing/2014/main" id="{29857758-27A4-4568-BA1C-2528ACE09757}"/>
                </a:ext>
              </a:extLst>
            </p:cNvPr>
            <p:cNvGraphicFramePr>
              <a:graphicFrameLocks/>
            </p:cNvGraphicFramePr>
            <p:nvPr>
              <p:extLst>
                <p:ext uri="{D42A27DB-BD31-4B8C-83A1-F6EECF244321}">
                  <p14:modId xmlns:p14="http://schemas.microsoft.com/office/powerpoint/2010/main" val="1114102592"/>
                </p:ext>
              </p:extLst>
            </p:nvPr>
          </p:nvGraphicFramePr>
          <p:xfrm>
            <a:off x="127322" y="4221088"/>
            <a:ext cx="4572000" cy="2286000"/>
          </p:xfrm>
          <a:graphic>
            <a:graphicData uri="http://schemas.openxmlformats.org/drawingml/2006/chart">
              <c:chart xmlns:c="http://schemas.openxmlformats.org/drawingml/2006/chart" xmlns:r="http://schemas.openxmlformats.org/officeDocument/2006/relationships" r:id="rId4"/>
            </a:graphicData>
          </a:graphic>
        </p:graphicFrame>
      </p:grpSp>
      <p:sp>
        <p:nvSpPr>
          <p:cNvPr id="20" name="Shape 262">
            <a:extLst>
              <a:ext uri="{FF2B5EF4-FFF2-40B4-BE49-F238E27FC236}">
                <a16:creationId xmlns:a16="http://schemas.microsoft.com/office/drawing/2014/main" id="{660A6CAA-6F2B-48C9-AF2F-AF609AF7EA9C}"/>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2" name="Rectangle 21">
            <a:extLst>
              <a:ext uri="{FF2B5EF4-FFF2-40B4-BE49-F238E27FC236}">
                <a16:creationId xmlns:a16="http://schemas.microsoft.com/office/drawing/2014/main" id="{E8A800F7-77AF-491B-BAB5-D391CB77C750}"/>
              </a:ext>
            </a:extLst>
          </p:cNvPr>
          <p:cNvSpPr/>
          <p:nvPr/>
        </p:nvSpPr>
        <p:spPr bwMode="auto">
          <a:xfrm>
            <a:off x="6855177" y="66166"/>
            <a:ext cx="1582375" cy="401884"/>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s-MX" sz="1200" dirty="0">
                <a:solidFill>
                  <a:schemeClr val="bg1"/>
                </a:solidFill>
                <a:latin typeface="Arial" charset="0"/>
                <a:cs typeface="Arial" charset="0"/>
              </a:rPr>
              <a:t>Roles e interdependencias</a:t>
            </a:r>
            <a:endParaRPr lang="es-AR" sz="1200" dirty="0">
              <a:solidFill>
                <a:schemeClr val="bg1"/>
              </a:solidFill>
              <a:latin typeface="Arial" charset="0"/>
              <a:cs typeface="Arial" charset="0"/>
            </a:endParaRPr>
          </a:p>
        </p:txBody>
      </p:sp>
      <p:sp>
        <p:nvSpPr>
          <p:cNvPr id="23" name="1 Título">
            <a:extLst>
              <a:ext uri="{FF2B5EF4-FFF2-40B4-BE49-F238E27FC236}">
                <a16:creationId xmlns:a16="http://schemas.microsoft.com/office/drawing/2014/main" id="{E92C4DCB-77B6-4DF3-A3F5-2B67ED80588A}"/>
              </a:ext>
            </a:extLst>
          </p:cNvPr>
          <p:cNvSpPr>
            <a:spLocks noGrp="1"/>
          </p:cNvSpPr>
          <p:nvPr>
            <p:ph type="title"/>
          </p:nvPr>
        </p:nvSpPr>
        <p:spPr>
          <a:xfrm>
            <a:off x="179512" y="26335"/>
            <a:ext cx="6513910" cy="434578"/>
          </a:xfrm>
        </p:spPr>
        <p:txBody>
          <a:bodyPr/>
          <a:lstStyle/>
          <a:p>
            <a:r>
              <a:rPr lang="es-AR" sz="2400" dirty="0"/>
              <a:t>B.- Roles y responsabilidades</a:t>
            </a:r>
          </a:p>
        </p:txBody>
      </p:sp>
    </p:spTree>
    <p:extLst>
      <p:ext uri="{BB962C8B-B14F-4D97-AF65-F5344CB8AC3E}">
        <p14:creationId xmlns:p14="http://schemas.microsoft.com/office/powerpoint/2010/main" val="302619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bg/>
                                          </p:spTgt>
                                        </p:tgtEl>
                                        <p:attrNameLst>
                                          <p:attrName>style.visibility</p:attrName>
                                        </p:attrNameLst>
                                      </p:cBhvr>
                                      <p:to>
                                        <p:strVal val="visible"/>
                                      </p:to>
                                    </p:set>
                                    <p:animEffect transition="in" filter="fade">
                                      <p:cBhvr>
                                        <p:cTn id="22" dur="500"/>
                                        <p:tgtEl>
                                          <p:spTgt spid="29">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500"/>
                                        <p:tgtEl>
                                          <p:spTgt spid="2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xEl>
                                              <p:pRg st="1" end="1"/>
                                            </p:txEl>
                                          </p:spTgt>
                                        </p:tgtEl>
                                        <p:attrNameLst>
                                          <p:attrName>style.visibility</p:attrName>
                                        </p:attrNameLst>
                                      </p:cBhvr>
                                      <p:to>
                                        <p:strVal val="visible"/>
                                      </p:to>
                                    </p:set>
                                    <p:animEffect transition="in" filter="fade">
                                      <p:cBhvr>
                                        <p:cTn id="32" dur="500"/>
                                        <p:tgtEl>
                                          <p:spTgt spid="2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xEl>
                                              <p:pRg st="2" end="2"/>
                                            </p:txEl>
                                          </p:spTgt>
                                        </p:tgtEl>
                                        <p:attrNameLst>
                                          <p:attrName>style.visibility</p:attrName>
                                        </p:attrNameLst>
                                      </p:cBhvr>
                                      <p:to>
                                        <p:strVal val="visible"/>
                                      </p:to>
                                    </p:set>
                                    <p:animEffect transition="in" filter="fade">
                                      <p:cBhvr>
                                        <p:cTn id="3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26</a:t>
            </a:fld>
            <a:endParaRPr lang="en-US">
              <a:solidFill>
                <a:srgbClr val="B2B2B2"/>
              </a:solidFill>
            </a:endParaRPr>
          </a:p>
        </p:txBody>
      </p:sp>
      <p:sp>
        <p:nvSpPr>
          <p:cNvPr id="29" name="Content Placeholder 10">
            <a:extLst>
              <a:ext uri="{FF2B5EF4-FFF2-40B4-BE49-F238E27FC236}">
                <a16:creationId xmlns:a16="http://schemas.microsoft.com/office/drawing/2014/main" id="{526D1D4B-6360-44DB-9D3D-3234C6E07D0A}"/>
              </a:ext>
            </a:extLst>
          </p:cNvPr>
          <p:cNvSpPr>
            <a:spLocks noGrp="1"/>
          </p:cNvSpPr>
          <p:nvPr>
            <p:ph idx="1"/>
          </p:nvPr>
        </p:nvSpPr>
        <p:spPr>
          <a:xfrm>
            <a:off x="2087724" y="3813888"/>
            <a:ext cx="5166031" cy="810090"/>
          </a:xfrm>
          <a:solidFill>
            <a:schemeClr val="accent6">
              <a:lumMod val="20000"/>
              <a:lumOff val="80000"/>
            </a:schemeClr>
          </a:solidFill>
          <a:ln w="9525">
            <a:solidFill>
              <a:srgbClr val="002D62"/>
            </a:solidFill>
          </a:ln>
        </p:spPr>
        <p:txBody>
          <a:bodyPr/>
          <a:lstStyle/>
          <a:p>
            <a:r>
              <a:rPr lang="es-MX" sz="1100" b="0" dirty="0">
                <a:solidFill>
                  <a:schemeClr val="accent2">
                    <a:lumMod val="50000"/>
                  </a:schemeClr>
                </a:solidFill>
              </a:rPr>
              <a:t>Cierta dispersión en la claridad percibida del rol del líder en el equipo.</a:t>
            </a:r>
          </a:p>
          <a:p>
            <a:r>
              <a:rPr lang="es-MX" sz="1100" b="0" dirty="0">
                <a:solidFill>
                  <a:schemeClr val="accent2">
                    <a:lumMod val="50000"/>
                  </a:schemeClr>
                </a:solidFill>
              </a:rPr>
              <a:t>¿Lo ven como armador de equipo o como líder radial?</a:t>
            </a:r>
          </a:p>
          <a:p>
            <a:r>
              <a:rPr lang="es-MX" sz="1100" b="0" dirty="0">
                <a:solidFill>
                  <a:schemeClr val="accent2">
                    <a:lumMod val="50000"/>
                  </a:schemeClr>
                </a:solidFill>
              </a:rPr>
              <a:t>¿Qué quiere el líder? ¿Qué claridad adicional necesita el equipo?</a:t>
            </a:r>
          </a:p>
          <a:p>
            <a:endParaRPr lang="es-AR" sz="975" dirty="0"/>
          </a:p>
          <a:p>
            <a:endParaRPr lang="es-AR" sz="975" dirty="0"/>
          </a:p>
        </p:txBody>
      </p:sp>
      <p:grpSp>
        <p:nvGrpSpPr>
          <p:cNvPr id="2" name="Group 1">
            <a:extLst>
              <a:ext uri="{FF2B5EF4-FFF2-40B4-BE49-F238E27FC236}">
                <a16:creationId xmlns:a16="http://schemas.microsoft.com/office/drawing/2014/main" id="{1AB3013C-4C82-4AB4-9DF1-12C839D0F4E9}"/>
              </a:ext>
            </a:extLst>
          </p:cNvPr>
          <p:cNvGrpSpPr/>
          <p:nvPr/>
        </p:nvGrpSpPr>
        <p:grpSpPr>
          <a:xfrm>
            <a:off x="1979712" y="735546"/>
            <a:ext cx="4464496" cy="2923940"/>
            <a:chOff x="1979712" y="735546"/>
            <a:chExt cx="4464496" cy="2923940"/>
          </a:xfrm>
        </p:grpSpPr>
        <p:sp>
          <p:nvSpPr>
            <p:cNvPr id="3" name="Rectangle 2">
              <a:extLst>
                <a:ext uri="{FF2B5EF4-FFF2-40B4-BE49-F238E27FC236}">
                  <a16:creationId xmlns:a16="http://schemas.microsoft.com/office/drawing/2014/main" id="{E3A7EFA3-5064-42B3-AFBD-F8C0A6EEB610}"/>
                </a:ext>
              </a:extLst>
            </p:cNvPr>
            <p:cNvSpPr/>
            <p:nvPr/>
          </p:nvSpPr>
          <p:spPr>
            <a:xfrm>
              <a:off x="2627784" y="735546"/>
              <a:ext cx="3744416" cy="430887"/>
            </a:xfrm>
            <a:prstGeom prst="rect">
              <a:avLst/>
            </a:prstGeom>
          </p:spPr>
          <p:txBody>
            <a:bodyPr wrap="square">
              <a:spAutoFit/>
            </a:bodyPr>
            <a:lstStyle/>
            <a:p>
              <a:pPr algn="ctr"/>
              <a:r>
                <a:rPr lang="en-US" sz="1100" dirty="0"/>
                <a:t>5.- El </a:t>
              </a:r>
              <a:r>
                <a:rPr lang="en-US" sz="1100" dirty="0" err="1"/>
                <a:t>rol</a:t>
              </a:r>
              <a:r>
                <a:rPr lang="en-US" sz="1100" dirty="0"/>
                <a:t> del </a:t>
              </a:r>
              <a:r>
                <a:rPr lang="en-US" sz="1100" dirty="0" err="1"/>
                <a:t>líder</a:t>
              </a:r>
              <a:r>
                <a:rPr lang="en-US" sz="1100" dirty="0"/>
                <a:t> </a:t>
              </a:r>
              <a:r>
                <a:rPr lang="en-US" sz="1100" dirty="0" err="1"/>
                <a:t>está</a:t>
              </a:r>
              <a:r>
                <a:rPr lang="en-US" sz="1100" dirty="0"/>
                <a:t> </a:t>
              </a:r>
              <a:r>
                <a:rPr lang="en-US" sz="1100" dirty="0" err="1"/>
                <a:t>claramente</a:t>
              </a:r>
              <a:r>
                <a:rPr lang="en-US" sz="1100" dirty="0"/>
                <a:t> </a:t>
              </a:r>
              <a:r>
                <a:rPr lang="en-US" sz="1100" dirty="0" err="1"/>
                <a:t>definido</a:t>
              </a:r>
              <a:r>
                <a:rPr lang="en-US" sz="1100" dirty="0"/>
                <a:t> y </a:t>
              </a:r>
              <a:r>
                <a:rPr lang="en-US" sz="1100" dirty="0" err="1"/>
                <a:t>los</a:t>
              </a:r>
              <a:r>
                <a:rPr lang="en-US" sz="1100" dirty="0"/>
                <a:t> </a:t>
              </a:r>
              <a:r>
                <a:rPr lang="en-US" sz="1100" dirty="0" err="1"/>
                <a:t>miembros</a:t>
              </a:r>
              <a:r>
                <a:rPr lang="en-US" sz="1100" dirty="0"/>
                <a:t> </a:t>
              </a:r>
              <a:r>
                <a:rPr lang="en-US" sz="1100" dirty="0" err="1"/>
                <a:t>tienen</a:t>
              </a:r>
              <a:r>
                <a:rPr lang="en-US" sz="1100" dirty="0"/>
                <a:t> un </a:t>
              </a:r>
              <a:r>
                <a:rPr lang="en-US" sz="1100" dirty="0" err="1"/>
                <a:t>entendimiento</a:t>
              </a:r>
              <a:r>
                <a:rPr lang="en-US" sz="1100" dirty="0"/>
                <a:t> </a:t>
              </a:r>
              <a:r>
                <a:rPr lang="en-US" sz="1100" dirty="0" err="1"/>
                <a:t>común</a:t>
              </a:r>
              <a:r>
                <a:rPr lang="en-US" sz="1100" dirty="0"/>
                <a:t> de </a:t>
              </a:r>
              <a:r>
                <a:rPr lang="en-US" sz="1100" dirty="0" err="1"/>
                <a:t>éste</a:t>
              </a:r>
              <a:r>
                <a:rPr lang="en-US" sz="1100" dirty="0"/>
                <a:t>.</a:t>
              </a:r>
            </a:p>
          </p:txBody>
        </p:sp>
        <p:graphicFrame>
          <p:nvGraphicFramePr>
            <p:cNvPr id="16" name="Chart 15">
              <a:extLst>
                <a:ext uri="{FF2B5EF4-FFF2-40B4-BE49-F238E27FC236}">
                  <a16:creationId xmlns:a16="http://schemas.microsoft.com/office/drawing/2014/main" id="{A9A0CAC3-277C-4009-9D60-DE687BD2A6F0}"/>
                </a:ext>
              </a:extLst>
            </p:cNvPr>
            <p:cNvGraphicFramePr>
              <a:graphicFrameLocks/>
            </p:cNvGraphicFramePr>
            <p:nvPr>
              <p:extLst>
                <p:ext uri="{D42A27DB-BD31-4B8C-83A1-F6EECF244321}">
                  <p14:modId xmlns:p14="http://schemas.microsoft.com/office/powerpoint/2010/main" val="69610840"/>
                </p:ext>
              </p:extLst>
            </p:nvPr>
          </p:nvGraphicFramePr>
          <p:xfrm>
            <a:off x="1979712" y="1289980"/>
            <a:ext cx="4464496" cy="2369506"/>
          </p:xfrm>
          <a:graphic>
            <a:graphicData uri="http://schemas.openxmlformats.org/drawingml/2006/chart">
              <c:chart xmlns:c="http://schemas.openxmlformats.org/drawingml/2006/chart" xmlns:r="http://schemas.openxmlformats.org/officeDocument/2006/relationships" r:id="rId3"/>
            </a:graphicData>
          </a:graphic>
        </p:graphicFrame>
      </p:grpSp>
      <p:sp>
        <p:nvSpPr>
          <p:cNvPr id="11" name="Shape 262">
            <a:extLst>
              <a:ext uri="{FF2B5EF4-FFF2-40B4-BE49-F238E27FC236}">
                <a16:creationId xmlns:a16="http://schemas.microsoft.com/office/drawing/2014/main" id="{C1018A9E-B759-4EA9-8A30-565DA27CBB2C}"/>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 name="Rectangle 11">
            <a:extLst>
              <a:ext uri="{FF2B5EF4-FFF2-40B4-BE49-F238E27FC236}">
                <a16:creationId xmlns:a16="http://schemas.microsoft.com/office/drawing/2014/main" id="{DE9B73D8-D6E4-4F36-8F3D-C9C2AE6DA081}"/>
              </a:ext>
            </a:extLst>
          </p:cNvPr>
          <p:cNvSpPr/>
          <p:nvPr/>
        </p:nvSpPr>
        <p:spPr bwMode="auto">
          <a:xfrm>
            <a:off x="6855177" y="66166"/>
            <a:ext cx="1582375" cy="401884"/>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r>
              <a:rPr lang="es-MX" sz="1200" dirty="0">
                <a:solidFill>
                  <a:schemeClr val="bg1"/>
                </a:solidFill>
                <a:latin typeface="Arial" charset="0"/>
                <a:cs typeface="Arial" charset="0"/>
              </a:rPr>
              <a:t>Roles e interdependencias</a:t>
            </a:r>
            <a:endParaRPr lang="es-AR" sz="1200" dirty="0">
              <a:solidFill>
                <a:schemeClr val="bg1"/>
              </a:solidFill>
              <a:latin typeface="Arial" charset="0"/>
              <a:cs typeface="Arial" charset="0"/>
            </a:endParaRPr>
          </a:p>
        </p:txBody>
      </p:sp>
      <p:sp>
        <p:nvSpPr>
          <p:cNvPr id="13" name="1 Título">
            <a:extLst>
              <a:ext uri="{FF2B5EF4-FFF2-40B4-BE49-F238E27FC236}">
                <a16:creationId xmlns:a16="http://schemas.microsoft.com/office/drawing/2014/main" id="{BD9291BF-EF48-472F-A81B-B759AF62449B}"/>
              </a:ext>
            </a:extLst>
          </p:cNvPr>
          <p:cNvSpPr>
            <a:spLocks noGrp="1"/>
          </p:cNvSpPr>
          <p:nvPr>
            <p:ph type="title"/>
          </p:nvPr>
        </p:nvSpPr>
        <p:spPr>
          <a:xfrm>
            <a:off x="179512" y="26335"/>
            <a:ext cx="6513910" cy="434578"/>
          </a:xfrm>
        </p:spPr>
        <p:txBody>
          <a:bodyPr/>
          <a:lstStyle/>
          <a:p>
            <a:r>
              <a:rPr lang="es-AR" sz="2400" dirty="0"/>
              <a:t>B.- Roles y responsabilidades</a:t>
            </a:r>
          </a:p>
        </p:txBody>
      </p:sp>
    </p:spTree>
    <p:extLst>
      <p:ext uri="{BB962C8B-B14F-4D97-AF65-F5344CB8AC3E}">
        <p14:creationId xmlns:p14="http://schemas.microsoft.com/office/powerpoint/2010/main" val="359391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bg/>
                                          </p:spTgt>
                                        </p:tgtEl>
                                        <p:attrNameLst>
                                          <p:attrName>style.visibility</p:attrName>
                                        </p:attrNameLst>
                                      </p:cBhvr>
                                      <p:to>
                                        <p:strVal val="visible"/>
                                      </p:to>
                                    </p:set>
                                    <p:animEffect transition="in" filter="fade">
                                      <p:cBhvr>
                                        <p:cTn id="12" dur="500"/>
                                        <p:tgtEl>
                                          <p:spTgt spid="29">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xEl>
                                              <p:pRg st="0" end="0"/>
                                            </p:txEl>
                                          </p:spTgt>
                                        </p:tgtEl>
                                        <p:attrNameLst>
                                          <p:attrName>style.visibility</p:attrName>
                                        </p:attrNameLst>
                                      </p:cBhvr>
                                      <p:to>
                                        <p:strVal val="visible"/>
                                      </p:to>
                                    </p:set>
                                    <p:animEffect transition="in" filter="fade">
                                      <p:cBhvr>
                                        <p:cTn id="17" dur="500"/>
                                        <p:tgtEl>
                                          <p:spTgt spid="2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xEl>
                                              <p:pRg st="1" end="1"/>
                                            </p:txEl>
                                          </p:spTgt>
                                        </p:tgtEl>
                                        <p:attrNameLst>
                                          <p:attrName>style.visibility</p:attrName>
                                        </p:attrNameLst>
                                      </p:cBhvr>
                                      <p:to>
                                        <p:strVal val="visible"/>
                                      </p:to>
                                    </p:set>
                                    <p:animEffect transition="in" filter="fade">
                                      <p:cBhvr>
                                        <p:cTn id="22" dur="500"/>
                                        <p:tgtEl>
                                          <p:spTgt spid="2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xEl>
                                              <p:pRg st="2" end="2"/>
                                            </p:txEl>
                                          </p:spTgt>
                                        </p:tgtEl>
                                        <p:attrNameLst>
                                          <p:attrName>style.visibility</p:attrName>
                                        </p:attrNameLst>
                                      </p:cBhvr>
                                      <p:to>
                                        <p:strVal val="visible"/>
                                      </p:to>
                                    </p:set>
                                    <p:animEffect transition="in" filter="fade">
                                      <p:cBhvr>
                                        <p:cTn id="2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a:extLst>
              <a:ext uri="{FF2B5EF4-FFF2-40B4-BE49-F238E27FC236}">
                <a16:creationId xmlns:a16="http://schemas.microsoft.com/office/drawing/2014/main" id="{E5297FC6-D6E2-4D0D-BC0A-63274F716443}"/>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a:extLst>
              <a:ext uri="{FF2B5EF4-FFF2-40B4-BE49-F238E27FC236}">
                <a16:creationId xmlns:a16="http://schemas.microsoft.com/office/drawing/2014/main" id="{0E0E213E-4612-4AB8-835C-3777DBD87384}"/>
              </a:ext>
            </a:extLst>
          </p:cNvPr>
          <p:cNvSpPr>
            <a:spLocks noGrp="1"/>
          </p:cNvSpPr>
          <p:nvPr>
            <p:ph type="title"/>
          </p:nvPr>
        </p:nvSpPr>
        <p:spPr>
          <a:xfrm>
            <a:off x="107504" y="50567"/>
            <a:ext cx="8685213" cy="434578"/>
          </a:xfrm>
        </p:spPr>
        <p:txBody>
          <a:bodyPr/>
          <a:lstStyle/>
          <a:p>
            <a:r>
              <a:rPr lang="es-AR" sz="2400" dirty="0"/>
              <a:t>C.- Procesos</a:t>
            </a:r>
            <a:endParaRPr lang="en-US" sz="2400" dirty="0"/>
          </a:p>
        </p:txBody>
      </p:sp>
      <p:sp>
        <p:nvSpPr>
          <p:cNvPr id="4" name="Slide Number Placeholder 3">
            <a:extLst>
              <a:ext uri="{FF2B5EF4-FFF2-40B4-BE49-F238E27FC236}">
                <a16:creationId xmlns:a16="http://schemas.microsoft.com/office/drawing/2014/main" id="{2475EE8B-310E-454B-B971-8BF1A9FD5CBC}"/>
              </a:ext>
            </a:extLst>
          </p:cNvPr>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27</a:t>
            </a:fld>
            <a:endParaRPr lang="en-US">
              <a:solidFill>
                <a:srgbClr val="B2B2B2"/>
              </a:solidFill>
            </a:endParaRPr>
          </a:p>
        </p:txBody>
      </p:sp>
      <p:pic>
        <p:nvPicPr>
          <p:cNvPr id="5" name="Picture 4">
            <a:extLst>
              <a:ext uri="{FF2B5EF4-FFF2-40B4-BE49-F238E27FC236}">
                <a16:creationId xmlns:a16="http://schemas.microsoft.com/office/drawing/2014/main" id="{DB49141B-1452-4096-846E-F8F7C604BACC}"/>
              </a:ext>
            </a:extLst>
          </p:cNvPr>
          <p:cNvPicPr>
            <a:picLocks noChangeAspect="1"/>
          </p:cNvPicPr>
          <p:nvPr/>
        </p:nvPicPr>
        <p:blipFill>
          <a:blip r:embed="rId2"/>
          <a:stretch>
            <a:fillRect/>
          </a:stretch>
        </p:blipFill>
        <p:spPr>
          <a:xfrm>
            <a:off x="1507350" y="784634"/>
            <a:ext cx="6129300" cy="4409138"/>
          </a:xfrm>
          <a:prstGeom prst="rect">
            <a:avLst/>
          </a:prstGeom>
        </p:spPr>
      </p:pic>
      <p:sp>
        <p:nvSpPr>
          <p:cNvPr id="8" name="TextBox 7">
            <a:extLst>
              <a:ext uri="{FF2B5EF4-FFF2-40B4-BE49-F238E27FC236}">
                <a16:creationId xmlns:a16="http://schemas.microsoft.com/office/drawing/2014/main" id="{B718706E-F7B2-4814-B933-B40D22A5B7BF}"/>
              </a:ext>
            </a:extLst>
          </p:cNvPr>
          <p:cNvSpPr txBox="1"/>
          <p:nvPr/>
        </p:nvSpPr>
        <p:spPr>
          <a:xfrm>
            <a:off x="548066" y="1380226"/>
            <a:ext cx="3793586" cy="230832"/>
          </a:xfrm>
          <a:prstGeom prst="rect">
            <a:avLst/>
          </a:prstGeom>
          <a:solidFill>
            <a:schemeClr val="bg1"/>
          </a:solidFill>
        </p:spPr>
        <p:txBody>
          <a:bodyPr wrap="square" rtlCol="0">
            <a:spAutoFit/>
          </a:bodyPr>
          <a:lstStyle/>
          <a:p>
            <a:r>
              <a:rPr lang="es-AR" sz="900" b="0" dirty="0"/>
              <a:t>9. Los procesos son simples, mínimos y flexibles. </a:t>
            </a:r>
            <a:endParaRPr lang="en-US" sz="900" b="0" dirty="0"/>
          </a:p>
        </p:txBody>
      </p:sp>
      <p:sp>
        <p:nvSpPr>
          <p:cNvPr id="9" name="TextBox 8">
            <a:extLst>
              <a:ext uri="{FF2B5EF4-FFF2-40B4-BE49-F238E27FC236}">
                <a16:creationId xmlns:a16="http://schemas.microsoft.com/office/drawing/2014/main" id="{07F2D1B3-8CB3-42B4-A94B-AF0569FE0E6F}"/>
              </a:ext>
            </a:extLst>
          </p:cNvPr>
          <p:cNvSpPr txBox="1"/>
          <p:nvPr/>
        </p:nvSpPr>
        <p:spPr>
          <a:xfrm>
            <a:off x="548066" y="1728394"/>
            <a:ext cx="3874108" cy="230832"/>
          </a:xfrm>
          <a:prstGeom prst="rect">
            <a:avLst/>
          </a:prstGeom>
          <a:solidFill>
            <a:schemeClr val="bg1"/>
          </a:solidFill>
        </p:spPr>
        <p:txBody>
          <a:bodyPr wrap="square" rtlCol="0">
            <a:spAutoFit/>
          </a:bodyPr>
          <a:lstStyle/>
          <a:p>
            <a:r>
              <a:rPr lang="es-AR" sz="900" b="0" dirty="0"/>
              <a:t>8. Los conflictos se resuelven en forma constructiva. </a:t>
            </a:r>
            <a:endParaRPr lang="en-US" sz="900" b="0" dirty="0"/>
          </a:p>
        </p:txBody>
      </p:sp>
      <p:sp>
        <p:nvSpPr>
          <p:cNvPr id="10" name="TextBox 9">
            <a:extLst>
              <a:ext uri="{FF2B5EF4-FFF2-40B4-BE49-F238E27FC236}">
                <a16:creationId xmlns:a16="http://schemas.microsoft.com/office/drawing/2014/main" id="{971E703E-786B-41B4-ADB1-A0CB038E181E}"/>
              </a:ext>
            </a:extLst>
          </p:cNvPr>
          <p:cNvSpPr txBox="1"/>
          <p:nvPr/>
        </p:nvSpPr>
        <p:spPr>
          <a:xfrm>
            <a:off x="554590" y="2043006"/>
            <a:ext cx="3813578" cy="369332"/>
          </a:xfrm>
          <a:prstGeom prst="rect">
            <a:avLst/>
          </a:prstGeom>
          <a:solidFill>
            <a:schemeClr val="bg1"/>
          </a:solidFill>
        </p:spPr>
        <p:txBody>
          <a:bodyPr wrap="square" rtlCol="0">
            <a:spAutoFit/>
          </a:bodyPr>
          <a:lstStyle/>
          <a:p>
            <a:r>
              <a:rPr lang="es-AR" sz="900" b="0" dirty="0"/>
              <a:t>7. Existen procesos adecuados para la resolución de conflictos y toma de decisiones. </a:t>
            </a:r>
            <a:endParaRPr lang="en-US" sz="900" b="0" dirty="0"/>
          </a:p>
        </p:txBody>
      </p:sp>
      <p:sp>
        <p:nvSpPr>
          <p:cNvPr id="11" name="TextBox 10">
            <a:extLst>
              <a:ext uri="{FF2B5EF4-FFF2-40B4-BE49-F238E27FC236}">
                <a16:creationId xmlns:a16="http://schemas.microsoft.com/office/drawing/2014/main" id="{8C9731A6-AC79-48DA-A0DB-D4134F67D811}"/>
              </a:ext>
            </a:extLst>
          </p:cNvPr>
          <p:cNvSpPr txBox="1"/>
          <p:nvPr/>
        </p:nvSpPr>
        <p:spPr>
          <a:xfrm>
            <a:off x="566174" y="2421282"/>
            <a:ext cx="3836008" cy="369332"/>
          </a:xfrm>
          <a:prstGeom prst="rect">
            <a:avLst/>
          </a:prstGeom>
          <a:solidFill>
            <a:schemeClr val="bg1"/>
          </a:solidFill>
        </p:spPr>
        <p:txBody>
          <a:bodyPr wrap="square" rtlCol="0">
            <a:spAutoFit/>
          </a:bodyPr>
          <a:lstStyle/>
          <a:p>
            <a:r>
              <a:rPr lang="es-AR" sz="900" b="0" dirty="0"/>
              <a:t>6. La información circula con la fluidez necesaria para posibilitar la contribución efectiva de los miembros.</a:t>
            </a:r>
            <a:endParaRPr lang="en-US" sz="900" b="0" dirty="0"/>
          </a:p>
        </p:txBody>
      </p:sp>
      <p:sp>
        <p:nvSpPr>
          <p:cNvPr id="12" name="TextBox 11">
            <a:extLst>
              <a:ext uri="{FF2B5EF4-FFF2-40B4-BE49-F238E27FC236}">
                <a16:creationId xmlns:a16="http://schemas.microsoft.com/office/drawing/2014/main" id="{CA53A489-9E7A-4F44-9AFA-FC6A0D68187B}"/>
              </a:ext>
            </a:extLst>
          </p:cNvPr>
          <p:cNvSpPr txBox="1"/>
          <p:nvPr/>
        </p:nvSpPr>
        <p:spPr>
          <a:xfrm>
            <a:off x="566174" y="2799558"/>
            <a:ext cx="3793586" cy="369332"/>
          </a:xfrm>
          <a:prstGeom prst="rect">
            <a:avLst/>
          </a:prstGeom>
          <a:solidFill>
            <a:schemeClr val="bg1"/>
          </a:solidFill>
        </p:spPr>
        <p:txBody>
          <a:bodyPr wrap="square" rtlCol="0">
            <a:spAutoFit/>
          </a:bodyPr>
          <a:lstStyle/>
          <a:p>
            <a:r>
              <a:rPr lang="es-AR" sz="900" b="0" dirty="0"/>
              <a:t>5. Se utilizan mecanismos de registro que facilitan el seguimiento de los compromisos.. </a:t>
            </a:r>
            <a:endParaRPr lang="en-US" sz="900" b="0" dirty="0"/>
          </a:p>
        </p:txBody>
      </p:sp>
      <p:sp>
        <p:nvSpPr>
          <p:cNvPr id="13" name="TextBox 12">
            <a:extLst>
              <a:ext uri="{FF2B5EF4-FFF2-40B4-BE49-F238E27FC236}">
                <a16:creationId xmlns:a16="http://schemas.microsoft.com/office/drawing/2014/main" id="{970173A2-A9ED-4309-B766-A1DA1A568E09}"/>
              </a:ext>
            </a:extLst>
          </p:cNvPr>
          <p:cNvSpPr txBox="1"/>
          <p:nvPr/>
        </p:nvSpPr>
        <p:spPr>
          <a:xfrm>
            <a:off x="554794" y="3153511"/>
            <a:ext cx="3793586" cy="369332"/>
          </a:xfrm>
          <a:prstGeom prst="rect">
            <a:avLst/>
          </a:prstGeom>
          <a:solidFill>
            <a:schemeClr val="bg1"/>
          </a:solidFill>
        </p:spPr>
        <p:txBody>
          <a:bodyPr wrap="square" rtlCol="0">
            <a:spAutoFit/>
          </a:bodyPr>
          <a:lstStyle/>
          <a:p>
            <a:r>
              <a:rPr lang="es-AR" sz="900" b="0" dirty="0"/>
              <a:t>4. Está claro el producto de cada interacción o reunión, tanto del equipo como de los sub-equipos.. </a:t>
            </a:r>
            <a:endParaRPr lang="en-US" sz="900" b="0" dirty="0"/>
          </a:p>
        </p:txBody>
      </p:sp>
      <p:sp>
        <p:nvSpPr>
          <p:cNvPr id="14" name="TextBox 13">
            <a:extLst>
              <a:ext uri="{FF2B5EF4-FFF2-40B4-BE49-F238E27FC236}">
                <a16:creationId xmlns:a16="http://schemas.microsoft.com/office/drawing/2014/main" id="{97FC0F62-CD49-49D9-A56D-208DB8D21D97}"/>
              </a:ext>
            </a:extLst>
          </p:cNvPr>
          <p:cNvSpPr txBox="1"/>
          <p:nvPr/>
        </p:nvSpPr>
        <p:spPr>
          <a:xfrm>
            <a:off x="503994" y="3517877"/>
            <a:ext cx="3898188" cy="369332"/>
          </a:xfrm>
          <a:prstGeom prst="rect">
            <a:avLst/>
          </a:prstGeom>
          <a:solidFill>
            <a:schemeClr val="bg1"/>
          </a:solidFill>
        </p:spPr>
        <p:txBody>
          <a:bodyPr wrap="square" rtlCol="0">
            <a:spAutoFit/>
          </a:bodyPr>
          <a:lstStyle/>
          <a:p>
            <a:r>
              <a:rPr lang="es-AR" sz="900" b="0" dirty="0"/>
              <a:t>3. La utilización de los recursos del equipo [tiempo y habilidades de sus integrantes] es efectiva.</a:t>
            </a:r>
            <a:endParaRPr lang="en-US" sz="900" b="0" dirty="0"/>
          </a:p>
        </p:txBody>
      </p:sp>
      <p:sp>
        <p:nvSpPr>
          <p:cNvPr id="15" name="TextBox 14">
            <a:extLst>
              <a:ext uri="{FF2B5EF4-FFF2-40B4-BE49-F238E27FC236}">
                <a16:creationId xmlns:a16="http://schemas.microsoft.com/office/drawing/2014/main" id="{EAB7CE60-8CCA-486B-A348-B804DA5B02C6}"/>
              </a:ext>
            </a:extLst>
          </p:cNvPr>
          <p:cNvSpPr txBox="1"/>
          <p:nvPr/>
        </p:nvSpPr>
        <p:spPr>
          <a:xfrm>
            <a:off x="503994" y="3945292"/>
            <a:ext cx="3917120" cy="230832"/>
          </a:xfrm>
          <a:prstGeom prst="rect">
            <a:avLst/>
          </a:prstGeom>
          <a:solidFill>
            <a:schemeClr val="bg1"/>
          </a:solidFill>
        </p:spPr>
        <p:txBody>
          <a:bodyPr wrap="square" rtlCol="0">
            <a:spAutoFit/>
          </a:bodyPr>
          <a:lstStyle/>
          <a:p>
            <a:r>
              <a:rPr lang="es-AR" sz="900" b="0" dirty="0"/>
              <a:t>2. Se revisan periódicamente los procesos en base a su efectividad.</a:t>
            </a:r>
            <a:endParaRPr lang="en-US" sz="900" b="0" dirty="0"/>
          </a:p>
        </p:txBody>
      </p:sp>
      <p:sp>
        <p:nvSpPr>
          <p:cNvPr id="16" name="TextBox 15">
            <a:extLst>
              <a:ext uri="{FF2B5EF4-FFF2-40B4-BE49-F238E27FC236}">
                <a16:creationId xmlns:a16="http://schemas.microsoft.com/office/drawing/2014/main" id="{F6C7E420-4A13-4230-A7BE-1013764856B0}"/>
              </a:ext>
            </a:extLst>
          </p:cNvPr>
          <p:cNvSpPr txBox="1"/>
          <p:nvPr/>
        </p:nvSpPr>
        <p:spPr>
          <a:xfrm>
            <a:off x="485062" y="4252116"/>
            <a:ext cx="3917120" cy="369332"/>
          </a:xfrm>
          <a:prstGeom prst="rect">
            <a:avLst/>
          </a:prstGeom>
          <a:solidFill>
            <a:schemeClr val="bg1"/>
          </a:solidFill>
        </p:spPr>
        <p:txBody>
          <a:bodyPr wrap="square" rtlCol="0">
            <a:spAutoFit/>
          </a:bodyPr>
          <a:lstStyle/>
          <a:p>
            <a:r>
              <a:rPr lang="es-AR" sz="900" b="0" dirty="0"/>
              <a:t>1. Existen acuerdos operativos o reglas  de funcionamiento definidas para el equipo.</a:t>
            </a:r>
            <a:endParaRPr lang="en-US" sz="900" b="0" dirty="0"/>
          </a:p>
        </p:txBody>
      </p:sp>
      <p:grpSp>
        <p:nvGrpSpPr>
          <p:cNvPr id="17" name="Group 16">
            <a:extLst>
              <a:ext uri="{FF2B5EF4-FFF2-40B4-BE49-F238E27FC236}">
                <a16:creationId xmlns:a16="http://schemas.microsoft.com/office/drawing/2014/main" id="{8D8B6557-D0B7-4274-9433-6B35FFC2C0B3}"/>
              </a:ext>
            </a:extLst>
          </p:cNvPr>
          <p:cNvGrpSpPr/>
          <p:nvPr/>
        </p:nvGrpSpPr>
        <p:grpSpPr>
          <a:xfrm>
            <a:off x="7452320" y="2443733"/>
            <a:ext cx="1494166" cy="1470356"/>
            <a:chOff x="7452320" y="2443733"/>
            <a:chExt cx="1494166" cy="1470356"/>
          </a:xfrm>
        </p:grpSpPr>
        <p:pic>
          <p:nvPicPr>
            <p:cNvPr id="6" name="Picture 3">
              <a:extLst>
                <a:ext uri="{FF2B5EF4-FFF2-40B4-BE49-F238E27FC236}">
                  <a16:creationId xmlns:a16="http://schemas.microsoft.com/office/drawing/2014/main" id="{DB0CC15E-47F7-4260-8826-5E0AFC0DE746}"/>
                </a:ext>
              </a:extLst>
            </p:cNvPr>
            <p:cNvPicPr>
              <a:picLocks noChangeAspect="1" noChangeArrowheads="1"/>
            </p:cNvPicPr>
            <p:nvPr/>
          </p:nvPicPr>
          <p:blipFill>
            <a:blip r:embed="rId3" cstate="print"/>
            <a:srcRect/>
            <a:stretch>
              <a:fillRect/>
            </a:stretch>
          </p:blipFill>
          <p:spPr bwMode="auto">
            <a:xfrm>
              <a:off x="7452320" y="2443733"/>
              <a:ext cx="1494166" cy="1470356"/>
            </a:xfrm>
            <a:prstGeom prst="rect">
              <a:avLst/>
            </a:prstGeom>
            <a:noFill/>
            <a:ln w="9525">
              <a:noFill/>
              <a:miter lim="800000"/>
              <a:headEnd/>
              <a:tailEnd/>
            </a:ln>
          </p:spPr>
        </p:pic>
        <p:sp>
          <p:nvSpPr>
            <p:cNvPr id="3" name="TextBox 2">
              <a:extLst>
                <a:ext uri="{FF2B5EF4-FFF2-40B4-BE49-F238E27FC236}">
                  <a16:creationId xmlns:a16="http://schemas.microsoft.com/office/drawing/2014/main" id="{A5EF4B88-9D83-477D-B622-63A2AFF94C16}"/>
                </a:ext>
              </a:extLst>
            </p:cNvPr>
            <p:cNvSpPr txBox="1"/>
            <p:nvPr/>
          </p:nvSpPr>
          <p:spPr>
            <a:xfrm rot="2560574">
              <a:off x="8077911" y="2882360"/>
              <a:ext cx="785793" cy="215444"/>
            </a:xfrm>
            <a:prstGeom prst="rect">
              <a:avLst/>
            </a:prstGeom>
            <a:solidFill>
              <a:srgbClr val="B9FF2D"/>
            </a:solidFill>
          </p:spPr>
          <p:txBody>
            <a:bodyPr wrap="none" rtlCol="0">
              <a:spAutoFit/>
            </a:bodyPr>
            <a:lstStyle/>
            <a:p>
              <a:r>
                <a:rPr lang="es-AR" sz="800" dirty="0"/>
                <a:t>Estabilizado</a:t>
              </a:r>
              <a:endParaRPr lang="en-US" sz="800" dirty="0"/>
            </a:p>
          </p:txBody>
        </p:sp>
      </p:grpSp>
    </p:spTree>
    <p:extLst>
      <p:ext uri="{BB962C8B-B14F-4D97-AF65-F5344CB8AC3E}">
        <p14:creationId xmlns:p14="http://schemas.microsoft.com/office/powerpoint/2010/main" val="244700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62">
            <a:extLst>
              <a:ext uri="{FF2B5EF4-FFF2-40B4-BE49-F238E27FC236}">
                <a16:creationId xmlns:a16="http://schemas.microsoft.com/office/drawing/2014/main" id="{25CAE918-E2B9-477B-8085-DBB3B4477B94}"/>
              </a:ext>
            </a:extLst>
          </p:cNvPr>
          <p:cNvSpPr/>
          <p:nvPr/>
        </p:nvSpPr>
        <p:spPr>
          <a:xfrm>
            <a:off x="2256" y="-228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179512" y="51470"/>
            <a:ext cx="6405898" cy="434578"/>
          </a:xfrm>
        </p:spPr>
        <p:txBody>
          <a:bodyPr/>
          <a:lstStyle/>
          <a:p>
            <a:r>
              <a:rPr lang="es-AR" sz="2400" dirty="0"/>
              <a:t>C.- Procesos</a:t>
            </a: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28</a:t>
            </a:fld>
            <a:endParaRPr lang="en-US">
              <a:solidFill>
                <a:srgbClr val="B2B2B2"/>
              </a:solidFill>
            </a:endParaRPr>
          </a:p>
        </p:txBody>
      </p:sp>
      <p:grpSp>
        <p:nvGrpSpPr>
          <p:cNvPr id="3" name="Group 2">
            <a:extLst>
              <a:ext uri="{FF2B5EF4-FFF2-40B4-BE49-F238E27FC236}">
                <a16:creationId xmlns:a16="http://schemas.microsoft.com/office/drawing/2014/main" id="{21CCC61D-4EC6-4954-9539-4DA380B5C5A0}"/>
              </a:ext>
            </a:extLst>
          </p:cNvPr>
          <p:cNvGrpSpPr/>
          <p:nvPr/>
        </p:nvGrpSpPr>
        <p:grpSpPr>
          <a:xfrm>
            <a:off x="1440906" y="627534"/>
            <a:ext cx="2967822" cy="1990266"/>
            <a:chOff x="1440906" y="627534"/>
            <a:chExt cx="2967822" cy="1990266"/>
          </a:xfrm>
        </p:grpSpPr>
        <p:pic>
          <p:nvPicPr>
            <p:cNvPr id="7" name="Picture 6">
              <a:extLst>
                <a:ext uri="{FF2B5EF4-FFF2-40B4-BE49-F238E27FC236}">
                  <a16:creationId xmlns:a16="http://schemas.microsoft.com/office/drawing/2014/main" id="{B4A198BE-A14E-4E4D-82DD-891C08C51517}"/>
                </a:ext>
              </a:extLst>
            </p:cNvPr>
            <p:cNvPicPr>
              <a:picLocks noChangeAspect="1"/>
            </p:cNvPicPr>
            <p:nvPr/>
          </p:nvPicPr>
          <p:blipFill>
            <a:blip r:embed="rId2"/>
            <a:stretch>
              <a:fillRect/>
            </a:stretch>
          </p:blipFill>
          <p:spPr>
            <a:xfrm>
              <a:off x="1440906" y="1127962"/>
              <a:ext cx="2967822" cy="1489838"/>
            </a:xfrm>
            <a:prstGeom prst="rect">
              <a:avLst/>
            </a:prstGeom>
          </p:spPr>
        </p:pic>
        <p:sp>
          <p:nvSpPr>
            <p:cNvPr id="8" name="Rectangle 7">
              <a:extLst>
                <a:ext uri="{FF2B5EF4-FFF2-40B4-BE49-F238E27FC236}">
                  <a16:creationId xmlns:a16="http://schemas.microsoft.com/office/drawing/2014/main" id="{0DCC14AC-6246-4A2E-A65B-0F4DDE602AB0}"/>
                </a:ext>
              </a:extLst>
            </p:cNvPr>
            <p:cNvSpPr/>
            <p:nvPr/>
          </p:nvSpPr>
          <p:spPr>
            <a:xfrm>
              <a:off x="1440906" y="627534"/>
              <a:ext cx="2905242" cy="577081"/>
            </a:xfrm>
            <a:prstGeom prst="rect">
              <a:avLst/>
            </a:prstGeom>
          </p:spPr>
          <p:txBody>
            <a:bodyPr wrap="square">
              <a:spAutoFit/>
            </a:bodyPr>
            <a:lstStyle/>
            <a:p>
              <a:pPr algn="ctr">
                <a:defRPr sz="1400" b="1" i="0" u="none" strike="noStrike" kern="1200" baseline="0">
                  <a:solidFill>
                    <a:srgbClr val="1F497D"/>
                  </a:solidFill>
                  <a:latin typeface="+mn-lt"/>
                  <a:ea typeface="+mn-ea"/>
                  <a:cs typeface="+mn-cs"/>
                </a:defRPr>
              </a:pPr>
              <a:r>
                <a:rPr lang="en-US" sz="1050" dirty="0"/>
                <a:t>1.- </a:t>
              </a:r>
              <a:r>
                <a:rPr lang="en-US" sz="1050" dirty="0" err="1"/>
                <a:t>Existen</a:t>
              </a:r>
              <a:r>
                <a:rPr lang="en-US" sz="1050" dirty="0"/>
                <a:t> </a:t>
              </a:r>
              <a:r>
                <a:rPr lang="en-US" sz="1050" dirty="0" err="1"/>
                <a:t>acuerdos</a:t>
              </a:r>
              <a:r>
                <a:rPr lang="en-US" sz="1050" dirty="0"/>
                <a:t> </a:t>
              </a:r>
              <a:r>
                <a:rPr lang="en-US" sz="1050" dirty="0" err="1"/>
                <a:t>operativos</a:t>
              </a:r>
              <a:r>
                <a:rPr lang="en-US" sz="1050" dirty="0"/>
                <a:t> o </a:t>
              </a:r>
              <a:r>
                <a:rPr lang="en-US" sz="1050" dirty="0" err="1"/>
                <a:t>reglas</a:t>
              </a:r>
              <a:r>
                <a:rPr lang="en-US" sz="1050" dirty="0"/>
                <a:t> de </a:t>
              </a:r>
              <a:r>
                <a:rPr lang="en-US" sz="1050" dirty="0" err="1"/>
                <a:t>funcionamiento</a:t>
              </a:r>
              <a:r>
                <a:rPr lang="en-US" sz="1050" dirty="0"/>
                <a:t> </a:t>
              </a:r>
              <a:r>
                <a:rPr lang="en-US" sz="1050" dirty="0" err="1"/>
                <a:t>definidas</a:t>
              </a:r>
              <a:r>
                <a:rPr lang="en-US" sz="1050" dirty="0"/>
                <a:t> para el </a:t>
              </a:r>
              <a:r>
                <a:rPr lang="en-US" sz="1050" dirty="0" err="1"/>
                <a:t>equipo</a:t>
              </a:r>
              <a:r>
                <a:rPr lang="en-US" sz="1050" dirty="0"/>
                <a:t>.</a:t>
              </a:r>
              <a:endParaRPr lang="en-US" sz="1050" dirty="0">
                <a:solidFill>
                  <a:schemeClr val="accent5">
                    <a:lumMod val="50000"/>
                  </a:schemeClr>
                </a:solidFill>
              </a:endParaRPr>
            </a:p>
          </p:txBody>
        </p:sp>
      </p:grpSp>
      <p:grpSp>
        <p:nvGrpSpPr>
          <p:cNvPr id="5" name="Group 4">
            <a:extLst>
              <a:ext uri="{FF2B5EF4-FFF2-40B4-BE49-F238E27FC236}">
                <a16:creationId xmlns:a16="http://schemas.microsoft.com/office/drawing/2014/main" id="{E0283E2B-23D4-461B-A439-75D8511B35E8}"/>
              </a:ext>
            </a:extLst>
          </p:cNvPr>
          <p:cNvGrpSpPr/>
          <p:nvPr/>
        </p:nvGrpSpPr>
        <p:grpSpPr>
          <a:xfrm>
            <a:off x="4770393" y="649848"/>
            <a:ext cx="2879948" cy="1975908"/>
            <a:chOff x="4770393" y="649848"/>
            <a:chExt cx="2879948" cy="1975908"/>
          </a:xfrm>
        </p:grpSpPr>
        <p:sp>
          <p:nvSpPr>
            <p:cNvPr id="10" name="Rectangle 9">
              <a:extLst>
                <a:ext uri="{FF2B5EF4-FFF2-40B4-BE49-F238E27FC236}">
                  <a16:creationId xmlns:a16="http://schemas.microsoft.com/office/drawing/2014/main" id="{E860ED3A-9FD8-470B-888E-92819287E71A}"/>
                </a:ext>
              </a:extLst>
            </p:cNvPr>
            <p:cNvSpPr/>
            <p:nvPr/>
          </p:nvSpPr>
          <p:spPr>
            <a:xfrm>
              <a:off x="4896036" y="649848"/>
              <a:ext cx="2708126" cy="415498"/>
            </a:xfrm>
            <a:prstGeom prst="rect">
              <a:avLst/>
            </a:prstGeom>
          </p:spPr>
          <p:txBody>
            <a:bodyPr wrap="square">
              <a:spAutoFit/>
            </a:bodyPr>
            <a:lstStyle/>
            <a:p>
              <a:pPr algn="ctr"/>
              <a:r>
                <a:rPr lang="en-US" sz="1050" dirty="0">
                  <a:solidFill>
                    <a:srgbClr val="1F497D"/>
                  </a:solidFill>
                </a:rPr>
                <a:t>2. -Se </a:t>
              </a:r>
              <a:r>
                <a:rPr lang="en-US" sz="1050" dirty="0" err="1">
                  <a:solidFill>
                    <a:srgbClr val="1F497D"/>
                  </a:solidFill>
                </a:rPr>
                <a:t>revisan</a:t>
              </a:r>
              <a:r>
                <a:rPr lang="en-US" sz="1050" dirty="0">
                  <a:solidFill>
                    <a:srgbClr val="1F497D"/>
                  </a:solidFill>
                </a:rPr>
                <a:t> </a:t>
              </a:r>
              <a:r>
                <a:rPr lang="en-US" sz="1050" dirty="0" err="1">
                  <a:solidFill>
                    <a:srgbClr val="1F497D"/>
                  </a:solidFill>
                </a:rPr>
                <a:t>periódicamente</a:t>
              </a:r>
              <a:r>
                <a:rPr lang="en-US" sz="1050" dirty="0">
                  <a:solidFill>
                    <a:srgbClr val="1F497D"/>
                  </a:solidFill>
                </a:rPr>
                <a:t> </a:t>
              </a:r>
              <a:r>
                <a:rPr lang="en-US" sz="1050" dirty="0" err="1">
                  <a:solidFill>
                    <a:srgbClr val="1F497D"/>
                  </a:solidFill>
                </a:rPr>
                <a:t>los</a:t>
              </a:r>
              <a:r>
                <a:rPr lang="en-US" sz="1050" dirty="0">
                  <a:solidFill>
                    <a:srgbClr val="1F497D"/>
                  </a:solidFill>
                </a:rPr>
                <a:t> </a:t>
              </a:r>
              <a:r>
                <a:rPr lang="en-US" sz="1050" dirty="0" err="1">
                  <a:solidFill>
                    <a:srgbClr val="1F497D"/>
                  </a:solidFill>
                </a:rPr>
                <a:t>procesos</a:t>
              </a:r>
              <a:r>
                <a:rPr lang="en-US" sz="1050" dirty="0">
                  <a:solidFill>
                    <a:srgbClr val="1F497D"/>
                  </a:solidFill>
                </a:rPr>
                <a:t> </a:t>
              </a:r>
              <a:r>
                <a:rPr lang="en-US" sz="1050" dirty="0" err="1">
                  <a:solidFill>
                    <a:srgbClr val="1F497D"/>
                  </a:solidFill>
                </a:rPr>
                <a:t>en</a:t>
              </a:r>
              <a:r>
                <a:rPr lang="en-US" sz="1050" dirty="0">
                  <a:solidFill>
                    <a:srgbClr val="1F497D"/>
                  </a:solidFill>
                </a:rPr>
                <a:t> base a </a:t>
              </a:r>
              <a:r>
                <a:rPr lang="en-US" sz="1050" dirty="0" err="1">
                  <a:solidFill>
                    <a:srgbClr val="1F497D"/>
                  </a:solidFill>
                </a:rPr>
                <a:t>su</a:t>
              </a:r>
              <a:r>
                <a:rPr lang="en-US" sz="1050" dirty="0">
                  <a:solidFill>
                    <a:srgbClr val="1F497D"/>
                  </a:solidFill>
                </a:rPr>
                <a:t> </a:t>
              </a:r>
              <a:r>
                <a:rPr lang="en-US" sz="1050" dirty="0" err="1">
                  <a:solidFill>
                    <a:srgbClr val="1F497D"/>
                  </a:solidFill>
                </a:rPr>
                <a:t>efectividad</a:t>
              </a:r>
              <a:endParaRPr lang="en-US" sz="1050" dirty="0">
                <a:solidFill>
                  <a:srgbClr val="1F497D"/>
                </a:solidFill>
              </a:endParaRPr>
            </a:p>
          </p:txBody>
        </p:sp>
        <p:pic>
          <p:nvPicPr>
            <p:cNvPr id="11" name="Picture 10">
              <a:extLst>
                <a:ext uri="{FF2B5EF4-FFF2-40B4-BE49-F238E27FC236}">
                  <a16:creationId xmlns:a16="http://schemas.microsoft.com/office/drawing/2014/main" id="{3DAB2910-7D95-4BE4-81F8-37CB358FDFE3}"/>
                </a:ext>
              </a:extLst>
            </p:cNvPr>
            <p:cNvPicPr>
              <a:picLocks noChangeAspect="1"/>
            </p:cNvPicPr>
            <p:nvPr/>
          </p:nvPicPr>
          <p:blipFill>
            <a:blip r:embed="rId3"/>
            <a:stretch>
              <a:fillRect/>
            </a:stretch>
          </p:blipFill>
          <p:spPr>
            <a:xfrm>
              <a:off x="4770393" y="1180030"/>
              <a:ext cx="2879948" cy="1445726"/>
            </a:xfrm>
            <a:prstGeom prst="rect">
              <a:avLst/>
            </a:prstGeom>
          </p:spPr>
        </p:pic>
      </p:grpSp>
      <p:grpSp>
        <p:nvGrpSpPr>
          <p:cNvPr id="6" name="Group 5">
            <a:extLst>
              <a:ext uri="{FF2B5EF4-FFF2-40B4-BE49-F238E27FC236}">
                <a16:creationId xmlns:a16="http://schemas.microsoft.com/office/drawing/2014/main" id="{FB82003D-09E2-457A-9E9E-6897C9F5BE7C}"/>
              </a:ext>
            </a:extLst>
          </p:cNvPr>
          <p:cNvGrpSpPr/>
          <p:nvPr/>
        </p:nvGrpSpPr>
        <p:grpSpPr>
          <a:xfrm>
            <a:off x="1440906" y="2880543"/>
            <a:ext cx="2967822" cy="2006740"/>
            <a:chOff x="1440906" y="2880543"/>
            <a:chExt cx="2967822" cy="2006740"/>
          </a:xfrm>
        </p:grpSpPr>
        <p:sp>
          <p:nvSpPr>
            <p:cNvPr id="28" name="Rectangle 27">
              <a:extLst>
                <a:ext uri="{FF2B5EF4-FFF2-40B4-BE49-F238E27FC236}">
                  <a16:creationId xmlns:a16="http://schemas.microsoft.com/office/drawing/2014/main" id="{E022F8F7-8E42-4DF2-A64A-CA9B5A0644F6}"/>
                </a:ext>
              </a:extLst>
            </p:cNvPr>
            <p:cNvSpPr/>
            <p:nvPr/>
          </p:nvSpPr>
          <p:spPr>
            <a:xfrm>
              <a:off x="1524874" y="2880543"/>
              <a:ext cx="2708126" cy="577081"/>
            </a:xfrm>
            <a:prstGeom prst="rect">
              <a:avLst/>
            </a:prstGeom>
          </p:spPr>
          <p:txBody>
            <a:bodyPr wrap="square">
              <a:spAutoFit/>
            </a:bodyPr>
            <a:lstStyle/>
            <a:p>
              <a:pPr algn="ctr"/>
              <a:r>
                <a:rPr lang="es-AR" sz="1050" dirty="0">
                  <a:solidFill>
                    <a:srgbClr val="1F497D"/>
                  </a:solidFill>
                </a:rPr>
                <a:t>3.- La utilización de los recursos del equipo [tiempo y habilidades de sus integrantes] es efectiva.</a:t>
              </a:r>
            </a:p>
          </p:txBody>
        </p:sp>
        <p:pic>
          <p:nvPicPr>
            <p:cNvPr id="12" name="Picture 11">
              <a:extLst>
                <a:ext uri="{FF2B5EF4-FFF2-40B4-BE49-F238E27FC236}">
                  <a16:creationId xmlns:a16="http://schemas.microsoft.com/office/drawing/2014/main" id="{8F0D5EE0-B41F-47FE-A117-8E5D38211F26}"/>
                </a:ext>
              </a:extLst>
            </p:cNvPr>
            <p:cNvPicPr>
              <a:picLocks noChangeAspect="1"/>
            </p:cNvPicPr>
            <p:nvPr/>
          </p:nvPicPr>
          <p:blipFill>
            <a:blip r:embed="rId4"/>
            <a:stretch>
              <a:fillRect/>
            </a:stretch>
          </p:blipFill>
          <p:spPr>
            <a:xfrm>
              <a:off x="1440906" y="3399425"/>
              <a:ext cx="2967822" cy="1487858"/>
            </a:xfrm>
            <a:prstGeom prst="rect">
              <a:avLst/>
            </a:prstGeom>
          </p:spPr>
        </p:pic>
      </p:grpSp>
      <p:sp>
        <p:nvSpPr>
          <p:cNvPr id="34" name="Content Placeholder 10">
            <a:extLst>
              <a:ext uri="{FF2B5EF4-FFF2-40B4-BE49-F238E27FC236}">
                <a16:creationId xmlns:a16="http://schemas.microsoft.com/office/drawing/2014/main" id="{3783C9F0-BCB5-4CD0-AB09-4F49DB6D530B}"/>
              </a:ext>
            </a:extLst>
          </p:cNvPr>
          <p:cNvSpPr>
            <a:spLocks noGrp="1"/>
          </p:cNvSpPr>
          <p:nvPr>
            <p:ph idx="1"/>
          </p:nvPr>
        </p:nvSpPr>
        <p:spPr>
          <a:xfrm>
            <a:off x="4770392" y="3042077"/>
            <a:ext cx="2967822" cy="1603323"/>
          </a:xfrm>
          <a:solidFill>
            <a:srgbClr val="99FF99"/>
          </a:solidFill>
          <a:ln>
            <a:solidFill>
              <a:srgbClr val="002D62"/>
            </a:solidFill>
          </a:ln>
        </p:spPr>
        <p:txBody>
          <a:bodyPr/>
          <a:lstStyle/>
          <a:p>
            <a:r>
              <a:rPr lang="es-MX" sz="1050" dirty="0"/>
              <a:t>Mayoritaria percepción de acuerdos operativos (AO). [¿Sólo en reuniones o más en general?] </a:t>
            </a:r>
          </a:p>
          <a:p>
            <a:r>
              <a:rPr lang="es-MX" sz="1050" dirty="0"/>
              <a:t>Percepción dispersa sobre revisión de A.O. [</a:t>
            </a:r>
            <a:r>
              <a:rPr lang="es-MX" sz="1050" i="1" dirty="0"/>
              <a:t>¿Oportunidad?</a:t>
            </a:r>
            <a:r>
              <a:rPr lang="es-MX" sz="1050" dirty="0"/>
              <a:t>]</a:t>
            </a:r>
          </a:p>
          <a:p>
            <a:r>
              <a:rPr lang="es-MX" sz="1050" dirty="0"/>
              <a:t>Percepción de alta efectividad en el aprovechamiento de capacidades y tiempos de sus integrantes. </a:t>
            </a:r>
          </a:p>
          <a:p>
            <a:endParaRPr lang="es-MX" sz="1050" dirty="0"/>
          </a:p>
          <a:p>
            <a:endParaRPr lang="es-AR" sz="1050" dirty="0"/>
          </a:p>
          <a:p>
            <a:endParaRPr lang="es-AR" sz="1050" dirty="0"/>
          </a:p>
        </p:txBody>
      </p:sp>
      <p:pic>
        <p:nvPicPr>
          <p:cNvPr id="9" name="Picture 8">
            <a:extLst>
              <a:ext uri="{FF2B5EF4-FFF2-40B4-BE49-F238E27FC236}">
                <a16:creationId xmlns:a16="http://schemas.microsoft.com/office/drawing/2014/main" id="{25AB0D9A-56F8-48BB-9EB9-D66BFE257B9C}"/>
              </a:ext>
            </a:extLst>
          </p:cNvPr>
          <p:cNvPicPr>
            <a:picLocks noChangeAspect="1"/>
          </p:cNvPicPr>
          <p:nvPr/>
        </p:nvPicPr>
        <p:blipFill>
          <a:blip r:embed="rId5"/>
          <a:stretch>
            <a:fillRect/>
          </a:stretch>
        </p:blipFill>
        <p:spPr>
          <a:xfrm>
            <a:off x="7884368" y="2081973"/>
            <a:ext cx="1110129" cy="1087565"/>
          </a:xfrm>
          <a:prstGeom prst="rect">
            <a:avLst/>
          </a:prstGeom>
        </p:spPr>
      </p:pic>
    </p:spTree>
    <p:extLst>
      <p:ext uri="{BB962C8B-B14F-4D97-AF65-F5344CB8AC3E}">
        <p14:creationId xmlns:p14="http://schemas.microsoft.com/office/powerpoint/2010/main" val="216092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bg/>
                                          </p:spTgt>
                                        </p:tgtEl>
                                        <p:attrNameLst>
                                          <p:attrName>style.visibility</p:attrName>
                                        </p:attrNameLst>
                                      </p:cBhvr>
                                      <p:to>
                                        <p:strVal val="visible"/>
                                      </p:to>
                                    </p:set>
                                    <p:animEffect transition="in" filter="fade">
                                      <p:cBhvr>
                                        <p:cTn id="22" dur="500"/>
                                        <p:tgtEl>
                                          <p:spTgt spid="34">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fade">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xEl>
                                              <p:pRg st="1" end="1"/>
                                            </p:txEl>
                                          </p:spTgt>
                                        </p:tgtEl>
                                        <p:attrNameLst>
                                          <p:attrName>style.visibility</p:attrName>
                                        </p:attrNameLst>
                                      </p:cBhvr>
                                      <p:to>
                                        <p:strVal val="visible"/>
                                      </p:to>
                                    </p:set>
                                    <p:animEffect transition="in" filter="fade">
                                      <p:cBhvr>
                                        <p:cTn id="32" dur="500"/>
                                        <p:tgtEl>
                                          <p:spTgt spid="3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fade">
                                      <p:cBhvr>
                                        <p:cTn id="37" dur="500"/>
                                        <p:tgtEl>
                                          <p:spTgt spid="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a:extLst>
              <a:ext uri="{FF2B5EF4-FFF2-40B4-BE49-F238E27FC236}">
                <a16:creationId xmlns:a16="http://schemas.microsoft.com/office/drawing/2014/main" id="{8C23F390-56FF-423B-8C80-7CD88C11452C}"/>
              </a:ext>
            </a:extLst>
          </p:cNvPr>
          <p:cNvSpPr/>
          <p:nvPr/>
        </p:nvSpPr>
        <p:spPr>
          <a:xfrm>
            <a:off x="2256" y="-228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110318" y="64274"/>
            <a:ext cx="6405898" cy="434578"/>
          </a:xfrm>
        </p:spPr>
        <p:txBody>
          <a:bodyPr/>
          <a:lstStyle/>
          <a:p>
            <a:r>
              <a:rPr lang="es-AR" sz="2400" dirty="0"/>
              <a:t>C.- Procesos</a:t>
            </a: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29</a:t>
            </a:fld>
            <a:endParaRPr lang="en-US">
              <a:solidFill>
                <a:srgbClr val="B2B2B2"/>
              </a:solidFill>
            </a:endParaRPr>
          </a:p>
        </p:txBody>
      </p:sp>
      <p:sp>
        <p:nvSpPr>
          <p:cNvPr id="34" name="Content Placeholder 10">
            <a:extLst>
              <a:ext uri="{FF2B5EF4-FFF2-40B4-BE49-F238E27FC236}">
                <a16:creationId xmlns:a16="http://schemas.microsoft.com/office/drawing/2014/main" id="{3783C9F0-BCB5-4CD0-AB09-4F49DB6D530B}"/>
              </a:ext>
            </a:extLst>
          </p:cNvPr>
          <p:cNvSpPr>
            <a:spLocks noGrp="1"/>
          </p:cNvSpPr>
          <p:nvPr>
            <p:ph idx="1"/>
          </p:nvPr>
        </p:nvSpPr>
        <p:spPr>
          <a:xfrm>
            <a:off x="4777580" y="3417088"/>
            <a:ext cx="2967822" cy="899809"/>
          </a:xfrm>
          <a:solidFill>
            <a:srgbClr val="99FF99"/>
          </a:solidFill>
          <a:ln>
            <a:solidFill>
              <a:srgbClr val="002D62"/>
            </a:solidFill>
          </a:ln>
        </p:spPr>
        <p:txBody>
          <a:bodyPr/>
          <a:lstStyle/>
          <a:p>
            <a:r>
              <a:rPr lang="es-MX" sz="1050" dirty="0"/>
              <a:t>(+) Claridad de outputs de reuniones</a:t>
            </a:r>
          </a:p>
          <a:p>
            <a:r>
              <a:rPr lang="es-MX" sz="1050" dirty="0"/>
              <a:t>(+) La información no se frena, circula.</a:t>
            </a:r>
          </a:p>
          <a:p>
            <a:r>
              <a:rPr lang="es-MX" sz="1050" dirty="0"/>
              <a:t>(+) Compromisos se documentan y siguen </a:t>
            </a:r>
          </a:p>
          <a:p>
            <a:endParaRPr lang="es-MX" sz="1050" dirty="0"/>
          </a:p>
          <a:p>
            <a:endParaRPr lang="es-AR" sz="1050" dirty="0"/>
          </a:p>
          <a:p>
            <a:endParaRPr lang="es-AR" sz="1050" dirty="0"/>
          </a:p>
        </p:txBody>
      </p:sp>
      <p:grpSp>
        <p:nvGrpSpPr>
          <p:cNvPr id="5" name="Group 4">
            <a:extLst>
              <a:ext uri="{FF2B5EF4-FFF2-40B4-BE49-F238E27FC236}">
                <a16:creationId xmlns:a16="http://schemas.microsoft.com/office/drawing/2014/main" id="{C9F7AD9E-3941-4181-B098-1C322606CF68}"/>
              </a:ext>
            </a:extLst>
          </p:cNvPr>
          <p:cNvGrpSpPr/>
          <p:nvPr/>
        </p:nvGrpSpPr>
        <p:grpSpPr>
          <a:xfrm>
            <a:off x="1151378" y="698525"/>
            <a:ext cx="3091568" cy="2089249"/>
            <a:chOff x="1151378" y="698525"/>
            <a:chExt cx="3091568" cy="2089249"/>
          </a:xfrm>
        </p:grpSpPr>
        <p:sp>
          <p:nvSpPr>
            <p:cNvPr id="8" name="Rectangle 7">
              <a:extLst>
                <a:ext uri="{FF2B5EF4-FFF2-40B4-BE49-F238E27FC236}">
                  <a16:creationId xmlns:a16="http://schemas.microsoft.com/office/drawing/2014/main" id="{0DCC14AC-6246-4A2E-A65B-0F4DDE602AB0}"/>
                </a:ext>
              </a:extLst>
            </p:cNvPr>
            <p:cNvSpPr/>
            <p:nvPr/>
          </p:nvSpPr>
          <p:spPr>
            <a:xfrm>
              <a:off x="1266201" y="698525"/>
              <a:ext cx="2905242" cy="577081"/>
            </a:xfrm>
            <a:prstGeom prst="rect">
              <a:avLst/>
            </a:prstGeom>
          </p:spPr>
          <p:txBody>
            <a:bodyPr wrap="square">
              <a:spAutoFit/>
            </a:bodyPr>
            <a:lstStyle/>
            <a:p>
              <a:pPr algn="ctr">
                <a:defRPr sz="1400" b="1" i="0" u="none" strike="noStrike" kern="1200" baseline="0">
                  <a:solidFill>
                    <a:srgbClr val="1F497D"/>
                  </a:solidFill>
                  <a:latin typeface="+mn-lt"/>
                  <a:ea typeface="+mn-ea"/>
                  <a:cs typeface="+mn-cs"/>
                </a:defRPr>
              </a:pPr>
              <a:r>
                <a:rPr lang="es-AR" sz="1050" dirty="0"/>
                <a:t>4.- Está claro el producto de cada interacción o reunión, tanto del equipo como de los sub-equipos.</a:t>
              </a:r>
            </a:p>
          </p:txBody>
        </p:sp>
        <p:pic>
          <p:nvPicPr>
            <p:cNvPr id="3" name="Picture 2">
              <a:extLst>
                <a:ext uri="{FF2B5EF4-FFF2-40B4-BE49-F238E27FC236}">
                  <a16:creationId xmlns:a16="http://schemas.microsoft.com/office/drawing/2014/main" id="{CB666972-7C1F-4683-9D6E-3C4F525C08A6}"/>
                </a:ext>
              </a:extLst>
            </p:cNvPr>
            <p:cNvPicPr>
              <a:picLocks noChangeAspect="1"/>
            </p:cNvPicPr>
            <p:nvPr/>
          </p:nvPicPr>
          <p:blipFill>
            <a:blip r:embed="rId2"/>
            <a:stretch>
              <a:fillRect/>
            </a:stretch>
          </p:blipFill>
          <p:spPr>
            <a:xfrm>
              <a:off x="1151378" y="1285214"/>
              <a:ext cx="3091568" cy="1502560"/>
            </a:xfrm>
            <a:prstGeom prst="rect">
              <a:avLst/>
            </a:prstGeom>
          </p:spPr>
        </p:pic>
      </p:grpSp>
      <p:grpSp>
        <p:nvGrpSpPr>
          <p:cNvPr id="7" name="Group 6">
            <a:extLst>
              <a:ext uri="{FF2B5EF4-FFF2-40B4-BE49-F238E27FC236}">
                <a16:creationId xmlns:a16="http://schemas.microsoft.com/office/drawing/2014/main" id="{2FEF5753-0AE8-4476-8682-D8A96EAC654E}"/>
              </a:ext>
            </a:extLst>
          </p:cNvPr>
          <p:cNvGrpSpPr/>
          <p:nvPr/>
        </p:nvGrpSpPr>
        <p:grpSpPr>
          <a:xfrm>
            <a:off x="4777580" y="698525"/>
            <a:ext cx="3001558" cy="2089249"/>
            <a:chOff x="4777580" y="698525"/>
            <a:chExt cx="3001558" cy="2089249"/>
          </a:xfrm>
        </p:grpSpPr>
        <p:sp>
          <p:nvSpPr>
            <p:cNvPr id="10" name="Rectangle 9">
              <a:extLst>
                <a:ext uri="{FF2B5EF4-FFF2-40B4-BE49-F238E27FC236}">
                  <a16:creationId xmlns:a16="http://schemas.microsoft.com/office/drawing/2014/main" id="{E860ED3A-9FD8-470B-888E-92819287E71A}"/>
                </a:ext>
              </a:extLst>
            </p:cNvPr>
            <p:cNvSpPr/>
            <p:nvPr/>
          </p:nvSpPr>
          <p:spPr>
            <a:xfrm>
              <a:off x="4896036" y="698525"/>
              <a:ext cx="2708126" cy="577081"/>
            </a:xfrm>
            <a:prstGeom prst="rect">
              <a:avLst/>
            </a:prstGeom>
          </p:spPr>
          <p:txBody>
            <a:bodyPr wrap="square">
              <a:spAutoFit/>
            </a:bodyPr>
            <a:lstStyle/>
            <a:p>
              <a:pPr algn="ctr">
                <a:defRPr sz="1400" b="1" i="0" u="none" strike="noStrike" kern="1200" baseline="0">
                  <a:solidFill>
                    <a:srgbClr val="1F497D"/>
                  </a:solidFill>
                  <a:latin typeface="+mn-lt"/>
                  <a:ea typeface="+mn-ea"/>
                  <a:cs typeface="+mn-cs"/>
                </a:defRPr>
              </a:pPr>
              <a:r>
                <a:rPr lang="en-US" sz="1050" dirty="0">
                  <a:solidFill>
                    <a:srgbClr val="1F497D"/>
                  </a:solidFill>
                </a:rPr>
                <a:t>5.- Se </a:t>
              </a:r>
              <a:r>
                <a:rPr lang="en-US" sz="1050" dirty="0" err="1">
                  <a:solidFill>
                    <a:srgbClr val="1F497D"/>
                  </a:solidFill>
                </a:rPr>
                <a:t>utilizan</a:t>
              </a:r>
              <a:r>
                <a:rPr lang="en-US" sz="1050" dirty="0">
                  <a:solidFill>
                    <a:srgbClr val="1F497D"/>
                  </a:solidFill>
                </a:rPr>
                <a:t> </a:t>
              </a:r>
              <a:r>
                <a:rPr lang="en-US" sz="1050" dirty="0" err="1">
                  <a:solidFill>
                    <a:srgbClr val="1F497D"/>
                  </a:solidFill>
                </a:rPr>
                <a:t>mecanismos</a:t>
              </a:r>
              <a:r>
                <a:rPr lang="en-US" sz="1050" dirty="0">
                  <a:solidFill>
                    <a:srgbClr val="1F497D"/>
                  </a:solidFill>
                </a:rPr>
                <a:t> de </a:t>
              </a:r>
              <a:r>
                <a:rPr lang="en-US" sz="1050" dirty="0" err="1">
                  <a:solidFill>
                    <a:srgbClr val="1F497D"/>
                  </a:solidFill>
                </a:rPr>
                <a:t>registro</a:t>
              </a:r>
              <a:r>
                <a:rPr lang="en-US" sz="1050" dirty="0">
                  <a:solidFill>
                    <a:srgbClr val="1F497D"/>
                  </a:solidFill>
                </a:rPr>
                <a:t> que </a:t>
              </a:r>
              <a:r>
                <a:rPr lang="en-US" sz="1050" dirty="0" err="1">
                  <a:solidFill>
                    <a:srgbClr val="1F497D"/>
                  </a:solidFill>
                </a:rPr>
                <a:t>facilitan</a:t>
              </a:r>
              <a:r>
                <a:rPr lang="en-US" sz="1050" dirty="0">
                  <a:solidFill>
                    <a:srgbClr val="1F497D"/>
                  </a:solidFill>
                </a:rPr>
                <a:t> el </a:t>
              </a:r>
              <a:r>
                <a:rPr lang="en-US" sz="1050" dirty="0" err="1">
                  <a:solidFill>
                    <a:srgbClr val="1F497D"/>
                  </a:solidFill>
                </a:rPr>
                <a:t>seguimiento</a:t>
              </a:r>
              <a:r>
                <a:rPr lang="en-US" sz="1050" dirty="0">
                  <a:solidFill>
                    <a:srgbClr val="1F497D"/>
                  </a:solidFill>
                </a:rPr>
                <a:t> de </a:t>
              </a:r>
              <a:r>
                <a:rPr lang="en-US" sz="1050" dirty="0" err="1">
                  <a:solidFill>
                    <a:srgbClr val="1F497D"/>
                  </a:solidFill>
                </a:rPr>
                <a:t>los</a:t>
              </a:r>
              <a:r>
                <a:rPr lang="en-US" sz="1050" dirty="0">
                  <a:solidFill>
                    <a:srgbClr val="1F497D"/>
                  </a:solidFill>
                </a:rPr>
                <a:t> </a:t>
              </a:r>
              <a:r>
                <a:rPr lang="en-US" sz="1050" dirty="0" err="1">
                  <a:solidFill>
                    <a:srgbClr val="1F497D"/>
                  </a:solidFill>
                </a:rPr>
                <a:t>compromisos</a:t>
              </a:r>
              <a:endParaRPr lang="en-US" sz="1050" dirty="0">
                <a:solidFill>
                  <a:srgbClr val="1F497D"/>
                </a:solidFill>
              </a:endParaRPr>
            </a:p>
          </p:txBody>
        </p:sp>
        <p:pic>
          <p:nvPicPr>
            <p:cNvPr id="6" name="Picture 5">
              <a:extLst>
                <a:ext uri="{FF2B5EF4-FFF2-40B4-BE49-F238E27FC236}">
                  <a16:creationId xmlns:a16="http://schemas.microsoft.com/office/drawing/2014/main" id="{B4C1D9C3-9A6E-4E3E-807F-D22EF4D1478A}"/>
                </a:ext>
              </a:extLst>
            </p:cNvPr>
            <p:cNvPicPr>
              <a:picLocks noChangeAspect="1"/>
            </p:cNvPicPr>
            <p:nvPr/>
          </p:nvPicPr>
          <p:blipFill>
            <a:blip r:embed="rId3"/>
            <a:stretch>
              <a:fillRect/>
            </a:stretch>
          </p:blipFill>
          <p:spPr>
            <a:xfrm>
              <a:off x="4777580" y="1364932"/>
              <a:ext cx="3001558" cy="1422842"/>
            </a:xfrm>
            <a:prstGeom prst="rect">
              <a:avLst/>
            </a:prstGeom>
          </p:spPr>
        </p:pic>
      </p:grpSp>
      <p:grpSp>
        <p:nvGrpSpPr>
          <p:cNvPr id="11" name="Group 10">
            <a:extLst>
              <a:ext uri="{FF2B5EF4-FFF2-40B4-BE49-F238E27FC236}">
                <a16:creationId xmlns:a16="http://schemas.microsoft.com/office/drawing/2014/main" id="{49BA9FAA-7149-44C3-94A0-1141E4C95897}"/>
              </a:ext>
            </a:extLst>
          </p:cNvPr>
          <p:cNvGrpSpPr/>
          <p:nvPr/>
        </p:nvGrpSpPr>
        <p:grpSpPr>
          <a:xfrm>
            <a:off x="1115616" y="2787774"/>
            <a:ext cx="3127331" cy="2160241"/>
            <a:chOff x="1115616" y="2787774"/>
            <a:chExt cx="3127331" cy="2160241"/>
          </a:xfrm>
        </p:grpSpPr>
        <p:sp>
          <p:nvSpPr>
            <p:cNvPr id="28" name="Rectangle 27">
              <a:extLst>
                <a:ext uri="{FF2B5EF4-FFF2-40B4-BE49-F238E27FC236}">
                  <a16:creationId xmlns:a16="http://schemas.microsoft.com/office/drawing/2014/main" id="{E022F8F7-8E42-4DF2-A64A-CA9B5A0644F6}"/>
                </a:ext>
              </a:extLst>
            </p:cNvPr>
            <p:cNvSpPr/>
            <p:nvPr/>
          </p:nvSpPr>
          <p:spPr>
            <a:xfrm>
              <a:off x="1355305" y="2787774"/>
              <a:ext cx="2708126" cy="577081"/>
            </a:xfrm>
            <a:prstGeom prst="rect">
              <a:avLst/>
            </a:prstGeom>
          </p:spPr>
          <p:txBody>
            <a:bodyPr wrap="square">
              <a:spAutoFit/>
            </a:bodyPr>
            <a:lstStyle/>
            <a:p>
              <a:pPr algn="ctr">
                <a:defRPr sz="1400" b="1" i="0" u="none" strike="noStrike" kern="1200" baseline="0">
                  <a:solidFill>
                    <a:srgbClr val="1F497D"/>
                  </a:solidFill>
                  <a:latin typeface="+mn-lt"/>
                  <a:ea typeface="+mn-ea"/>
                  <a:cs typeface="+mn-cs"/>
                </a:defRPr>
              </a:pPr>
              <a:r>
                <a:rPr lang="en-US" sz="1050" dirty="0">
                  <a:solidFill>
                    <a:srgbClr val="1F497D"/>
                  </a:solidFill>
                </a:rPr>
                <a:t>6.- La </a:t>
              </a:r>
              <a:r>
                <a:rPr lang="en-US" sz="1050" dirty="0" err="1">
                  <a:solidFill>
                    <a:srgbClr val="1F497D"/>
                  </a:solidFill>
                </a:rPr>
                <a:t>información</a:t>
              </a:r>
              <a:r>
                <a:rPr lang="en-US" sz="1050" dirty="0">
                  <a:solidFill>
                    <a:srgbClr val="1F497D"/>
                  </a:solidFill>
                </a:rPr>
                <a:t> </a:t>
              </a:r>
              <a:r>
                <a:rPr lang="en-US" sz="1050" dirty="0" err="1">
                  <a:solidFill>
                    <a:srgbClr val="1F497D"/>
                  </a:solidFill>
                </a:rPr>
                <a:t>circula</a:t>
              </a:r>
              <a:r>
                <a:rPr lang="en-US" sz="1050" dirty="0">
                  <a:solidFill>
                    <a:srgbClr val="1F497D"/>
                  </a:solidFill>
                </a:rPr>
                <a:t> con la </a:t>
              </a:r>
              <a:r>
                <a:rPr lang="en-US" sz="1050" dirty="0" err="1">
                  <a:solidFill>
                    <a:srgbClr val="1F497D"/>
                  </a:solidFill>
                </a:rPr>
                <a:t>fluidez</a:t>
              </a:r>
              <a:r>
                <a:rPr lang="en-US" sz="1050" dirty="0">
                  <a:solidFill>
                    <a:srgbClr val="1F497D"/>
                  </a:solidFill>
                </a:rPr>
                <a:t> </a:t>
              </a:r>
              <a:r>
                <a:rPr lang="en-US" sz="1050" dirty="0" err="1">
                  <a:solidFill>
                    <a:srgbClr val="1F497D"/>
                  </a:solidFill>
                </a:rPr>
                <a:t>necesaria</a:t>
              </a:r>
              <a:r>
                <a:rPr lang="en-US" sz="1050" dirty="0">
                  <a:solidFill>
                    <a:srgbClr val="1F497D"/>
                  </a:solidFill>
                </a:rPr>
                <a:t> para </a:t>
              </a:r>
              <a:r>
                <a:rPr lang="en-US" sz="1050" dirty="0" err="1">
                  <a:solidFill>
                    <a:srgbClr val="1F497D"/>
                  </a:solidFill>
                </a:rPr>
                <a:t>posibilitar</a:t>
              </a:r>
              <a:r>
                <a:rPr lang="en-US" sz="1050" dirty="0">
                  <a:solidFill>
                    <a:srgbClr val="1F497D"/>
                  </a:solidFill>
                </a:rPr>
                <a:t> la </a:t>
              </a:r>
              <a:r>
                <a:rPr lang="en-US" sz="1050" dirty="0" err="1">
                  <a:solidFill>
                    <a:srgbClr val="1F497D"/>
                  </a:solidFill>
                </a:rPr>
                <a:t>contribución</a:t>
              </a:r>
              <a:r>
                <a:rPr lang="en-US" sz="1050" dirty="0">
                  <a:solidFill>
                    <a:srgbClr val="1F497D"/>
                  </a:solidFill>
                </a:rPr>
                <a:t> </a:t>
              </a:r>
              <a:r>
                <a:rPr lang="en-US" sz="1050" dirty="0" err="1">
                  <a:solidFill>
                    <a:srgbClr val="1F497D"/>
                  </a:solidFill>
                </a:rPr>
                <a:t>efectiva</a:t>
              </a:r>
              <a:r>
                <a:rPr lang="en-US" sz="1050" dirty="0">
                  <a:solidFill>
                    <a:srgbClr val="1F497D"/>
                  </a:solidFill>
                </a:rPr>
                <a:t> de </a:t>
              </a:r>
              <a:r>
                <a:rPr lang="en-US" sz="1050" dirty="0" err="1">
                  <a:solidFill>
                    <a:srgbClr val="1F497D"/>
                  </a:solidFill>
                </a:rPr>
                <a:t>los</a:t>
              </a:r>
              <a:r>
                <a:rPr lang="en-US" sz="1050" dirty="0">
                  <a:solidFill>
                    <a:srgbClr val="1F497D"/>
                  </a:solidFill>
                </a:rPr>
                <a:t> </a:t>
              </a:r>
              <a:r>
                <a:rPr lang="en-US" sz="1050" dirty="0" err="1">
                  <a:solidFill>
                    <a:srgbClr val="1F497D"/>
                  </a:solidFill>
                </a:rPr>
                <a:t>miembros</a:t>
              </a:r>
              <a:r>
                <a:rPr lang="en-US" sz="1050" dirty="0">
                  <a:solidFill>
                    <a:srgbClr val="1F497D"/>
                  </a:solidFill>
                </a:rPr>
                <a:t>.</a:t>
              </a:r>
            </a:p>
          </p:txBody>
        </p:sp>
        <p:pic>
          <p:nvPicPr>
            <p:cNvPr id="9" name="Picture 8">
              <a:extLst>
                <a:ext uri="{FF2B5EF4-FFF2-40B4-BE49-F238E27FC236}">
                  <a16:creationId xmlns:a16="http://schemas.microsoft.com/office/drawing/2014/main" id="{CCF832BB-6F22-44C6-A278-381AE089B928}"/>
                </a:ext>
              </a:extLst>
            </p:cNvPr>
            <p:cNvPicPr>
              <a:picLocks noChangeAspect="1"/>
            </p:cNvPicPr>
            <p:nvPr/>
          </p:nvPicPr>
          <p:blipFill>
            <a:blip r:embed="rId4"/>
            <a:stretch>
              <a:fillRect/>
            </a:stretch>
          </p:blipFill>
          <p:spPr>
            <a:xfrm>
              <a:off x="1115616" y="3465552"/>
              <a:ext cx="3127331" cy="1482463"/>
            </a:xfrm>
            <a:prstGeom prst="rect">
              <a:avLst/>
            </a:prstGeom>
          </p:spPr>
        </p:pic>
      </p:grpSp>
      <p:pic>
        <p:nvPicPr>
          <p:cNvPr id="16" name="Picture 15">
            <a:extLst>
              <a:ext uri="{FF2B5EF4-FFF2-40B4-BE49-F238E27FC236}">
                <a16:creationId xmlns:a16="http://schemas.microsoft.com/office/drawing/2014/main" id="{BFE53E19-1511-4FD5-8321-81C1D09B7698}"/>
              </a:ext>
            </a:extLst>
          </p:cNvPr>
          <p:cNvPicPr>
            <a:picLocks noChangeAspect="1"/>
          </p:cNvPicPr>
          <p:nvPr/>
        </p:nvPicPr>
        <p:blipFill>
          <a:blip r:embed="rId5"/>
          <a:stretch>
            <a:fillRect/>
          </a:stretch>
        </p:blipFill>
        <p:spPr>
          <a:xfrm>
            <a:off x="7884368" y="2564305"/>
            <a:ext cx="1110129" cy="1087565"/>
          </a:xfrm>
          <a:prstGeom prst="rect">
            <a:avLst/>
          </a:prstGeom>
        </p:spPr>
      </p:pic>
    </p:spTree>
    <p:extLst>
      <p:ext uri="{BB962C8B-B14F-4D97-AF65-F5344CB8AC3E}">
        <p14:creationId xmlns:p14="http://schemas.microsoft.com/office/powerpoint/2010/main" val="46429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bg/>
                                          </p:spTgt>
                                        </p:tgtEl>
                                        <p:attrNameLst>
                                          <p:attrName>style.visibility</p:attrName>
                                        </p:attrNameLst>
                                      </p:cBhvr>
                                      <p:to>
                                        <p:strVal val="visible"/>
                                      </p:to>
                                    </p:set>
                                    <p:animEffect transition="in" filter="fade">
                                      <p:cBhvr>
                                        <p:cTn id="22" dur="500"/>
                                        <p:tgtEl>
                                          <p:spTgt spid="34">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fade">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xEl>
                                              <p:pRg st="1" end="1"/>
                                            </p:txEl>
                                          </p:spTgt>
                                        </p:tgtEl>
                                        <p:attrNameLst>
                                          <p:attrName>style.visibility</p:attrName>
                                        </p:attrNameLst>
                                      </p:cBhvr>
                                      <p:to>
                                        <p:strVal val="visible"/>
                                      </p:to>
                                    </p:set>
                                    <p:animEffect transition="in" filter="fade">
                                      <p:cBhvr>
                                        <p:cTn id="32" dur="500"/>
                                        <p:tgtEl>
                                          <p:spTgt spid="3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fade">
                                      <p:cBhvr>
                                        <p:cTn id="37" dur="500"/>
                                        <p:tgtEl>
                                          <p:spTgt spid="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1524" y="48942"/>
            <a:ext cx="8685213" cy="434578"/>
          </a:xfrm>
        </p:spPr>
        <p:txBody>
          <a:bodyPr/>
          <a:lstStyle/>
          <a:p>
            <a:r>
              <a:rPr lang="es-AR" sz="2400" dirty="0" err="1"/>
              <a:t>Check</a:t>
            </a:r>
            <a:r>
              <a:rPr lang="es-AR" sz="2400" dirty="0"/>
              <a:t> in</a:t>
            </a:r>
          </a:p>
        </p:txBody>
      </p:sp>
      <p:sp>
        <p:nvSpPr>
          <p:cNvPr id="3" name="Content Placeholder 2"/>
          <p:cNvSpPr>
            <a:spLocks noGrp="1"/>
          </p:cNvSpPr>
          <p:nvPr>
            <p:ph idx="1"/>
          </p:nvPr>
        </p:nvSpPr>
        <p:spPr>
          <a:xfrm>
            <a:off x="611560" y="1699485"/>
            <a:ext cx="7920880" cy="1808369"/>
          </a:xfrm>
        </p:spPr>
        <p:txBody>
          <a:bodyPr/>
          <a:lstStyle/>
          <a:p>
            <a:pPr marL="457200" indent="-457200">
              <a:buFont typeface="+mj-lt"/>
              <a:buAutoNum type="arabicPeriod"/>
            </a:pPr>
            <a:r>
              <a:rPr lang="es-AR" sz="2400" b="0" dirty="0"/>
              <a:t>¿Cómo llego a este taller?</a:t>
            </a:r>
          </a:p>
          <a:p>
            <a:pPr marL="457200" indent="-457200">
              <a:buFont typeface="+mj-lt"/>
              <a:buAutoNum type="arabicPeriod"/>
            </a:pPr>
            <a:r>
              <a:rPr lang="es-AR" sz="2400" b="0" dirty="0"/>
              <a:t>¿Qué me gustaría llevarme cuando termine?</a:t>
            </a:r>
          </a:p>
          <a:p>
            <a:pPr marL="457200" indent="-457200">
              <a:buFont typeface="+mj-lt"/>
              <a:buAutoNum type="arabicPeriod"/>
            </a:pPr>
            <a:r>
              <a:rPr lang="es-AR" sz="2400" b="0" dirty="0"/>
              <a:t>¿Hay algo que pueda afectar mi presencia aquí?</a:t>
            </a:r>
          </a:p>
          <a:p>
            <a:pPr marL="457200" indent="-457200">
              <a:buFont typeface="+mj-lt"/>
              <a:buAutoNum type="arabicPeriod"/>
            </a:pPr>
            <a:endParaRPr lang="es-AR" sz="2400" b="0" dirty="0"/>
          </a:p>
          <a:p>
            <a:pPr marL="457200" indent="-457200">
              <a:buFont typeface="+mj-lt"/>
              <a:buAutoNum type="arabicPeriod"/>
            </a:pPr>
            <a:endParaRPr lang="es-AR" sz="2400" b="0" dirty="0"/>
          </a:p>
        </p:txBody>
      </p:sp>
      <p:sp>
        <p:nvSpPr>
          <p:cNvPr id="6" name="Shape 379"/>
          <p:cNvSpPr txBox="1">
            <a:spLocks noGrp="1"/>
          </p:cNvSpPr>
          <p:nvPr>
            <p:ph type="sldNum" idx="4294967295"/>
          </p:nvPr>
        </p:nvSpPr>
        <p:spPr>
          <a:xfrm>
            <a:off x="6948264" y="4899934"/>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dirty="0">
                <a:latin typeface="Arial"/>
                <a:ea typeface="Arial"/>
                <a:cs typeface="Arial"/>
                <a:sym typeface="Arial"/>
              </a:rPr>
              <a:t>| </a:t>
            </a:r>
            <a:fld id="{00000000-1234-1234-1234-123412341234}" type="slidenum">
              <a:rPr lang="en-US">
                <a:solidFill>
                  <a:srgbClr val="B2B2B2"/>
                </a:solidFill>
                <a:latin typeface="Arial"/>
                <a:ea typeface="Arial"/>
                <a:cs typeface="Arial"/>
                <a:sym typeface="Arial"/>
              </a:rPr>
              <a:pPr>
                <a:spcBef>
                  <a:spcPts val="0"/>
                </a:spcBef>
                <a:spcAft>
                  <a:spcPts val="0"/>
                </a:spcAft>
                <a:buSzPct val="25000"/>
              </a:pPr>
              <a:t>3</a:t>
            </a:fld>
            <a:endParaRPr lang="en-US"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330441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62">
            <a:extLst>
              <a:ext uri="{FF2B5EF4-FFF2-40B4-BE49-F238E27FC236}">
                <a16:creationId xmlns:a16="http://schemas.microsoft.com/office/drawing/2014/main" id="{84F01BC7-94A6-4021-8910-6166B93C4D32}"/>
              </a:ext>
            </a:extLst>
          </p:cNvPr>
          <p:cNvSpPr/>
          <p:nvPr/>
        </p:nvSpPr>
        <p:spPr>
          <a:xfrm>
            <a:off x="2256" y="-228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107504" y="61506"/>
            <a:ext cx="6298394" cy="434578"/>
          </a:xfrm>
        </p:spPr>
        <p:txBody>
          <a:bodyPr/>
          <a:lstStyle/>
          <a:p>
            <a:r>
              <a:rPr lang="es-AR" sz="2400" dirty="0"/>
              <a:t>C.- Procesos</a:t>
            </a: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30</a:t>
            </a:fld>
            <a:endParaRPr lang="en-US">
              <a:solidFill>
                <a:srgbClr val="B2B2B2"/>
              </a:solidFill>
            </a:endParaRPr>
          </a:p>
        </p:txBody>
      </p:sp>
      <p:sp>
        <p:nvSpPr>
          <p:cNvPr id="34" name="Content Placeholder 10">
            <a:extLst>
              <a:ext uri="{FF2B5EF4-FFF2-40B4-BE49-F238E27FC236}">
                <a16:creationId xmlns:a16="http://schemas.microsoft.com/office/drawing/2014/main" id="{3783C9F0-BCB5-4CD0-AB09-4F49DB6D530B}"/>
              </a:ext>
            </a:extLst>
          </p:cNvPr>
          <p:cNvSpPr>
            <a:spLocks noGrp="1"/>
          </p:cNvSpPr>
          <p:nvPr>
            <p:ph idx="1"/>
          </p:nvPr>
        </p:nvSpPr>
        <p:spPr>
          <a:xfrm>
            <a:off x="4700522" y="3062092"/>
            <a:ext cx="2967822" cy="1885922"/>
          </a:xfrm>
          <a:solidFill>
            <a:srgbClr val="99FF99"/>
          </a:solidFill>
          <a:ln>
            <a:solidFill>
              <a:srgbClr val="002D62"/>
            </a:solidFill>
          </a:ln>
        </p:spPr>
        <p:txBody>
          <a:bodyPr/>
          <a:lstStyle/>
          <a:p>
            <a:r>
              <a:rPr lang="es-MX" sz="1050" dirty="0"/>
              <a:t>Alto alineamiento y valoración constructiva respecto de la resolución de conflictos.</a:t>
            </a:r>
          </a:p>
          <a:p>
            <a:r>
              <a:rPr lang="es-MX" sz="1050" dirty="0"/>
              <a:t>Sin embargo, percepción dispersa respecto de la existencia de </a:t>
            </a:r>
            <a:r>
              <a:rPr lang="es-MX" sz="1050" u="sng" dirty="0"/>
              <a:t>procesos</a:t>
            </a:r>
            <a:r>
              <a:rPr lang="es-MX" sz="1050" dirty="0"/>
              <a:t> de resolución de conflictos.</a:t>
            </a:r>
          </a:p>
          <a:p>
            <a:r>
              <a:rPr lang="es-MX" sz="1050" dirty="0"/>
              <a:t>OPORTUNIDAD: Baja valoración, alta dispersión, sobre la simplicidad y flexibilidad de los procesos [</a:t>
            </a:r>
            <a:r>
              <a:rPr lang="es-MX" sz="1050" i="1" dirty="0"/>
              <a:t>¿Procesos de equipo o procesos de compañía?</a:t>
            </a:r>
            <a:r>
              <a:rPr lang="es-MX" sz="1050" dirty="0"/>
              <a:t>]</a:t>
            </a:r>
          </a:p>
          <a:p>
            <a:endParaRPr lang="es-MX" sz="1050" dirty="0"/>
          </a:p>
          <a:p>
            <a:endParaRPr lang="es-MX" sz="1050" dirty="0"/>
          </a:p>
          <a:p>
            <a:endParaRPr lang="es-AR" sz="1050" dirty="0"/>
          </a:p>
          <a:p>
            <a:endParaRPr lang="es-AR" sz="1050" dirty="0"/>
          </a:p>
        </p:txBody>
      </p:sp>
      <p:grpSp>
        <p:nvGrpSpPr>
          <p:cNvPr id="7" name="Group 6">
            <a:extLst>
              <a:ext uri="{FF2B5EF4-FFF2-40B4-BE49-F238E27FC236}">
                <a16:creationId xmlns:a16="http://schemas.microsoft.com/office/drawing/2014/main" id="{BADC2B70-1394-4E7F-903F-3768EBFC572E}"/>
              </a:ext>
            </a:extLst>
          </p:cNvPr>
          <p:cNvGrpSpPr/>
          <p:nvPr/>
        </p:nvGrpSpPr>
        <p:grpSpPr>
          <a:xfrm>
            <a:off x="827584" y="861402"/>
            <a:ext cx="3178328" cy="2070388"/>
            <a:chOff x="827584" y="861402"/>
            <a:chExt cx="3178328" cy="2070388"/>
          </a:xfrm>
        </p:grpSpPr>
        <p:sp>
          <p:nvSpPr>
            <p:cNvPr id="8" name="Rectangle 7">
              <a:extLst>
                <a:ext uri="{FF2B5EF4-FFF2-40B4-BE49-F238E27FC236}">
                  <a16:creationId xmlns:a16="http://schemas.microsoft.com/office/drawing/2014/main" id="{0DCC14AC-6246-4A2E-A65B-0F4DDE602AB0}"/>
                </a:ext>
              </a:extLst>
            </p:cNvPr>
            <p:cNvSpPr/>
            <p:nvPr/>
          </p:nvSpPr>
          <p:spPr>
            <a:xfrm>
              <a:off x="1043608" y="861402"/>
              <a:ext cx="2905242" cy="577081"/>
            </a:xfrm>
            <a:prstGeom prst="rect">
              <a:avLst/>
            </a:prstGeom>
          </p:spPr>
          <p:txBody>
            <a:bodyPr wrap="square">
              <a:spAutoFit/>
            </a:bodyPr>
            <a:lstStyle/>
            <a:p>
              <a:pPr algn="ctr">
                <a:defRPr sz="1400" b="1" i="0" u="none" strike="noStrike" kern="1200" baseline="0">
                  <a:solidFill>
                    <a:srgbClr val="1F497D"/>
                  </a:solidFill>
                  <a:latin typeface="+mn-lt"/>
                  <a:ea typeface="+mn-ea"/>
                  <a:cs typeface="+mn-cs"/>
                </a:defRPr>
              </a:pPr>
              <a:r>
                <a:rPr lang="es-AR" sz="1050" dirty="0"/>
                <a:t>7.- Existen procesos adecuados para la resolución de conflictos y toma de decisiones. </a:t>
              </a:r>
            </a:p>
          </p:txBody>
        </p:sp>
        <p:pic>
          <p:nvPicPr>
            <p:cNvPr id="3" name="Picture 2">
              <a:extLst>
                <a:ext uri="{FF2B5EF4-FFF2-40B4-BE49-F238E27FC236}">
                  <a16:creationId xmlns:a16="http://schemas.microsoft.com/office/drawing/2014/main" id="{2D3E233D-898B-445B-B56A-C5B990BB1569}"/>
                </a:ext>
              </a:extLst>
            </p:cNvPr>
            <p:cNvPicPr>
              <a:picLocks noChangeAspect="1"/>
            </p:cNvPicPr>
            <p:nvPr/>
          </p:nvPicPr>
          <p:blipFill>
            <a:blip r:embed="rId2"/>
            <a:stretch>
              <a:fillRect/>
            </a:stretch>
          </p:blipFill>
          <p:spPr>
            <a:xfrm>
              <a:off x="827584" y="1425152"/>
              <a:ext cx="3178328" cy="1506638"/>
            </a:xfrm>
            <a:prstGeom prst="rect">
              <a:avLst/>
            </a:prstGeom>
          </p:spPr>
        </p:pic>
      </p:grpSp>
      <p:grpSp>
        <p:nvGrpSpPr>
          <p:cNvPr id="9" name="Group 8">
            <a:extLst>
              <a:ext uri="{FF2B5EF4-FFF2-40B4-BE49-F238E27FC236}">
                <a16:creationId xmlns:a16="http://schemas.microsoft.com/office/drawing/2014/main" id="{845F9132-A7F5-4505-9E27-7DADD8403C82}"/>
              </a:ext>
            </a:extLst>
          </p:cNvPr>
          <p:cNvGrpSpPr/>
          <p:nvPr/>
        </p:nvGrpSpPr>
        <p:grpSpPr>
          <a:xfrm>
            <a:off x="4572000" y="843558"/>
            <a:ext cx="3190282" cy="2088232"/>
            <a:chOff x="4572000" y="843558"/>
            <a:chExt cx="3190282" cy="2088232"/>
          </a:xfrm>
        </p:grpSpPr>
        <p:sp>
          <p:nvSpPr>
            <p:cNvPr id="10" name="Rectangle 9">
              <a:extLst>
                <a:ext uri="{FF2B5EF4-FFF2-40B4-BE49-F238E27FC236}">
                  <a16:creationId xmlns:a16="http://schemas.microsoft.com/office/drawing/2014/main" id="{E860ED3A-9FD8-470B-888E-92819287E71A}"/>
                </a:ext>
              </a:extLst>
            </p:cNvPr>
            <p:cNvSpPr/>
            <p:nvPr/>
          </p:nvSpPr>
          <p:spPr>
            <a:xfrm>
              <a:off x="4896036" y="843558"/>
              <a:ext cx="2708126" cy="415498"/>
            </a:xfrm>
            <a:prstGeom prst="rect">
              <a:avLst/>
            </a:prstGeom>
          </p:spPr>
          <p:txBody>
            <a:bodyPr wrap="square">
              <a:spAutoFit/>
            </a:bodyPr>
            <a:lstStyle/>
            <a:p>
              <a:pPr algn="ctr">
                <a:defRPr sz="1400" b="1" i="0" u="none" strike="noStrike" kern="1200" baseline="0">
                  <a:solidFill>
                    <a:srgbClr val="1F497D"/>
                  </a:solidFill>
                  <a:latin typeface="+mn-lt"/>
                  <a:ea typeface="+mn-ea"/>
                  <a:cs typeface="+mn-cs"/>
                </a:defRPr>
              </a:pPr>
              <a:r>
                <a:rPr lang="es-AR" sz="1050" dirty="0">
                  <a:solidFill>
                    <a:srgbClr val="1F497D"/>
                  </a:solidFill>
                </a:rPr>
                <a:t>8.- Los conflictos se resuelven en forma constructiva</a:t>
              </a:r>
              <a:endParaRPr lang="en-US" sz="1050" dirty="0">
                <a:solidFill>
                  <a:srgbClr val="1F497D"/>
                </a:solidFill>
              </a:endParaRPr>
            </a:p>
          </p:txBody>
        </p:sp>
        <p:pic>
          <p:nvPicPr>
            <p:cNvPr id="5" name="Picture 4">
              <a:extLst>
                <a:ext uri="{FF2B5EF4-FFF2-40B4-BE49-F238E27FC236}">
                  <a16:creationId xmlns:a16="http://schemas.microsoft.com/office/drawing/2014/main" id="{2707CB42-BF89-4934-A030-AE428CB3C1C3}"/>
                </a:ext>
              </a:extLst>
            </p:cNvPr>
            <p:cNvPicPr>
              <a:picLocks noChangeAspect="1"/>
            </p:cNvPicPr>
            <p:nvPr/>
          </p:nvPicPr>
          <p:blipFill>
            <a:blip r:embed="rId3"/>
            <a:stretch>
              <a:fillRect/>
            </a:stretch>
          </p:blipFill>
          <p:spPr>
            <a:xfrm>
              <a:off x="4572000" y="1419486"/>
              <a:ext cx="3190282" cy="1512304"/>
            </a:xfrm>
            <a:prstGeom prst="rect">
              <a:avLst/>
            </a:prstGeom>
          </p:spPr>
        </p:pic>
      </p:grpSp>
      <p:grpSp>
        <p:nvGrpSpPr>
          <p:cNvPr id="11" name="Group 10">
            <a:extLst>
              <a:ext uri="{FF2B5EF4-FFF2-40B4-BE49-F238E27FC236}">
                <a16:creationId xmlns:a16="http://schemas.microsoft.com/office/drawing/2014/main" id="{ECF958B3-25BD-4F84-B2C8-1765D42FE796}"/>
              </a:ext>
            </a:extLst>
          </p:cNvPr>
          <p:cNvGrpSpPr/>
          <p:nvPr/>
        </p:nvGrpSpPr>
        <p:grpSpPr>
          <a:xfrm>
            <a:off x="827584" y="3036382"/>
            <a:ext cx="3187262" cy="1911632"/>
            <a:chOff x="827584" y="3036382"/>
            <a:chExt cx="3187262" cy="1911632"/>
          </a:xfrm>
        </p:grpSpPr>
        <p:sp>
          <p:nvSpPr>
            <p:cNvPr id="28" name="Rectangle 27">
              <a:extLst>
                <a:ext uri="{FF2B5EF4-FFF2-40B4-BE49-F238E27FC236}">
                  <a16:creationId xmlns:a16="http://schemas.microsoft.com/office/drawing/2014/main" id="{E022F8F7-8E42-4DF2-A64A-CA9B5A0644F6}"/>
                </a:ext>
              </a:extLst>
            </p:cNvPr>
            <p:cNvSpPr/>
            <p:nvPr/>
          </p:nvSpPr>
          <p:spPr>
            <a:xfrm>
              <a:off x="1197800" y="3036382"/>
              <a:ext cx="2708126" cy="415498"/>
            </a:xfrm>
            <a:prstGeom prst="rect">
              <a:avLst/>
            </a:prstGeom>
          </p:spPr>
          <p:txBody>
            <a:bodyPr wrap="square">
              <a:spAutoFit/>
            </a:bodyPr>
            <a:lstStyle/>
            <a:p>
              <a:pPr algn="ctr">
                <a:defRPr sz="1400" b="1" i="0" u="none" strike="noStrike" kern="1200" baseline="0">
                  <a:solidFill>
                    <a:srgbClr val="1F497D"/>
                  </a:solidFill>
                  <a:latin typeface="+mn-lt"/>
                  <a:ea typeface="+mn-ea"/>
                  <a:cs typeface="+mn-cs"/>
                </a:defRPr>
              </a:pPr>
              <a:r>
                <a:rPr lang="en-US" sz="1050" dirty="0"/>
                <a:t>9.- Los </a:t>
              </a:r>
              <a:r>
                <a:rPr lang="en-US" sz="1050" dirty="0" err="1"/>
                <a:t>procesos</a:t>
              </a:r>
              <a:r>
                <a:rPr lang="en-US" sz="1050" dirty="0"/>
                <a:t> son simples, </a:t>
              </a:r>
              <a:r>
                <a:rPr lang="en-US" sz="1050" dirty="0" err="1"/>
                <a:t>mínimos</a:t>
              </a:r>
              <a:r>
                <a:rPr lang="en-US" sz="1050" dirty="0"/>
                <a:t> y flexibles</a:t>
              </a:r>
              <a:r>
                <a:rPr lang="en-US" sz="1050" dirty="0">
                  <a:solidFill>
                    <a:srgbClr val="1F497D"/>
                  </a:solidFill>
                </a:rPr>
                <a:t>.</a:t>
              </a:r>
            </a:p>
          </p:txBody>
        </p:sp>
        <p:pic>
          <p:nvPicPr>
            <p:cNvPr id="6" name="Picture 5">
              <a:extLst>
                <a:ext uri="{FF2B5EF4-FFF2-40B4-BE49-F238E27FC236}">
                  <a16:creationId xmlns:a16="http://schemas.microsoft.com/office/drawing/2014/main" id="{35DC4A74-54DB-467A-AB46-DC6052DE3B76}"/>
                </a:ext>
              </a:extLst>
            </p:cNvPr>
            <p:cNvPicPr>
              <a:picLocks noChangeAspect="1"/>
            </p:cNvPicPr>
            <p:nvPr/>
          </p:nvPicPr>
          <p:blipFill>
            <a:blip r:embed="rId4"/>
            <a:stretch>
              <a:fillRect/>
            </a:stretch>
          </p:blipFill>
          <p:spPr>
            <a:xfrm>
              <a:off x="827584" y="3437142"/>
              <a:ext cx="3187262" cy="1510872"/>
            </a:xfrm>
            <a:prstGeom prst="rect">
              <a:avLst/>
            </a:prstGeom>
          </p:spPr>
        </p:pic>
      </p:grpSp>
      <p:pic>
        <p:nvPicPr>
          <p:cNvPr id="14" name="Picture 3">
            <a:extLst>
              <a:ext uri="{FF2B5EF4-FFF2-40B4-BE49-F238E27FC236}">
                <a16:creationId xmlns:a16="http://schemas.microsoft.com/office/drawing/2014/main" id="{6193F1F8-28D9-482B-9DEA-DDDA818B9D3F}"/>
              </a:ext>
            </a:extLst>
          </p:cNvPr>
          <p:cNvPicPr>
            <a:picLocks noChangeAspect="1" noChangeArrowheads="1"/>
          </p:cNvPicPr>
          <p:nvPr/>
        </p:nvPicPr>
        <p:blipFill>
          <a:blip r:embed="rId5" cstate="print"/>
          <a:srcRect/>
          <a:stretch>
            <a:fillRect/>
          </a:stretch>
        </p:blipFill>
        <p:spPr bwMode="auto">
          <a:xfrm>
            <a:off x="7884114" y="2516704"/>
            <a:ext cx="1080374" cy="1063158"/>
          </a:xfrm>
          <a:prstGeom prst="rect">
            <a:avLst/>
          </a:prstGeom>
          <a:noFill/>
          <a:ln w="9525">
            <a:noFill/>
            <a:miter lim="800000"/>
            <a:headEnd/>
            <a:tailEnd/>
          </a:ln>
        </p:spPr>
      </p:pic>
    </p:spTree>
    <p:extLst>
      <p:ext uri="{BB962C8B-B14F-4D97-AF65-F5344CB8AC3E}">
        <p14:creationId xmlns:p14="http://schemas.microsoft.com/office/powerpoint/2010/main" val="168513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bg/>
                                          </p:spTgt>
                                        </p:tgtEl>
                                        <p:attrNameLst>
                                          <p:attrName>style.visibility</p:attrName>
                                        </p:attrNameLst>
                                      </p:cBhvr>
                                      <p:to>
                                        <p:strVal val="visible"/>
                                      </p:to>
                                    </p:set>
                                    <p:animEffect transition="in" filter="fade">
                                      <p:cBhvr>
                                        <p:cTn id="22" dur="500"/>
                                        <p:tgtEl>
                                          <p:spTgt spid="34">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fade">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xEl>
                                              <p:pRg st="1" end="1"/>
                                            </p:txEl>
                                          </p:spTgt>
                                        </p:tgtEl>
                                        <p:attrNameLst>
                                          <p:attrName>style.visibility</p:attrName>
                                        </p:attrNameLst>
                                      </p:cBhvr>
                                      <p:to>
                                        <p:strVal val="visible"/>
                                      </p:to>
                                    </p:set>
                                    <p:animEffect transition="in" filter="fade">
                                      <p:cBhvr>
                                        <p:cTn id="32" dur="500"/>
                                        <p:tgtEl>
                                          <p:spTgt spid="3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xEl>
                                              <p:pRg st="2" end="2"/>
                                            </p:txEl>
                                          </p:spTgt>
                                        </p:tgtEl>
                                        <p:attrNameLst>
                                          <p:attrName>style.visibility</p:attrName>
                                        </p:attrNameLst>
                                      </p:cBhvr>
                                      <p:to>
                                        <p:strVal val="visible"/>
                                      </p:to>
                                    </p:set>
                                    <p:animEffect transition="in" filter="fade">
                                      <p:cBhvr>
                                        <p:cTn id="37" dur="500"/>
                                        <p:tgtEl>
                                          <p:spTgt spid="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a:extLst>
              <a:ext uri="{FF2B5EF4-FFF2-40B4-BE49-F238E27FC236}">
                <a16:creationId xmlns:a16="http://schemas.microsoft.com/office/drawing/2014/main" id="{017C1845-20E4-4821-BC3C-28B26C4D7D37}"/>
              </a:ext>
            </a:extLst>
          </p:cNvPr>
          <p:cNvSpPr/>
          <p:nvPr/>
        </p:nvSpPr>
        <p:spPr>
          <a:xfrm>
            <a:off x="2256" y="-228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1 Título"/>
          <p:cNvSpPr>
            <a:spLocks noGrp="1"/>
          </p:cNvSpPr>
          <p:nvPr>
            <p:ph type="title"/>
          </p:nvPr>
        </p:nvSpPr>
        <p:spPr>
          <a:xfrm>
            <a:off x="164324" y="48940"/>
            <a:ext cx="6351892" cy="434578"/>
          </a:xfrm>
        </p:spPr>
        <p:txBody>
          <a:bodyPr/>
          <a:lstStyle/>
          <a:p>
            <a:r>
              <a:rPr lang="es-AR" sz="2400" dirty="0"/>
              <a:t>D.- Relaciones</a:t>
            </a:r>
          </a:p>
        </p:txBody>
      </p:sp>
      <p:pic>
        <p:nvPicPr>
          <p:cNvPr id="11" name="Picture 2"/>
          <p:cNvPicPr>
            <a:picLocks noChangeAspect="1" noChangeArrowheads="1"/>
          </p:cNvPicPr>
          <p:nvPr/>
        </p:nvPicPr>
        <p:blipFill>
          <a:blip r:embed="rId2" cstate="print"/>
          <a:srcRect/>
          <a:stretch>
            <a:fillRect/>
          </a:stretch>
        </p:blipFill>
        <p:spPr bwMode="auto">
          <a:xfrm>
            <a:off x="7740352" y="2335766"/>
            <a:ext cx="1109093" cy="1113546"/>
          </a:xfrm>
          <a:prstGeom prst="rect">
            <a:avLst/>
          </a:prstGeom>
          <a:noFill/>
          <a:ln w="9525">
            <a:noFill/>
            <a:miter lim="800000"/>
            <a:headEnd/>
            <a:tailEnd/>
          </a:ln>
        </p:spPr>
      </p:pic>
      <p:pic>
        <p:nvPicPr>
          <p:cNvPr id="6" name="Picture 5">
            <a:extLst>
              <a:ext uri="{FF2B5EF4-FFF2-40B4-BE49-F238E27FC236}">
                <a16:creationId xmlns:a16="http://schemas.microsoft.com/office/drawing/2014/main" id="{749D4275-524B-4E00-A8DA-BFFE6CCC7866}"/>
              </a:ext>
            </a:extLst>
          </p:cNvPr>
          <p:cNvPicPr>
            <a:picLocks noChangeAspect="1"/>
          </p:cNvPicPr>
          <p:nvPr/>
        </p:nvPicPr>
        <p:blipFill>
          <a:blip r:embed="rId3"/>
          <a:stretch>
            <a:fillRect/>
          </a:stretch>
        </p:blipFill>
        <p:spPr>
          <a:xfrm>
            <a:off x="1403648" y="843558"/>
            <a:ext cx="6129300" cy="4409138"/>
          </a:xfrm>
          <a:prstGeom prst="rect">
            <a:avLst/>
          </a:prstGeom>
        </p:spPr>
      </p:pic>
      <p:sp>
        <p:nvSpPr>
          <p:cNvPr id="8" name="TextBox 7">
            <a:extLst>
              <a:ext uri="{FF2B5EF4-FFF2-40B4-BE49-F238E27FC236}">
                <a16:creationId xmlns:a16="http://schemas.microsoft.com/office/drawing/2014/main" id="{9418B54A-6AAD-4846-8FAA-346D1D024C4F}"/>
              </a:ext>
            </a:extLst>
          </p:cNvPr>
          <p:cNvSpPr txBox="1"/>
          <p:nvPr/>
        </p:nvSpPr>
        <p:spPr>
          <a:xfrm>
            <a:off x="406201" y="1391756"/>
            <a:ext cx="3848607" cy="369332"/>
          </a:xfrm>
          <a:prstGeom prst="rect">
            <a:avLst/>
          </a:prstGeom>
          <a:solidFill>
            <a:schemeClr val="bg1"/>
          </a:solidFill>
        </p:spPr>
        <p:txBody>
          <a:bodyPr wrap="square" rtlCol="0">
            <a:spAutoFit/>
          </a:bodyPr>
          <a:lstStyle/>
          <a:p>
            <a:r>
              <a:rPr lang="es-AR" sz="900" b="0" dirty="0"/>
              <a:t>8. Son vistos por los demás como un grupo unido que resulta atractivo a personas que no pertenecen a él.</a:t>
            </a:r>
            <a:endParaRPr lang="en-US" sz="900" b="0" dirty="0"/>
          </a:p>
        </p:txBody>
      </p:sp>
      <p:sp>
        <p:nvSpPr>
          <p:cNvPr id="9" name="TextBox 8">
            <a:extLst>
              <a:ext uri="{FF2B5EF4-FFF2-40B4-BE49-F238E27FC236}">
                <a16:creationId xmlns:a16="http://schemas.microsoft.com/office/drawing/2014/main" id="{6C59C767-8058-4E6D-B66A-DD6DD6466695}"/>
              </a:ext>
            </a:extLst>
          </p:cNvPr>
          <p:cNvSpPr txBox="1"/>
          <p:nvPr/>
        </p:nvSpPr>
        <p:spPr>
          <a:xfrm>
            <a:off x="406201" y="1803383"/>
            <a:ext cx="3880606" cy="369332"/>
          </a:xfrm>
          <a:prstGeom prst="rect">
            <a:avLst/>
          </a:prstGeom>
          <a:solidFill>
            <a:schemeClr val="bg1"/>
          </a:solidFill>
        </p:spPr>
        <p:txBody>
          <a:bodyPr wrap="square" rtlCol="0">
            <a:spAutoFit/>
          </a:bodyPr>
          <a:lstStyle/>
          <a:p>
            <a:r>
              <a:rPr lang="es-AR" sz="900" b="0" dirty="0"/>
              <a:t>7. Las emociones, los modelos mentales, y los valores individuales se utilizan para el logro de los resultados del equipo. </a:t>
            </a:r>
            <a:endParaRPr lang="en-US" sz="900" b="0" dirty="0"/>
          </a:p>
        </p:txBody>
      </p:sp>
      <p:sp>
        <p:nvSpPr>
          <p:cNvPr id="10" name="TextBox 9">
            <a:extLst>
              <a:ext uri="{FF2B5EF4-FFF2-40B4-BE49-F238E27FC236}">
                <a16:creationId xmlns:a16="http://schemas.microsoft.com/office/drawing/2014/main" id="{5DD088FC-583C-462A-A048-C5A140F77687}"/>
              </a:ext>
            </a:extLst>
          </p:cNvPr>
          <p:cNvSpPr txBox="1"/>
          <p:nvPr/>
        </p:nvSpPr>
        <p:spPr>
          <a:xfrm>
            <a:off x="406202" y="2219915"/>
            <a:ext cx="3880605" cy="369332"/>
          </a:xfrm>
          <a:prstGeom prst="rect">
            <a:avLst/>
          </a:prstGeom>
          <a:solidFill>
            <a:schemeClr val="bg1"/>
          </a:solidFill>
        </p:spPr>
        <p:txBody>
          <a:bodyPr wrap="square" rtlCol="0">
            <a:spAutoFit/>
          </a:bodyPr>
          <a:lstStyle/>
          <a:p>
            <a:r>
              <a:rPr lang="es-AR" sz="900" b="0" dirty="0"/>
              <a:t>6. Los miembros del equipo confían en la habilidad del otro, la colaboración, y el apoyo mutuo.</a:t>
            </a:r>
            <a:endParaRPr lang="en-US" sz="900" b="0" dirty="0"/>
          </a:p>
        </p:txBody>
      </p:sp>
      <p:sp>
        <p:nvSpPr>
          <p:cNvPr id="12" name="TextBox 11">
            <a:extLst>
              <a:ext uri="{FF2B5EF4-FFF2-40B4-BE49-F238E27FC236}">
                <a16:creationId xmlns:a16="http://schemas.microsoft.com/office/drawing/2014/main" id="{962CF041-ED47-4391-8568-635F6EF608E6}"/>
              </a:ext>
            </a:extLst>
          </p:cNvPr>
          <p:cNvSpPr txBox="1"/>
          <p:nvPr/>
        </p:nvSpPr>
        <p:spPr>
          <a:xfrm>
            <a:off x="406204" y="2634531"/>
            <a:ext cx="3880604" cy="369332"/>
          </a:xfrm>
          <a:prstGeom prst="rect">
            <a:avLst/>
          </a:prstGeom>
          <a:solidFill>
            <a:schemeClr val="bg1"/>
          </a:solidFill>
        </p:spPr>
        <p:txBody>
          <a:bodyPr wrap="square" rtlCol="0">
            <a:spAutoFit/>
          </a:bodyPr>
          <a:lstStyle/>
          <a:p>
            <a:r>
              <a:rPr lang="es-AR" sz="900" b="0" dirty="0"/>
              <a:t>5. El equipo contribuye y alienta a cada integrante a sacar y dar lo mejor de sí.</a:t>
            </a:r>
            <a:endParaRPr lang="en-US" sz="900" b="0" dirty="0"/>
          </a:p>
        </p:txBody>
      </p:sp>
      <p:sp>
        <p:nvSpPr>
          <p:cNvPr id="13" name="TextBox 12">
            <a:extLst>
              <a:ext uri="{FF2B5EF4-FFF2-40B4-BE49-F238E27FC236}">
                <a16:creationId xmlns:a16="http://schemas.microsoft.com/office/drawing/2014/main" id="{59A59314-B3E7-4035-9A5F-A932352B8BCB}"/>
              </a:ext>
            </a:extLst>
          </p:cNvPr>
          <p:cNvSpPr txBox="1"/>
          <p:nvPr/>
        </p:nvSpPr>
        <p:spPr>
          <a:xfrm>
            <a:off x="406204" y="3050877"/>
            <a:ext cx="3818892" cy="369332"/>
          </a:xfrm>
          <a:prstGeom prst="rect">
            <a:avLst/>
          </a:prstGeom>
          <a:solidFill>
            <a:schemeClr val="bg1"/>
          </a:solidFill>
        </p:spPr>
        <p:txBody>
          <a:bodyPr wrap="square" rtlCol="0">
            <a:spAutoFit/>
          </a:bodyPr>
          <a:lstStyle/>
          <a:p>
            <a:r>
              <a:rPr lang="es-AR" sz="900" b="0" dirty="0"/>
              <a:t>4. Existe respeto incondicional entre los integrantes, y se utilizan las diferencias de opiniones y fortalezas a favor del equipo.. </a:t>
            </a:r>
            <a:endParaRPr lang="en-US" sz="900" b="0" dirty="0"/>
          </a:p>
        </p:txBody>
      </p:sp>
      <p:sp>
        <p:nvSpPr>
          <p:cNvPr id="14" name="TextBox 13">
            <a:extLst>
              <a:ext uri="{FF2B5EF4-FFF2-40B4-BE49-F238E27FC236}">
                <a16:creationId xmlns:a16="http://schemas.microsoft.com/office/drawing/2014/main" id="{5ED6D8DD-B203-487E-BB0E-7428CC4E7D17}"/>
              </a:ext>
            </a:extLst>
          </p:cNvPr>
          <p:cNvSpPr txBox="1"/>
          <p:nvPr/>
        </p:nvSpPr>
        <p:spPr>
          <a:xfrm>
            <a:off x="406204" y="3466143"/>
            <a:ext cx="3890432" cy="369332"/>
          </a:xfrm>
          <a:prstGeom prst="rect">
            <a:avLst/>
          </a:prstGeom>
          <a:solidFill>
            <a:schemeClr val="bg1"/>
          </a:solidFill>
        </p:spPr>
        <p:txBody>
          <a:bodyPr wrap="square" rtlCol="0">
            <a:spAutoFit/>
          </a:bodyPr>
          <a:lstStyle/>
          <a:p>
            <a:r>
              <a:rPr lang="es-AR" sz="900" b="0" dirty="0"/>
              <a:t>3. Los miembros del equipo se dan y reciben retroalimentación sobre comportamientos en tiempo real.</a:t>
            </a:r>
            <a:endParaRPr lang="en-US" sz="900" b="0" dirty="0"/>
          </a:p>
        </p:txBody>
      </p:sp>
      <p:sp>
        <p:nvSpPr>
          <p:cNvPr id="15" name="TextBox 14">
            <a:extLst>
              <a:ext uri="{FF2B5EF4-FFF2-40B4-BE49-F238E27FC236}">
                <a16:creationId xmlns:a16="http://schemas.microsoft.com/office/drawing/2014/main" id="{7071B304-D177-4E86-B0FF-86C4D56249A9}"/>
              </a:ext>
            </a:extLst>
          </p:cNvPr>
          <p:cNvSpPr txBox="1"/>
          <p:nvPr/>
        </p:nvSpPr>
        <p:spPr>
          <a:xfrm>
            <a:off x="406204" y="3872051"/>
            <a:ext cx="3901100" cy="369332"/>
          </a:xfrm>
          <a:prstGeom prst="rect">
            <a:avLst/>
          </a:prstGeom>
          <a:solidFill>
            <a:schemeClr val="bg1"/>
          </a:solidFill>
        </p:spPr>
        <p:txBody>
          <a:bodyPr wrap="square" rtlCol="0">
            <a:spAutoFit/>
          </a:bodyPr>
          <a:lstStyle/>
          <a:p>
            <a:r>
              <a:rPr lang="es-AR" sz="900" b="0" dirty="0"/>
              <a:t>2. No hay temas indiscutibles en el equipo: todos los temas se traen a la mesa y discuten abiertamente.</a:t>
            </a:r>
            <a:endParaRPr lang="en-US" sz="900" b="0" dirty="0"/>
          </a:p>
        </p:txBody>
      </p:sp>
      <p:sp>
        <p:nvSpPr>
          <p:cNvPr id="16" name="TextBox 15">
            <a:extLst>
              <a:ext uri="{FF2B5EF4-FFF2-40B4-BE49-F238E27FC236}">
                <a16:creationId xmlns:a16="http://schemas.microsoft.com/office/drawing/2014/main" id="{D0096C28-28A4-4ED3-9218-6233E55CD6E3}"/>
              </a:ext>
            </a:extLst>
          </p:cNvPr>
          <p:cNvSpPr txBox="1"/>
          <p:nvPr/>
        </p:nvSpPr>
        <p:spPr>
          <a:xfrm>
            <a:off x="395536" y="4284477"/>
            <a:ext cx="3901100" cy="369332"/>
          </a:xfrm>
          <a:prstGeom prst="rect">
            <a:avLst/>
          </a:prstGeom>
          <a:solidFill>
            <a:schemeClr val="bg1"/>
          </a:solidFill>
        </p:spPr>
        <p:txBody>
          <a:bodyPr wrap="square" rtlCol="0">
            <a:spAutoFit/>
          </a:bodyPr>
          <a:lstStyle/>
          <a:p>
            <a:r>
              <a:rPr lang="es-AR" sz="900" b="0" dirty="0"/>
              <a:t>1. Existe apertura en el equipo para escucharse, desafiarse y vivir con la tensión necesaria para generar cambios. </a:t>
            </a:r>
            <a:endParaRPr lang="en-US" sz="900" b="0" dirty="0"/>
          </a:p>
        </p:txBody>
      </p:sp>
    </p:spTree>
    <p:extLst>
      <p:ext uri="{BB962C8B-B14F-4D97-AF65-F5344CB8AC3E}">
        <p14:creationId xmlns:p14="http://schemas.microsoft.com/office/powerpoint/2010/main" val="340746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32</a:t>
            </a:fld>
            <a:endParaRPr lang="en-US">
              <a:solidFill>
                <a:srgbClr val="B2B2B2"/>
              </a:solidFill>
            </a:endParaRPr>
          </a:p>
        </p:txBody>
      </p:sp>
      <p:grpSp>
        <p:nvGrpSpPr>
          <p:cNvPr id="2" name="Group 1">
            <a:extLst>
              <a:ext uri="{FF2B5EF4-FFF2-40B4-BE49-F238E27FC236}">
                <a16:creationId xmlns:a16="http://schemas.microsoft.com/office/drawing/2014/main" id="{523DB1B3-F62C-4FF5-AE76-E45F833461D9}"/>
              </a:ext>
            </a:extLst>
          </p:cNvPr>
          <p:cNvGrpSpPr/>
          <p:nvPr/>
        </p:nvGrpSpPr>
        <p:grpSpPr>
          <a:xfrm>
            <a:off x="1169622" y="775614"/>
            <a:ext cx="3429000" cy="2120172"/>
            <a:chOff x="1169622" y="775614"/>
            <a:chExt cx="3429000" cy="2120172"/>
          </a:xfrm>
        </p:grpSpPr>
        <p:sp>
          <p:nvSpPr>
            <p:cNvPr id="3" name="Rectangle 2">
              <a:extLst>
                <a:ext uri="{FF2B5EF4-FFF2-40B4-BE49-F238E27FC236}">
                  <a16:creationId xmlns:a16="http://schemas.microsoft.com/office/drawing/2014/main" id="{058123A0-EFEF-4536-BE33-A10161675A0F}"/>
                </a:ext>
              </a:extLst>
            </p:cNvPr>
            <p:cNvSpPr/>
            <p:nvPr/>
          </p:nvSpPr>
          <p:spPr>
            <a:xfrm>
              <a:off x="1169622" y="775614"/>
              <a:ext cx="3429000" cy="577081"/>
            </a:xfrm>
            <a:prstGeom prst="rect">
              <a:avLst/>
            </a:prstGeom>
          </p:spPr>
          <p:txBody>
            <a:bodyPr>
              <a:spAutoFit/>
            </a:bodyPr>
            <a:lstStyle/>
            <a:p>
              <a:pPr algn="ctr">
                <a:defRPr sz="1400" b="1" i="0" u="none" strike="noStrike" kern="1200" baseline="0">
                  <a:solidFill>
                    <a:srgbClr val="1F497D"/>
                  </a:solidFill>
                  <a:latin typeface="+mn-lt"/>
                  <a:ea typeface="+mn-ea"/>
                  <a:cs typeface="+mn-cs"/>
                </a:defRPr>
              </a:pPr>
              <a:r>
                <a:rPr lang="en-US" sz="1050" dirty="0"/>
                <a:t>1.- </a:t>
              </a:r>
              <a:r>
                <a:rPr lang="en-US" sz="1050" dirty="0" err="1"/>
                <a:t>Existe</a:t>
              </a:r>
              <a:r>
                <a:rPr lang="en-US" sz="1050" dirty="0"/>
                <a:t> </a:t>
              </a:r>
              <a:r>
                <a:rPr lang="en-US" sz="1050" dirty="0" err="1"/>
                <a:t>apertura</a:t>
              </a:r>
              <a:r>
                <a:rPr lang="en-US" sz="1050" dirty="0"/>
                <a:t> </a:t>
              </a:r>
              <a:r>
                <a:rPr lang="en-US" sz="1050" dirty="0" err="1"/>
                <a:t>en</a:t>
              </a:r>
              <a:r>
                <a:rPr lang="en-US" sz="1050" dirty="0"/>
                <a:t> el </a:t>
              </a:r>
              <a:r>
                <a:rPr lang="en-US" sz="1050" dirty="0" err="1"/>
                <a:t>equipo</a:t>
              </a:r>
              <a:r>
                <a:rPr lang="en-US" sz="1050" dirty="0"/>
                <a:t> para </a:t>
              </a:r>
              <a:r>
                <a:rPr lang="en-US" sz="1050" dirty="0" err="1"/>
                <a:t>escucharse</a:t>
              </a:r>
              <a:r>
                <a:rPr lang="en-US" sz="1050" dirty="0"/>
                <a:t>, </a:t>
              </a:r>
              <a:r>
                <a:rPr lang="en-US" sz="1050" dirty="0" err="1"/>
                <a:t>desafiarse</a:t>
              </a:r>
              <a:r>
                <a:rPr lang="en-US" sz="1050" dirty="0"/>
                <a:t> y </a:t>
              </a:r>
              <a:r>
                <a:rPr lang="en-US" sz="1050" dirty="0" err="1"/>
                <a:t>vivir</a:t>
              </a:r>
              <a:r>
                <a:rPr lang="en-US" sz="1050" dirty="0"/>
                <a:t> con la </a:t>
              </a:r>
              <a:r>
                <a:rPr lang="en-US" sz="1050" dirty="0" err="1"/>
                <a:t>tensión</a:t>
              </a:r>
              <a:r>
                <a:rPr lang="en-US" sz="1050" dirty="0"/>
                <a:t> </a:t>
              </a:r>
              <a:r>
                <a:rPr lang="en-US" sz="1050" dirty="0" err="1"/>
                <a:t>necesaria</a:t>
              </a:r>
              <a:r>
                <a:rPr lang="en-US" sz="1050" dirty="0"/>
                <a:t> para </a:t>
              </a:r>
              <a:r>
                <a:rPr lang="en-US" sz="1050" dirty="0" err="1"/>
                <a:t>generar</a:t>
              </a:r>
              <a:r>
                <a:rPr lang="en-US" sz="1050" dirty="0"/>
                <a:t> </a:t>
              </a:r>
              <a:r>
                <a:rPr lang="en-US" sz="1050" dirty="0" err="1"/>
                <a:t>cambios</a:t>
              </a:r>
              <a:r>
                <a:rPr lang="en-US" sz="1050" dirty="0"/>
                <a:t>.</a:t>
              </a:r>
            </a:p>
          </p:txBody>
        </p:sp>
        <p:pic>
          <p:nvPicPr>
            <p:cNvPr id="5" name="Picture 4">
              <a:extLst>
                <a:ext uri="{FF2B5EF4-FFF2-40B4-BE49-F238E27FC236}">
                  <a16:creationId xmlns:a16="http://schemas.microsoft.com/office/drawing/2014/main" id="{2E50A316-3BF9-42A7-BFF9-498E9F27207D}"/>
                </a:ext>
              </a:extLst>
            </p:cNvPr>
            <p:cNvPicPr>
              <a:picLocks noChangeAspect="1"/>
            </p:cNvPicPr>
            <p:nvPr/>
          </p:nvPicPr>
          <p:blipFill>
            <a:blip r:embed="rId2"/>
            <a:stretch>
              <a:fillRect/>
            </a:stretch>
          </p:blipFill>
          <p:spPr>
            <a:xfrm>
              <a:off x="1553293" y="1478761"/>
              <a:ext cx="2989287" cy="1417025"/>
            </a:xfrm>
            <a:prstGeom prst="rect">
              <a:avLst/>
            </a:prstGeom>
          </p:spPr>
        </p:pic>
      </p:grpSp>
      <p:grpSp>
        <p:nvGrpSpPr>
          <p:cNvPr id="8" name="Group 7">
            <a:extLst>
              <a:ext uri="{FF2B5EF4-FFF2-40B4-BE49-F238E27FC236}">
                <a16:creationId xmlns:a16="http://schemas.microsoft.com/office/drawing/2014/main" id="{97B8F64D-8CFA-4DA0-9C58-E0569904E97C}"/>
              </a:ext>
            </a:extLst>
          </p:cNvPr>
          <p:cNvGrpSpPr/>
          <p:nvPr/>
        </p:nvGrpSpPr>
        <p:grpSpPr>
          <a:xfrm>
            <a:off x="4680012" y="762745"/>
            <a:ext cx="3196521" cy="2164925"/>
            <a:chOff x="4680012" y="762745"/>
            <a:chExt cx="3196521" cy="2164925"/>
          </a:xfrm>
        </p:grpSpPr>
        <p:sp>
          <p:nvSpPr>
            <p:cNvPr id="20" name="Rectangle 19">
              <a:extLst>
                <a:ext uri="{FF2B5EF4-FFF2-40B4-BE49-F238E27FC236}">
                  <a16:creationId xmlns:a16="http://schemas.microsoft.com/office/drawing/2014/main" id="{10F8A0CB-61CA-45FD-A2C2-13B407983184}"/>
                </a:ext>
              </a:extLst>
            </p:cNvPr>
            <p:cNvSpPr/>
            <p:nvPr/>
          </p:nvSpPr>
          <p:spPr>
            <a:xfrm>
              <a:off x="4680012" y="762745"/>
              <a:ext cx="3078342" cy="577081"/>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n-US" sz="1050" spc="15" dirty="0">
                  <a:solidFill>
                    <a:srgbClr val="1F497D"/>
                  </a:solidFill>
                </a:rPr>
                <a:t>2.- </a:t>
              </a:r>
              <a:r>
                <a:rPr lang="en-US" sz="1050" dirty="0">
                  <a:solidFill>
                    <a:srgbClr val="1F497D"/>
                  </a:solidFill>
                </a:rPr>
                <a:t>No hay </a:t>
              </a:r>
              <a:r>
                <a:rPr lang="en-US" sz="1050" dirty="0" err="1">
                  <a:solidFill>
                    <a:srgbClr val="1F497D"/>
                  </a:solidFill>
                </a:rPr>
                <a:t>temas</a:t>
              </a:r>
              <a:r>
                <a:rPr lang="en-US" sz="1050" dirty="0">
                  <a:solidFill>
                    <a:srgbClr val="1F497D"/>
                  </a:solidFill>
                </a:rPr>
                <a:t> </a:t>
              </a:r>
              <a:r>
                <a:rPr lang="en-US" sz="1050" dirty="0" err="1">
                  <a:solidFill>
                    <a:srgbClr val="1F497D"/>
                  </a:solidFill>
                </a:rPr>
                <a:t>indiscutibles</a:t>
              </a:r>
              <a:r>
                <a:rPr lang="en-US" sz="1050" dirty="0">
                  <a:solidFill>
                    <a:srgbClr val="1F497D"/>
                  </a:solidFill>
                </a:rPr>
                <a:t> </a:t>
              </a:r>
              <a:r>
                <a:rPr lang="en-US" sz="1050" dirty="0" err="1">
                  <a:solidFill>
                    <a:srgbClr val="1F497D"/>
                  </a:solidFill>
                </a:rPr>
                <a:t>en</a:t>
              </a:r>
              <a:r>
                <a:rPr lang="en-US" sz="1050" dirty="0">
                  <a:solidFill>
                    <a:srgbClr val="1F497D"/>
                  </a:solidFill>
                </a:rPr>
                <a:t> el </a:t>
              </a:r>
              <a:r>
                <a:rPr lang="en-US" sz="1050" dirty="0" err="1">
                  <a:solidFill>
                    <a:srgbClr val="1F497D"/>
                  </a:solidFill>
                </a:rPr>
                <a:t>equipo</a:t>
              </a:r>
              <a:r>
                <a:rPr lang="en-US" sz="1050" dirty="0">
                  <a:solidFill>
                    <a:srgbClr val="1F497D"/>
                  </a:solidFill>
                </a:rPr>
                <a:t>: </a:t>
              </a:r>
              <a:r>
                <a:rPr lang="en-US" sz="1050" dirty="0" err="1">
                  <a:solidFill>
                    <a:srgbClr val="1F497D"/>
                  </a:solidFill>
                </a:rPr>
                <a:t>todos</a:t>
              </a:r>
              <a:r>
                <a:rPr lang="en-US" sz="1050" dirty="0">
                  <a:solidFill>
                    <a:srgbClr val="1F497D"/>
                  </a:solidFill>
                </a:rPr>
                <a:t> </a:t>
              </a:r>
              <a:r>
                <a:rPr lang="en-US" sz="1050" dirty="0" err="1">
                  <a:solidFill>
                    <a:srgbClr val="1F497D"/>
                  </a:solidFill>
                </a:rPr>
                <a:t>los</a:t>
              </a:r>
              <a:r>
                <a:rPr lang="en-US" sz="1050" dirty="0">
                  <a:solidFill>
                    <a:srgbClr val="1F497D"/>
                  </a:solidFill>
                </a:rPr>
                <a:t> </a:t>
              </a:r>
              <a:r>
                <a:rPr lang="en-US" sz="1050" dirty="0" err="1">
                  <a:solidFill>
                    <a:srgbClr val="1F497D"/>
                  </a:solidFill>
                </a:rPr>
                <a:t>temas</a:t>
              </a:r>
              <a:r>
                <a:rPr lang="en-US" sz="1050" dirty="0">
                  <a:solidFill>
                    <a:srgbClr val="1F497D"/>
                  </a:solidFill>
                </a:rPr>
                <a:t> se </a:t>
              </a:r>
              <a:r>
                <a:rPr lang="en-US" sz="1050" dirty="0" err="1">
                  <a:solidFill>
                    <a:srgbClr val="1F497D"/>
                  </a:solidFill>
                </a:rPr>
                <a:t>traen</a:t>
              </a:r>
              <a:r>
                <a:rPr lang="en-US" sz="1050" dirty="0">
                  <a:solidFill>
                    <a:srgbClr val="1F497D"/>
                  </a:solidFill>
                </a:rPr>
                <a:t> a la mesa y </a:t>
              </a:r>
              <a:r>
                <a:rPr lang="en-US" sz="1050" dirty="0" err="1">
                  <a:solidFill>
                    <a:srgbClr val="1F497D"/>
                  </a:solidFill>
                </a:rPr>
                <a:t>discuten</a:t>
              </a:r>
              <a:r>
                <a:rPr lang="en-US" sz="1050" dirty="0">
                  <a:solidFill>
                    <a:srgbClr val="1F497D"/>
                  </a:solidFill>
                </a:rPr>
                <a:t> </a:t>
              </a:r>
              <a:r>
                <a:rPr lang="en-US" sz="1050" dirty="0" err="1">
                  <a:solidFill>
                    <a:srgbClr val="1F497D"/>
                  </a:solidFill>
                </a:rPr>
                <a:t>abiertamente</a:t>
              </a:r>
              <a:r>
                <a:rPr lang="en-US" sz="1050" dirty="0">
                  <a:solidFill>
                    <a:srgbClr val="1F497D"/>
                  </a:solidFill>
                </a:rPr>
                <a:t>.</a:t>
              </a:r>
            </a:p>
          </p:txBody>
        </p:sp>
        <p:pic>
          <p:nvPicPr>
            <p:cNvPr id="6" name="Picture 5">
              <a:extLst>
                <a:ext uri="{FF2B5EF4-FFF2-40B4-BE49-F238E27FC236}">
                  <a16:creationId xmlns:a16="http://schemas.microsoft.com/office/drawing/2014/main" id="{FE5BA814-E1CF-4837-84A9-AA4748F0681F}"/>
                </a:ext>
              </a:extLst>
            </p:cNvPr>
            <p:cNvPicPr>
              <a:picLocks noChangeAspect="1"/>
            </p:cNvPicPr>
            <p:nvPr/>
          </p:nvPicPr>
          <p:blipFill>
            <a:blip r:embed="rId3"/>
            <a:stretch>
              <a:fillRect/>
            </a:stretch>
          </p:blipFill>
          <p:spPr>
            <a:xfrm>
              <a:off x="4696467" y="1420209"/>
              <a:ext cx="3180066" cy="1507461"/>
            </a:xfrm>
            <a:prstGeom prst="rect">
              <a:avLst/>
            </a:prstGeom>
          </p:spPr>
        </p:pic>
      </p:grpSp>
      <p:grpSp>
        <p:nvGrpSpPr>
          <p:cNvPr id="9" name="Group 8">
            <a:extLst>
              <a:ext uri="{FF2B5EF4-FFF2-40B4-BE49-F238E27FC236}">
                <a16:creationId xmlns:a16="http://schemas.microsoft.com/office/drawing/2014/main" id="{8FE8AA8E-44BA-4423-8564-872347095B8B}"/>
              </a:ext>
            </a:extLst>
          </p:cNvPr>
          <p:cNvGrpSpPr/>
          <p:nvPr/>
        </p:nvGrpSpPr>
        <p:grpSpPr>
          <a:xfrm>
            <a:off x="1257300" y="2946307"/>
            <a:ext cx="3429000" cy="1988840"/>
            <a:chOff x="1257300" y="2946307"/>
            <a:chExt cx="3429000" cy="1988840"/>
          </a:xfrm>
        </p:grpSpPr>
        <p:sp>
          <p:nvSpPr>
            <p:cNvPr id="22" name="Rectangle 21">
              <a:extLst>
                <a:ext uri="{FF2B5EF4-FFF2-40B4-BE49-F238E27FC236}">
                  <a16:creationId xmlns:a16="http://schemas.microsoft.com/office/drawing/2014/main" id="{C17495E5-D9B2-44BA-9B1D-7E5EAE94C9B8}"/>
                </a:ext>
              </a:extLst>
            </p:cNvPr>
            <p:cNvSpPr/>
            <p:nvPr/>
          </p:nvSpPr>
          <p:spPr>
            <a:xfrm>
              <a:off x="1257300" y="2946307"/>
              <a:ext cx="3429000" cy="577081"/>
            </a:xfrm>
            <a:prstGeom prst="rect">
              <a:avLst/>
            </a:prstGeom>
          </p:spPr>
          <p:txBody>
            <a:bodyPr>
              <a:spAutoFit/>
            </a:bodyPr>
            <a:lstStyle/>
            <a:p>
              <a:pPr algn="ctr">
                <a:defRPr sz="1400" b="1" i="0" u="none" strike="noStrike" kern="1200" baseline="0">
                  <a:solidFill>
                    <a:srgbClr val="1F497D"/>
                  </a:solidFill>
                  <a:latin typeface="+mn-lt"/>
                  <a:ea typeface="+mn-ea"/>
                  <a:cs typeface="+mn-cs"/>
                </a:defRPr>
              </a:pPr>
              <a:r>
                <a:rPr lang="es-AR" sz="1050" dirty="0"/>
                <a:t>3.- Los miembros del equipo se dan y reciben retroalimentación sobre comportamientos en tiempo real.</a:t>
              </a:r>
            </a:p>
          </p:txBody>
        </p:sp>
        <p:pic>
          <p:nvPicPr>
            <p:cNvPr id="7" name="Picture 6">
              <a:extLst>
                <a:ext uri="{FF2B5EF4-FFF2-40B4-BE49-F238E27FC236}">
                  <a16:creationId xmlns:a16="http://schemas.microsoft.com/office/drawing/2014/main" id="{A8066F2F-6241-4C1B-84E8-0DFC9D749104}"/>
                </a:ext>
              </a:extLst>
            </p:cNvPr>
            <p:cNvPicPr>
              <a:picLocks noChangeAspect="1"/>
            </p:cNvPicPr>
            <p:nvPr/>
          </p:nvPicPr>
          <p:blipFill>
            <a:blip r:embed="rId4"/>
            <a:stretch>
              <a:fillRect/>
            </a:stretch>
          </p:blipFill>
          <p:spPr>
            <a:xfrm>
              <a:off x="1493658" y="3489853"/>
              <a:ext cx="3048922" cy="1445294"/>
            </a:xfrm>
            <a:prstGeom prst="rect">
              <a:avLst/>
            </a:prstGeom>
          </p:spPr>
        </p:pic>
      </p:grpSp>
      <p:sp>
        <p:nvSpPr>
          <p:cNvPr id="28" name="Content Placeholder 10">
            <a:extLst>
              <a:ext uri="{FF2B5EF4-FFF2-40B4-BE49-F238E27FC236}">
                <a16:creationId xmlns:a16="http://schemas.microsoft.com/office/drawing/2014/main" id="{7AEF3637-41C8-4073-A47A-B18AF29255C7}"/>
              </a:ext>
            </a:extLst>
          </p:cNvPr>
          <p:cNvSpPr>
            <a:spLocks noGrp="1"/>
          </p:cNvSpPr>
          <p:nvPr>
            <p:ph idx="1"/>
          </p:nvPr>
        </p:nvSpPr>
        <p:spPr>
          <a:xfrm>
            <a:off x="4769088" y="3327834"/>
            <a:ext cx="2967822" cy="1445294"/>
          </a:xfrm>
          <a:solidFill>
            <a:schemeClr val="accent4">
              <a:lumMod val="20000"/>
              <a:lumOff val="80000"/>
            </a:schemeClr>
          </a:solidFill>
          <a:ln>
            <a:solidFill>
              <a:srgbClr val="002D62"/>
            </a:solidFill>
          </a:ln>
        </p:spPr>
        <p:txBody>
          <a:bodyPr/>
          <a:lstStyle/>
          <a:p>
            <a:r>
              <a:rPr lang="es-MX" sz="1050" dirty="0"/>
              <a:t>(+) Alta apertura a la escucha y el desafío mutuo.</a:t>
            </a:r>
          </a:p>
          <a:p>
            <a:r>
              <a:rPr lang="es-MX" sz="1050" dirty="0"/>
              <a:t>(+) No registran indiscutibles significativos. </a:t>
            </a:r>
          </a:p>
          <a:p>
            <a:r>
              <a:rPr lang="es-MX" sz="1050" dirty="0"/>
              <a:t>(-) </a:t>
            </a:r>
            <a:r>
              <a:rPr lang="es-MX" sz="1050" dirty="0" err="1"/>
              <a:t>Feedback</a:t>
            </a:r>
            <a:r>
              <a:rPr lang="es-MX" sz="1050" dirty="0"/>
              <a:t> mutuo entre escaso y mediano [</a:t>
            </a:r>
            <a:r>
              <a:rPr lang="es-MX" sz="1050" i="1" dirty="0"/>
              <a:t>¿No lo hay o no saben cómo darlo constructivamente?</a:t>
            </a:r>
            <a:r>
              <a:rPr lang="es-MX" sz="1050" dirty="0"/>
              <a:t>] </a:t>
            </a:r>
          </a:p>
          <a:p>
            <a:endParaRPr lang="es-MX" sz="1050" dirty="0"/>
          </a:p>
          <a:p>
            <a:endParaRPr lang="es-MX" sz="1050" dirty="0"/>
          </a:p>
          <a:p>
            <a:endParaRPr lang="es-AR" sz="1050" dirty="0"/>
          </a:p>
          <a:p>
            <a:endParaRPr lang="es-AR" sz="1050" dirty="0"/>
          </a:p>
        </p:txBody>
      </p:sp>
      <p:pic>
        <p:nvPicPr>
          <p:cNvPr id="12" name="Picture 2">
            <a:extLst>
              <a:ext uri="{FF2B5EF4-FFF2-40B4-BE49-F238E27FC236}">
                <a16:creationId xmlns:a16="http://schemas.microsoft.com/office/drawing/2014/main" id="{E50FAB46-1CD6-4866-A199-D035B55A9771}"/>
              </a:ext>
            </a:extLst>
          </p:cNvPr>
          <p:cNvPicPr>
            <a:picLocks noChangeAspect="1" noChangeArrowheads="1"/>
          </p:cNvPicPr>
          <p:nvPr/>
        </p:nvPicPr>
        <p:blipFill>
          <a:blip r:embed="rId5" cstate="print"/>
          <a:srcRect/>
          <a:stretch>
            <a:fillRect/>
          </a:stretch>
        </p:blipFill>
        <p:spPr bwMode="auto">
          <a:xfrm>
            <a:off x="7740352" y="2335766"/>
            <a:ext cx="1109093" cy="1113546"/>
          </a:xfrm>
          <a:prstGeom prst="rect">
            <a:avLst/>
          </a:prstGeom>
          <a:noFill/>
          <a:ln w="9525">
            <a:noFill/>
            <a:miter lim="800000"/>
            <a:headEnd/>
            <a:tailEnd/>
          </a:ln>
        </p:spPr>
      </p:pic>
      <p:sp>
        <p:nvSpPr>
          <p:cNvPr id="15" name="Shape 262">
            <a:extLst>
              <a:ext uri="{FF2B5EF4-FFF2-40B4-BE49-F238E27FC236}">
                <a16:creationId xmlns:a16="http://schemas.microsoft.com/office/drawing/2014/main" id="{C1118EF8-FBA2-4338-8619-EE6349CF1D37}"/>
              </a:ext>
            </a:extLst>
          </p:cNvPr>
          <p:cNvSpPr/>
          <p:nvPr/>
        </p:nvSpPr>
        <p:spPr>
          <a:xfrm>
            <a:off x="2256" y="-228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6" name="1 Título">
            <a:extLst>
              <a:ext uri="{FF2B5EF4-FFF2-40B4-BE49-F238E27FC236}">
                <a16:creationId xmlns:a16="http://schemas.microsoft.com/office/drawing/2014/main" id="{04F8D642-35BC-43B5-8C36-83527E05EE81}"/>
              </a:ext>
            </a:extLst>
          </p:cNvPr>
          <p:cNvSpPr>
            <a:spLocks noGrp="1"/>
          </p:cNvSpPr>
          <p:nvPr>
            <p:ph type="title"/>
          </p:nvPr>
        </p:nvSpPr>
        <p:spPr>
          <a:xfrm>
            <a:off x="164324" y="48940"/>
            <a:ext cx="6351892" cy="434578"/>
          </a:xfrm>
        </p:spPr>
        <p:txBody>
          <a:bodyPr/>
          <a:lstStyle/>
          <a:p>
            <a:r>
              <a:rPr lang="es-AR" sz="2400" dirty="0"/>
              <a:t>D.- Relaciones</a:t>
            </a:r>
          </a:p>
        </p:txBody>
      </p:sp>
    </p:spTree>
    <p:extLst>
      <p:ext uri="{BB962C8B-B14F-4D97-AF65-F5344CB8AC3E}">
        <p14:creationId xmlns:p14="http://schemas.microsoft.com/office/powerpoint/2010/main" val="347944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bg/>
                                          </p:spTgt>
                                        </p:tgtEl>
                                        <p:attrNameLst>
                                          <p:attrName>style.visibility</p:attrName>
                                        </p:attrNameLst>
                                      </p:cBhvr>
                                      <p:to>
                                        <p:strVal val="visible"/>
                                      </p:to>
                                    </p:set>
                                    <p:animEffect transition="in" filter="fade">
                                      <p:cBhvr>
                                        <p:cTn id="22" dur="500"/>
                                        <p:tgtEl>
                                          <p:spTgt spid="28">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xEl>
                                              <p:pRg st="1" end="1"/>
                                            </p:txEl>
                                          </p:spTgt>
                                        </p:tgtEl>
                                        <p:attrNameLst>
                                          <p:attrName>style.visibility</p:attrName>
                                        </p:attrNameLst>
                                      </p:cBhvr>
                                      <p:to>
                                        <p:strVal val="visible"/>
                                      </p:to>
                                    </p:set>
                                    <p:animEffect transition="in" filter="fade">
                                      <p:cBhvr>
                                        <p:cTn id="32" dur="500"/>
                                        <p:tgtEl>
                                          <p:spTgt spid="28">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xEl>
                                              <p:pRg st="2" end="2"/>
                                            </p:txEl>
                                          </p:spTgt>
                                        </p:tgtEl>
                                        <p:attrNameLst>
                                          <p:attrName>style.visibility</p:attrName>
                                        </p:attrNameLst>
                                      </p:cBhvr>
                                      <p:to>
                                        <p:strVal val="visible"/>
                                      </p:to>
                                    </p:set>
                                    <p:animEffect transition="in" filter="fade">
                                      <p:cBhvr>
                                        <p:cTn id="3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33</a:t>
            </a:fld>
            <a:endParaRPr lang="en-US">
              <a:solidFill>
                <a:srgbClr val="B2B2B2"/>
              </a:solidFill>
            </a:endParaRPr>
          </a:p>
        </p:txBody>
      </p:sp>
      <p:grpSp>
        <p:nvGrpSpPr>
          <p:cNvPr id="2" name="Group 1">
            <a:extLst>
              <a:ext uri="{FF2B5EF4-FFF2-40B4-BE49-F238E27FC236}">
                <a16:creationId xmlns:a16="http://schemas.microsoft.com/office/drawing/2014/main" id="{0397AEFB-FF63-443D-BF40-70CB16C6CD45}"/>
              </a:ext>
            </a:extLst>
          </p:cNvPr>
          <p:cNvGrpSpPr/>
          <p:nvPr/>
        </p:nvGrpSpPr>
        <p:grpSpPr>
          <a:xfrm>
            <a:off x="1222329" y="735546"/>
            <a:ext cx="3433870" cy="2181063"/>
            <a:chOff x="1222329" y="735546"/>
            <a:chExt cx="3433870" cy="2181063"/>
          </a:xfrm>
        </p:grpSpPr>
        <p:sp>
          <p:nvSpPr>
            <p:cNvPr id="3" name="Rectangle 2">
              <a:extLst>
                <a:ext uri="{FF2B5EF4-FFF2-40B4-BE49-F238E27FC236}">
                  <a16:creationId xmlns:a16="http://schemas.microsoft.com/office/drawing/2014/main" id="{877B2B45-087B-4DA4-910C-1A96D1003642}"/>
                </a:ext>
              </a:extLst>
            </p:cNvPr>
            <p:cNvSpPr/>
            <p:nvPr/>
          </p:nvSpPr>
          <p:spPr>
            <a:xfrm>
              <a:off x="1223628" y="735546"/>
              <a:ext cx="3429000" cy="577081"/>
            </a:xfrm>
            <a:prstGeom prst="rect">
              <a:avLst/>
            </a:prstGeom>
          </p:spPr>
          <p:txBody>
            <a:bodyPr>
              <a:spAutoFit/>
            </a:bodyPr>
            <a:lstStyle/>
            <a:p>
              <a:pPr algn="ctr">
                <a:defRPr sz="1400" b="1" i="0" u="none" strike="noStrike" kern="1200" baseline="0">
                  <a:solidFill>
                    <a:srgbClr val="1F497D"/>
                  </a:solidFill>
                  <a:latin typeface="+mn-lt"/>
                  <a:ea typeface="+mn-ea"/>
                  <a:cs typeface="+mn-cs"/>
                </a:defRPr>
              </a:pPr>
              <a:r>
                <a:rPr lang="en-US" sz="1050" dirty="0">
                  <a:solidFill>
                    <a:srgbClr val="1F497D"/>
                  </a:solidFill>
                </a:rPr>
                <a:t>4.- </a:t>
              </a:r>
              <a:r>
                <a:rPr lang="en-US" sz="1050" dirty="0" err="1">
                  <a:solidFill>
                    <a:srgbClr val="1F497D"/>
                  </a:solidFill>
                </a:rPr>
                <a:t>Existe</a:t>
              </a:r>
              <a:r>
                <a:rPr lang="en-US" sz="1050" dirty="0">
                  <a:solidFill>
                    <a:srgbClr val="1F497D"/>
                  </a:solidFill>
                </a:rPr>
                <a:t> </a:t>
              </a:r>
              <a:r>
                <a:rPr lang="en-US" sz="1050" dirty="0" err="1">
                  <a:solidFill>
                    <a:srgbClr val="1F497D"/>
                  </a:solidFill>
                </a:rPr>
                <a:t>respeto</a:t>
              </a:r>
              <a:r>
                <a:rPr lang="en-US" sz="1050" dirty="0">
                  <a:solidFill>
                    <a:srgbClr val="1F497D"/>
                  </a:solidFill>
                </a:rPr>
                <a:t> </a:t>
              </a:r>
              <a:r>
                <a:rPr lang="en-US" sz="1050" dirty="0" err="1">
                  <a:solidFill>
                    <a:srgbClr val="1F497D"/>
                  </a:solidFill>
                </a:rPr>
                <a:t>incondicional</a:t>
              </a:r>
              <a:r>
                <a:rPr lang="en-US" sz="1050" dirty="0">
                  <a:solidFill>
                    <a:srgbClr val="1F497D"/>
                  </a:solidFill>
                </a:rPr>
                <a:t> entre </a:t>
              </a:r>
              <a:r>
                <a:rPr lang="en-US" sz="1050" dirty="0" err="1">
                  <a:solidFill>
                    <a:srgbClr val="1F497D"/>
                  </a:solidFill>
                </a:rPr>
                <a:t>los</a:t>
              </a:r>
              <a:r>
                <a:rPr lang="en-US" sz="1050" dirty="0">
                  <a:solidFill>
                    <a:srgbClr val="1F497D"/>
                  </a:solidFill>
                </a:rPr>
                <a:t> </a:t>
              </a:r>
              <a:r>
                <a:rPr lang="en-US" sz="1050" dirty="0" err="1">
                  <a:solidFill>
                    <a:srgbClr val="1F497D"/>
                  </a:solidFill>
                </a:rPr>
                <a:t>integrantes</a:t>
              </a:r>
              <a:r>
                <a:rPr lang="en-US" sz="1050" dirty="0">
                  <a:solidFill>
                    <a:srgbClr val="1F497D"/>
                  </a:solidFill>
                </a:rPr>
                <a:t>, y se </a:t>
              </a:r>
              <a:r>
                <a:rPr lang="en-US" sz="1050" dirty="0" err="1">
                  <a:solidFill>
                    <a:srgbClr val="1F497D"/>
                  </a:solidFill>
                </a:rPr>
                <a:t>utilizan</a:t>
              </a:r>
              <a:r>
                <a:rPr lang="en-US" sz="1050" dirty="0">
                  <a:solidFill>
                    <a:srgbClr val="1F497D"/>
                  </a:solidFill>
                </a:rPr>
                <a:t> las </a:t>
              </a:r>
              <a:r>
                <a:rPr lang="en-US" sz="1050" dirty="0" err="1">
                  <a:solidFill>
                    <a:srgbClr val="1F497D"/>
                  </a:solidFill>
                </a:rPr>
                <a:t>diferencias</a:t>
              </a:r>
              <a:r>
                <a:rPr lang="en-US" sz="1050" dirty="0">
                  <a:solidFill>
                    <a:srgbClr val="1F497D"/>
                  </a:solidFill>
                </a:rPr>
                <a:t> de </a:t>
              </a:r>
              <a:r>
                <a:rPr lang="en-US" sz="1050" dirty="0" err="1">
                  <a:solidFill>
                    <a:srgbClr val="1F497D"/>
                  </a:solidFill>
                </a:rPr>
                <a:t>opiniones</a:t>
              </a:r>
              <a:r>
                <a:rPr lang="en-US" sz="1050" dirty="0">
                  <a:solidFill>
                    <a:srgbClr val="1F497D"/>
                  </a:solidFill>
                </a:rPr>
                <a:t> y </a:t>
              </a:r>
              <a:r>
                <a:rPr lang="en-US" sz="1050" dirty="0" err="1">
                  <a:solidFill>
                    <a:srgbClr val="1F497D"/>
                  </a:solidFill>
                </a:rPr>
                <a:t>fortalezas</a:t>
              </a:r>
              <a:r>
                <a:rPr lang="en-US" sz="1050" dirty="0">
                  <a:solidFill>
                    <a:srgbClr val="1F497D"/>
                  </a:solidFill>
                </a:rPr>
                <a:t> a favor del </a:t>
              </a:r>
              <a:r>
                <a:rPr lang="en-US" sz="1050" dirty="0" err="1">
                  <a:solidFill>
                    <a:srgbClr val="1F497D"/>
                  </a:solidFill>
                </a:rPr>
                <a:t>equipo</a:t>
              </a:r>
              <a:r>
                <a:rPr lang="en-US" sz="1050" dirty="0">
                  <a:solidFill>
                    <a:srgbClr val="1F497D"/>
                  </a:solidFill>
                </a:rPr>
                <a:t>.</a:t>
              </a:r>
            </a:p>
          </p:txBody>
        </p:sp>
        <p:pic>
          <p:nvPicPr>
            <p:cNvPr id="6" name="Picture 5">
              <a:extLst>
                <a:ext uri="{FF2B5EF4-FFF2-40B4-BE49-F238E27FC236}">
                  <a16:creationId xmlns:a16="http://schemas.microsoft.com/office/drawing/2014/main" id="{6F695A55-5EB2-4064-BA28-1E6314D1E912}"/>
                </a:ext>
              </a:extLst>
            </p:cNvPr>
            <p:cNvPicPr>
              <a:picLocks noChangeAspect="1"/>
            </p:cNvPicPr>
            <p:nvPr/>
          </p:nvPicPr>
          <p:blipFill>
            <a:blip r:embed="rId2"/>
            <a:stretch>
              <a:fillRect/>
            </a:stretch>
          </p:blipFill>
          <p:spPr>
            <a:xfrm>
              <a:off x="1222329" y="1288836"/>
              <a:ext cx="3433870" cy="1627773"/>
            </a:xfrm>
            <a:prstGeom prst="rect">
              <a:avLst/>
            </a:prstGeom>
          </p:spPr>
        </p:pic>
      </p:grpSp>
      <p:grpSp>
        <p:nvGrpSpPr>
          <p:cNvPr id="8" name="Group 7">
            <a:extLst>
              <a:ext uri="{FF2B5EF4-FFF2-40B4-BE49-F238E27FC236}">
                <a16:creationId xmlns:a16="http://schemas.microsoft.com/office/drawing/2014/main" id="{BF6D9363-F6D9-4FFD-8E67-79D65EDE4B65}"/>
              </a:ext>
            </a:extLst>
          </p:cNvPr>
          <p:cNvGrpSpPr/>
          <p:nvPr/>
        </p:nvGrpSpPr>
        <p:grpSpPr>
          <a:xfrm>
            <a:off x="4545378" y="794215"/>
            <a:ext cx="3429000" cy="2090511"/>
            <a:chOff x="4545378" y="794215"/>
            <a:chExt cx="3429000" cy="2090511"/>
          </a:xfrm>
        </p:grpSpPr>
        <p:sp>
          <p:nvSpPr>
            <p:cNvPr id="5" name="Rectangle 4">
              <a:extLst>
                <a:ext uri="{FF2B5EF4-FFF2-40B4-BE49-F238E27FC236}">
                  <a16:creationId xmlns:a16="http://schemas.microsoft.com/office/drawing/2014/main" id="{A83EE26D-8D4A-40DF-8149-7EFF322ADB33}"/>
                </a:ext>
              </a:extLst>
            </p:cNvPr>
            <p:cNvSpPr/>
            <p:nvPr/>
          </p:nvSpPr>
          <p:spPr>
            <a:xfrm>
              <a:off x="4545378" y="794215"/>
              <a:ext cx="3429000" cy="415498"/>
            </a:xfrm>
            <a:prstGeom prst="rect">
              <a:avLst/>
            </a:prstGeom>
          </p:spPr>
          <p:txBody>
            <a:bodyPr>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n-US" sz="1050" dirty="0">
                  <a:solidFill>
                    <a:srgbClr val="1F497D"/>
                  </a:solidFill>
                </a:rPr>
                <a:t>5.- El </a:t>
              </a:r>
              <a:r>
                <a:rPr lang="en-US" sz="1050" dirty="0" err="1">
                  <a:solidFill>
                    <a:srgbClr val="1F497D"/>
                  </a:solidFill>
                </a:rPr>
                <a:t>equipo</a:t>
              </a:r>
              <a:r>
                <a:rPr lang="en-US" sz="1050" dirty="0">
                  <a:solidFill>
                    <a:srgbClr val="1F497D"/>
                  </a:solidFill>
                </a:rPr>
                <a:t> </a:t>
              </a:r>
              <a:r>
                <a:rPr lang="en-US" sz="1050" dirty="0" err="1">
                  <a:solidFill>
                    <a:srgbClr val="1F497D"/>
                  </a:solidFill>
                </a:rPr>
                <a:t>contribuye</a:t>
              </a:r>
              <a:r>
                <a:rPr lang="en-US" sz="1050" dirty="0">
                  <a:solidFill>
                    <a:srgbClr val="1F497D"/>
                  </a:solidFill>
                </a:rPr>
                <a:t> y </a:t>
              </a:r>
              <a:r>
                <a:rPr lang="en-US" sz="1050" dirty="0" err="1">
                  <a:solidFill>
                    <a:srgbClr val="1F497D"/>
                  </a:solidFill>
                </a:rPr>
                <a:t>alienta</a:t>
              </a:r>
              <a:r>
                <a:rPr lang="en-US" sz="1050" dirty="0">
                  <a:solidFill>
                    <a:srgbClr val="1F497D"/>
                  </a:solidFill>
                </a:rPr>
                <a:t> a </a:t>
              </a:r>
              <a:r>
                <a:rPr lang="en-US" sz="1050" dirty="0" err="1">
                  <a:solidFill>
                    <a:srgbClr val="1F497D"/>
                  </a:solidFill>
                </a:rPr>
                <a:t>cada</a:t>
              </a:r>
              <a:r>
                <a:rPr lang="en-US" sz="1050" dirty="0">
                  <a:solidFill>
                    <a:srgbClr val="1F497D"/>
                  </a:solidFill>
                </a:rPr>
                <a:t> </a:t>
              </a:r>
              <a:r>
                <a:rPr lang="en-US" sz="1050" dirty="0" err="1">
                  <a:solidFill>
                    <a:srgbClr val="1F497D"/>
                  </a:solidFill>
                </a:rPr>
                <a:t>integrante</a:t>
              </a:r>
              <a:r>
                <a:rPr lang="en-US" sz="1050" dirty="0">
                  <a:solidFill>
                    <a:srgbClr val="1F497D"/>
                  </a:solidFill>
                </a:rPr>
                <a:t> a </a:t>
              </a:r>
              <a:r>
                <a:rPr lang="en-US" sz="1050" dirty="0" err="1">
                  <a:solidFill>
                    <a:srgbClr val="1F497D"/>
                  </a:solidFill>
                </a:rPr>
                <a:t>sacar</a:t>
              </a:r>
              <a:r>
                <a:rPr lang="en-US" sz="1050" dirty="0">
                  <a:solidFill>
                    <a:srgbClr val="1F497D"/>
                  </a:solidFill>
                </a:rPr>
                <a:t> y </a:t>
              </a:r>
              <a:r>
                <a:rPr lang="en-US" sz="1050" dirty="0" err="1">
                  <a:solidFill>
                    <a:srgbClr val="1F497D"/>
                  </a:solidFill>
                </a:rPr>
                <a:t>dar</a:t>
              </a:r>
              <a:r>
                <a:rPr lang="en-US" sz="1050" dirty="0">
                  <a:solidFill>
                    <a:srgbClr val="1F497D"/>
                  </a:solidFill>
                </a:rPr>
                <a:t> lo </a:t>
              </a:r>
              <a:r>
                <a:rPr lang="en-US" sz="1050" dirty="0" err="1">
                  <a:solidFill>
                    <a:srgbClr val="1F497D"/>
                  </a:solidFill>
                </a:rPr>
                <a:t>mejor</a:t>
              </a:r>
              <a:r>
                <a:rPr lang="en-US" sz="1050" dirty="0">
                  <a:solidFill>
                    <a:srgbClr val="1F497D"/>
                  </a:solidFill>
                </a:rPr>
                <a:t> de </a:t>
              </a:r>
              <a:r>
                <a:rPr lang="en-US" sz="1050" dirty="0" err="1">
                  <a:solidFill>
                    <a:srgbClr val="1F497D"/>
                  </a:solidFill>
                </a:rPr>
                <a:t>sí</a:t>
              </a:r>
              <a:r>
                <a:rPr lang="en-US" sz="1050" dirty="0">
                  <a:solidFill>
                    <a:srgbClr val="1F497D"/>
                  </a:solidFill>
                </a:rPr>
                <a:t>.</a:t>
              </a:r>
            </a:p>
          </p:txBody>
        </p:sp>
        <p:pic>
          <p:nvPicPr>
            <p:cNvPr id="7" name="Picture 6">
              <a:extLst>
                <a:ext uri="{FF2B5EF4-FFF2-40B4-BE49-F238E27FC236}">
                  <a16:creationId xmlns:a16="http://schemas.microsoft.com/office/drawing/2014/main" id="{09077937-3314-40C5-AFBD-9374434E238F}"/>
                </a:ext>
              </a:extLst>
            </p:cNvPr>
            <p:cNvPicPr>
              <a:picLocks noChangeAspect="1"/>
            </p:cNvPicPr>
            <p:nvPr/>
          </p:nvPicPr>
          <p:blipFill>
            <a:blip r:embed="rId3"/>
            <a:stretch>
              <a:fillRect/>
            </a:stretch>
          </p:blipFill>
          <p:spPr>
            <a:xfrm>
              <a:off x="4689775" y="1354848"/>
              <a:ext cx="3227354" cy="1529878"/>
            </a:xfrm>
            <a:prstGeom prst="rect">
              <a:avLst/>
            </a:prstGeom>
          </p:spPr>
        </p:pic>
      </p:grpSp>
      <p:sp>
        <p:nvSpPr>
          <p:cNvPr id="25" name="Content Placeholder 10">
            <a:extLst>
              <a:ext uri="{FF2B5EF4-FFF2-40B4-BE49-F238E27FC236}">
                <a16:creationId xmlns:a16="http://schemas.microsoft.com/office/drawing/2014/main" id="{841CA66E-91C5-428C-BC28-B3CD44AADE9A}"/>
              </a:ext>
            </a:extLst>
          </p:cNvPr>
          <p:cNvSpPr>
            <a:spLocks noGrp="1"/>
          </p:cNvSpPr>
          <p:nvPr>
            <p:ph idx="1"/>
          </p:nvPr>
        </p:nvSpPr>
        <p:spPr>
          <a:xfrm>
            <a:off x="4769716" y="3597864"/>
            <a:ext cx="2967822" cy="1005358"/>
          </a:xfrm>
          <a:solidFill>
            <a:schemeClr val="accent4">
              <a:lumMod val="20000"/>
              <a:lumOff val="80000"/>
            </a:schemeClr>
          </a:solidFill>
          <a:ln>
            <a:solidFill>
              <a:srgbClr val="002D62"/>
            </a:solidFill>
          </a:ln>
        </p:spPr>
        <p:txBody>
          <a:bodyPr/>
          <a:lstStyle/>
          <a:p>
            <a:r>
              <a:rPr lang="es-MX" sz="1050" dirty="0"/>
              <a:t>(+) Alto respeto mutuo.</a:t>
            </a:r>
          </a:p>
          <a:p>
            <a:r>
              <a:rPr lang="es-MX" sz="1050" dirty="0"/>
              <a:t>(+/-) Mediano-Alto apoyo mutuo. </a:t>
            </a:r>
          </a:p>
          <a:p>
            <a:r>
              <a:rPr lang="es-MX" sz="1050" dirty="0"/>
              <a:t>(+/-) Mediano-Alta confianza en </a:t>
            </a:r>
            <a:r>
              <a:rPr lang="es-MX" sz="1050" dirty="0" err="1"/>
              <a:t>habilida</a:t>
            </a:r>
            <a:r>
              <a:rPr lang="es-MX" sz="1050" dirty="0"/>
              <a:t>-des y colaboración. </a:t>
            </a:r>
          </a:p>
          <a:p>
            <a:endParaRPr lang="es-MX" sz="1050" dirty="0"/>
          </a:p>
          <a:p>
            <a:endParaRPr lang="es-MX" sz="1050" dirty="0"/>
          </a:p>
          <a:p>
            <a:endParaRPr lang="es-AR" sz="1050" dirty="0"/>
          </a:p>
          <a:p>
            <a:endParaRPr lang="es-AR" sz="1050" dirty="0"/>
          </a:p>
        </p:txBody>
      </p:sp>
      <p:grpSp>
        <p:nvGrpSpPr>
          <p:cNvPr id="10" name="Group 9">
            <a:extLst>
              <a:ext uri="{FF2B5EF4-FFF2-40B4-BE49-F238E27FC236}">
                <a16:creationId xmlns:a16="http://schemas.microsoft.com/office/drawing/2014/main" id="{DAE52443-3EFE-4830-AB79-9F738B01244B}"/>
              </a:ext>
            </a:extLst>
          </p:cNvPr>
          <p:cNvGrpSpPr/>
          <p:nvPr/>
        </p:nvGrpSpPr>
        <p:grpSpPr>
          <a:xfrm>
            <a:off x="1304901" y="2916609"/>
            <a:ext cx="3321106" cy="2085963"/>
            <a:chOff x="1304901" y="2916609"/>
            <a:chExt cx="3321106" cy="2085963"/>
          </a:xfrm>
        </p:grpSpPr>
        <p:pic>
          <p:nvPicPr>
            <p:cNvPr id="9" name="Picture 8">
              <a:extLst>
                <a:ext uri="{FF2B5EF4-FFF2-40B4-BE49-F238E27FC236}">
                  <a16:creationId xmlns:a16="http://schemas.microsoft.com/office/drawing/2014/main" id="{158D16CA-2B2B-44DF-957F-B9C0E6054127}"/>
                </a:ext>
              </a:extLst>
            </p:cNvPr>
            <p:cNvPicPr>
              <a:picLocks noChangeAspect="1"/>
            </p:cNvPicPr>
            <p:nvPr/>
          </p:nvPicPr>
          <p:blipFill>
            <a:blip r:embed="rId4"/>
            <a:stretch>
              <a:fillRect/>
            </a:stretch>
          </p:blipFill>
          <p:spPr>
            <a:xfrm>
              <a:off x="1304901" y="3428253"/>
              <a:ext cx="3321106" cy="1574319"/>
            </a:xfrm>
            <a:prstGeom prst="rect">
              <a:avLst/>
            </a:prstGeom>
          </p:spPr>
        </p:pic>
        <p:sp>
          <p:nvSpPr>
            <p:cNvPr id="21" name="Rectangle 20">
              <a:extLst>
                <a:ext uri="{FF2B5EF4-FFF2-40B4-BE49-F238E27FC236}">
                  <a16:creationId xmlns:a16="http://schemas.microsoft.com/office/drawing/2014/main" id="{2CBE7F44-7605-403B-A070-A633E28FF55B}"/>
                </a:ext>
              </a:extLst>
            </p:cNvPr>
            <p:cNvSpPr/>
            <p:nvPr/>
          </p:nvSpPr>
          <p:spPr>
            <a:xfrm>
              <a:off x="1575048" y="2916609"/>
              <a:ext cx="2888940" cy="577081"/>
            </a:xfrm>
            <a:prstGeom prst="rect">
              <a:avLst/>
            </a:prstGeom>
          </p:spPr>
          <p:txBody>
            <a:bodyPr wrap="square">
              <a:spAutoFit/>
            </a:bodyPr>
            <a:lstStyle/>
            <a:p>
              <a:pPr algn="ctr">
                <a:defRPr sz="1400" b="0" i="0" u="none" strike="noStrike" kern="1200" cap="none" spc="20" baseline="0">
                  <a:solidFill>
                    <a:sysClr val="windowText" lastClr="000000">
                      <a:lumMod val="50000"/>
                      <a:lumOff val="50000"/>
                    </a:sysClr>
                  </a:solidFill>
                  <a:latin typeface="+mn-lt"/>
                  <a:ea typeface="+mn-ea"/>
                  <a:cs typeface="+mn-cs"/>
                </a:defRPr>
              </a:pPr>
              <a:r>
                <a:rPr lang="es-AR" sz="1050" dirty="0">
                  <a:solidFill>
                    <a:srgbClr val="1F497D"/>
                  </a:solidFill>
                </a:rPr>
                <a:t>6.- Los miembros del equipo confían en la habilidad del otro, la colaboración, y el apoyo mutuo.</a:t>
              </a:r>
            </a:p>
          </p:txBody>
        </p:sp>
      </p:grpSp>
      <p:pic>
        <p:nvPicPr>
          <p:cNvPr id="12" name="Picture 2">
            <a:extLst>
              <a:ext uri="{FF2B5EF4-FFF2-40B4-BE49-F238E27FC236}">
                <a16:creationId xmlns:a16="http://schemas.microsoft.com/office/drawing/2014/main" id="{2431AB71-3D31-41B3-A687-8256CFE39852}"/>
              </a:ext>
            </a:extLst>
          </p:cNvPr>
          <p:cNvPicPr>
            <a:picLocks noChangeAspect="1" noChangeArrowheads="1"/>
          </p:cNvPicPr>
          <p:nvPr/>
        </p:nvPicPr>
        <p:blipFill>
          <a:blip r:embed="rId5" cstate="print"/>
          <a:srcRect/>
          <a:stretch>
            <a:fillRect/>
          </a:stretch>
        </p:blipFill>
        <p:spPr bwMode="auto">
          <a:xfrm>
            <a:off x="7740352" y="2335766"/>
            <a:ext cx="1109093" cy="1113546"/>
          </a:xfrm>
          <a:prstGeom prst="rect">
            <a:avLst/>
          </a:prstGeom>
          <a:noFill/>
          <a:ln w="9525">
            <a:noFill/>
            <a:miter lim="800000"/>
            <a:headEnd/>
            <a:tailEnd/>
          </a:ln>
        </p:spPr>
      </p:pic>
      <p:sp>
        <p:nvSpPr>
          <p:cNvPr id="15" name="Shape 262">
            <a:extLst>
              <a:ext uri="{FF2B5EF4-FFF2-40B4-BE49-F238E27FC236}">
                <a16:creationId xmlns:a16="http://schemas.microsoft.com/office/drawing/2014/main" id="{9B086967-6E3D-41D9-9E99-796967F295FA}"/>
              </a:ext>
            </a:extLst>
          </p:cNvPr>
          <p:cNvSpPr/>
          <p:nvPr/>
        </p:nvSpPr>
        <p:spPr>
          <a:xfrm>
            <a:off x="2256" y="-228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6" name="1 Título">
            <a:extLst>
              <a:ext uri="{FF2B5EF4-FFF2-40B4-BE49-F238E27FC236}">
                <a16:creationId xmlns:a16="http://schemas.microsoft.com/office/drawing/2014/main" id="{CAC968BA-2B3D-4DCB-8533-98AE01BC34AF}"/>
              </a:ext>
            </a:extLst>
          </p:cNvPr>
          <p:cNvSpPr>
            <a:spLocks noGrp="1"/>
          </p:cNvSpPr>
          <p:nvPr>
            <p:ph type="title"/>
          </p:nvPr>
        </p:nvSpPr>
        <p:spPr>
          <a:xfrm>
            <a:off x="164324" y="48940"/>
            <a:ext cx="6351892" cy="434578"/>
          </a:xfrm>
        </p:spPr>
        <p:txBody>
          <a:bodyPr/>
          <a:lstStyle/>
          <a:p>
            <a:r>
              <a:rPr lang="es-AR" sz="2400" dirty="0"/>
              <a:t>D.- Relaciones</a:t>
            </a:r>
          </a:p>
        </p:txBody>
      </p:sp>
    </p:spTree>
    <p:extLst>
      <p:ext uri="{BB962C8B-B14F-4D97-AF65-F5344CB8AC3E}">
        <p14:creationId xmlns:p14="http://schemas.microsoft.com/office/powerpoint/2010/main" val="302426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bg/>
                                          </p:spTgt>
                                        </p:tgtEl>
                                        <p:attrNameLst>
                                          <p:attrName>style.visibility</p:attrName>
                                        </p:attrNameLst>
                                      </p:cBhvr>
                                      <p:to>
                                        <p:strVal val="visible"/>
                                      </p:to>
                                    </p:set>
                                    <p:animEffect transition="in" filter="fade">
                                      <p:cBhvr>
                                        <p:cTn id="22" dur="500"/>
                                        <p:tgtEl>
                                          <p:spTgt spid="25">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fade">
                                      <p:cBhvr>
                                        <p:cTn id="27" dur="500"/>
                                        <p:tgtEl>
                                          <p:spTgt spid="2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xEl>
                                              <p:pRg st="1" end="1"/>
                                            </p:txEl>
                                          </p:spTgt>
                                        </p:tgtEl>
                                        <p:attrNameLst>
                                          <p:attrName>style.visibility</p:attrName>
                                        </p:attrNameLst>
                                      </p:cBhvr>
                                      <p:to>
                                        <p:strVal val="visible"/>
                                      </p:to>
                                    </p:set>
                                    <p:animEffect transition="in" filter="fade">
                                      <p:cBhvr>
                                        <p:cTn id="32" dur="500"/>
                                        <p:tgtEl>
                                          <p:spTgt spid="2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xEl>
                                              <p:pRg st="2" end="2"/>
                                            </p:txEl>
                                          </p:spTgt>
                                        </p:tgtEl>
                                        <p:attrNameLst>
                                          <p:attrName>style.visibility</p:attrName>
                                        </p:attrNameLst>
                                      </p:cBhvr>
                                      <p:to>
                                        <p:strVal val="visible"/>
                                      </p:to>
                                    </p:set>
                                    <p:animEffect transition="in" filter="fade">
                                      <p:cBhvr>
                                        <p:cTn id="37"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34</a:t>
            </a:fld>
            <a:endParaRPr lang="en-US">
              <a:solidFill>
                <a:srgbClr val="B2B2B2"/>
              </a:solidFill>
            </a:endParaRPr>
          </a:p>
        </p:txBody>
      </p:sp>
      <p:grpSp>
        <p:nvGrpSpPr>
          <p:cNvPr id="2" name="Group 1">
            <a:extLst>
              <a:ext uri="{FF2B5EF4-FFF2-40B4-BE49-F238E27FC236}">
                <a16:creationId xmlns:a16="http://schemas.microsoft.com/office/drawing/2014/main" id="{B0FDE597-9838-404D-924C-A7074041C600}"/>
              </a:ext>
            </a:extLst>
          </p:cNvPr>
          <p:cNvGrpSpPr/>
          <p:nvPr/>
        </p:nvGrpSpPr>
        <p:grpSpPr>
          <a:xfrm>
            <a:off x="1138162" y="777646"/>
            <a:ext cx="3433870" cy="2389995"/>
            <a:chOff x="1138162" y="777646"/>
            <a:chExt cx="3433870" cy="2389995"/>
          </a:xfrm>
        </p:grpSpPr>
        <p:sp>
          <p:nvSpPr>
            <p:cNvPr id="15" name="Rectangle 14">
              <a:extLst>
                <a:ext uri="{FF2B5EF4-FFF2-40B4-BE49-F238E27FC236}">
                  <a16:creationId xmlns:a16="http://schemas.microsoft.com/office/drawing/2014/main" id="{A30CAA18-1200-4E41-8AAD-3D91B3C3BD34}"/>
                </a:ext>
              </a:extLst>
            </p:cNvPr>
            <p:cNvSpPr/>
            <p:nvPr/>
          </p:nvSpPr>
          <p:spPr>
            <a:xfrm>
              <a:off x="1143000" y="777646"/>
              <a:ext cx="3429000" cy="577081"/>
            </a:xfrm>
            <a:prstGeom prst="rect">
              <a:avLst/>
            </a:prstGeom>
          </p:spPr>
          <p:txBody>
            <a:bodyPr>
              <a:spAutoFit/>
            </a:bodyPr>
            <a:lstStyle/>
            <a:p>
              <a:pPr algn="ctr">
                <a:defRPr sz="1400" b="1" i="0" u="none" strike="noStrike" kern="1200" baseline="0">
                  <a:solidFill>
                    <a:srgbClr val="1F497D"/>
                  </a:solidFill>
                  <a:latin typeface="+mn-lt"/>
                  <a:ea typeface="+mn-ea"/>
                  <a:cs typeface="+mn-cs"/>
                </a:defRPr>
              </a:pPr>
              <a:r>
                <a:rPr lang="es-AR" sz="1050" dirty="0">
                  <a:solidFill>
                    <a:srgbClr val="1F497D"/>
                  </a:solidFill>
                </a:rPr>
                <a:t>7.- Las emociones, los modelos mentales, y los valores individuales se utilizan para el logro de los resultados del equipo.</a:t>
              </a:r>
            </a:p>
          </p:txBody>
        </p:sp>
        <p:pic>
          <p:nvPicPr>
            <p:cNvPr id="3" name="Picture 2">
              <a:extLst>
                <a:ext uri="{FF2B5EF4-FFF2-40B4-BE49-F238E27FC236}">
                  <a16:creationId xmlns:a16="http://schemas.microsoft.com/office/drawing/2014/main" id="{F773A8B6-2C43-43BC-9899-CEC33DD4046E}"/>
                </a:ext>
              </a:extLst>
            </p:cNvPr>
            <p:cNvPicPr>
              <a:picLocks noChangeAspect="1"/>
            </p:cNvPicPr>
            <p:nvPr/>
          </p:nvPicPr>
          <p:blipFill>
            <a:blip r:embed="rId2"/>
            <a:stretch>
              <a:fillRect/>
            </a:stretch>
          </p:blipFill>
          <p:spPr>
            <a:xfrm>
              <a:off x="1138162" y="1539868"/>
              <a:ext cx="3433870" cy="1627773"/>
            </a:xfrm>
            <a:prstGeom prst="rect">
              <a:avLst/>
            </a:prstGeom>
          </p:spPr>
        </p:pic>
      </p:grpSp>
      <p:grpSp>
        <p:nvGrpSpPr>
          <p:cNvPr id="6" name="Group 5">
            <a:extLst>
              <a:ext uri="{FF2B5EF4-FFF2-40B4-BE49-F238E27FC236}">
                <a16:creationId xmlns:a16="http://schemas.microsoft.com/office/drawing/2014/main" id="{0273566D-40AE-4359-9E4F-29F8ED4F244B}"/>
              </a:ext>
            </a:extLst>
          </p:cNvPr>
          <p:cNvGrpSpPr/>
          <p:nvPr/>
        </p:nvGrpSpPr>
        <p:grpSpPr>
          <a:xfrm>
            <a:off x="5177637" y="777646"/>
            <a:ext cx="3433870" cy="2389995"/>
            <a:chOff x="5177637" y="777646"/>
            <a:chExt cx="3433870" cy="2389995"/>
          </a:xfrm>
        </p:grpSpPr>
        <p:sp>
          <p:nvSpPr>
            <p:cNvPr id="17" name="Rectangle 16">
              <a:extLst>
                <a:ext uri="{FF2B5EF4-FFF2-40B4-BE49-F238E27FC236}">
                  <a16:creationId xmlns:a16="http://schemas.microsoft.com/office/drawing/2014/main" id="{6922CE0E-2DBA-41A5-A785-937D9DE4D044}"/>
                </a:ext>
              </a:extLst>
            </p:cNvPr>
            <p:cNvSpPr/>
            <p:nvPr/>
          </p:nvSpPr>
          <p:spPr>
            <a:xfrm>
              <a:off x="5182507" y="777646"/>
              <a:ext cx="3429000" cy="577081"/>
            </a:xfrm>
            <a:prstGeom prst="rect">
              <a:avLst/>
            </a:prstGeom>
          </p:spPr>
          <p:txBody>
            <a:bodyPr>
              <a:spAutoFit/>
            </a:bodyPr>
            <a:lstStyle/>
            <a:p>
              <a:pPr algn="ctr">
                <a:defRPr sz="1400" b="1" i="0" u="none" strike="noStrike" kern="1200" baseline="0">
                  <a:solidFill>
                    <a:srgbClr val="1F497D"/>
                  </a:solidFill>
                  <a:latin typeface="+mn-lt"/>
                  <a:ea typeface="+mn-ea"/>
                  <a:cs typeface="+mn-cs"/>
                </a:defRPr>
              </a:pPr>
              <a:r>
                <a:rPr lang="es-AR" sz="1050" dirty="0">
                  <a:solidFill>
                    <a:srgbClr val="1F497D"/>
                  </a:solidFill>
                </a:rPr>
                <a:t>8. -Son vistos por los demás como un grupo unido que resulta atractivo a personas que no pertenecen a él.</a:t>
              </a:r>
            </a:p>
          </p:txBody>
        </p:sp>
        <p:pic>
          <p:nvPicPr>
            <p:cNvPr id="5" name="Picture 4">
              <a:extLst>
                <a:ext uri="{FF2B5EF4-FFF2-40B4-BE49-F238E27FC236}">
                  <a16:creationId xmlns:a16="http://schemas.microsoft.com/office/drawing/2014/main" id="{E0437980-CB3D-4C5F-9129-FA84C703BFF3}"/>
                </a:ext>
              </a:extLst>
            </p:cNvPr>
            <p:cNvPicPr>
              <a:picLocks noChangeAspect="1"/>
            </p:cNvPicPr>
            <p:nvPr/>
          </p:nvPicPr>
          <p:blipFill>
            <a:blip r:embed="rId3"/>
            <a:stretch>
              <a:fillRect/>
            </a:stretch>
          </p:blipFill>
          <p:spPr>
            <a:xfrm>
              <a:off x="5177637" y="1539868"/>
              <a:ext cx="3433870" cy="1627773"/>
            </a:xfrm>
            <a:prstGeom prst="rect">
              <a:avLst/>
            </a:prstGeom>
          </p:spPr>
        </p:pic>
      </p:grpSp>
      <p:sp>
        <p:nvSpPr>
          <p:cNvPr id="20" name="Content Placeholder 10">
            <a:extLst>
              <a:ext uri="{FF2B5EF4-FFF2-40B4-BE49-F238E27FC236}">
                <a16:creationId xmlns:a16="http://schemas.microsoft.com/office/drawing/2014/main" id="{EC82F186-5050-4AFC-A386-8CF4DC42AD54}"/>
              </a:ext>
            </a:extLst>
          </p:cNvPr>
          <p:cNvSpPr>
            <a:spLocks noGrp="1"/>
          </p:cNvSpPr>
          <p:nvPr>
            <p:ph idx="1"/>
          </p:nvPr>
        </p:nvSpPr>
        <p:spPr>
          <a:xfrm>
            <a:off x="3168717" y="3560579"/>
            <a:ext cx="2967822" cy="704897"/>
          </a:xfrm>
          <a:solidFill>
            <a:schemeClr val="accent4">
              <a:lumMod val="20000"/>
              <a:lumOff val="80000"/>
            </a:schemeClr>
          </a:solidFill>
          <a:ln>
            <a:solidFill>
              <a:srgbClr val="002D62"/>
            </a:solidFill>
          </a:ln>
        </p:spPr>
        <p:txBody>
          <a:bodyPr/>
          <a:lstStyle/>
          <a:p>
            <a:r>
              <a:rPr lang="es-MX" sz="1050" dirty="0"/>
              <a:t>¿Reforzar enfoque de “Equipo 1”?</a:t>
            </a:r>
          </a:p>
          <a:p>
            <a:r>
              <a:rPr lang="es-MX" sz="1050" dirty="0"/>
              <a:t>(-) No proyectan atractividad </a:t>
            </a:r>
          </a:p>
          <a:p>
            <a:endParaRPr lang="es-MX" sz="1050" dirty="0"/>
          </a:p>
          <a:p>
            <a:endParaRPr lang="es-MX" sz="1050" dirty="0"/>
          </a:p>
          <a:p>
            <a:endParaRPr lang="es-AR" sz="1050" dirty="0"/>
          </a:p>
          <a:p>
            <a:endParaRPr lang="es-AR" sz="1050" dirty="0"/>
          </a:p>
        </p:txBody>
      </p:sp>
      <p:pic>
        <p:nvPicPr>
          <p:cNvPr id="10" name="Picture 2">
            <a:extLst>
              <a:ext uri="{FF2B5EF4-FFF2-40B4-BE49-F238E27FC236}">
                <a16:creationId xmlns:a16="http://schemas.microsoft.com/office/drawing/2014/main" id="{394DAD4A-8D4C-4BB6-A5B3-3E2EFB5DFD81}"/>
              </a:ext>
            </a:extLst>
          </p:cNvPr>
          <p:cNvPicPr>
            <a:picLocks noChangeAspect="1" noChangeArrowheads="1"/>
          </p:cNvPicPr>
          <p:nvPr/>
        </p:nvPicPr>
        <p:blipFill>
          <a:blip r:embed="rId4" cstate="print"/>
          <a:srcRect/>
          <a:stretch>
            <a:fillRect/>
          </a:stretch>
        </p:blipFill>
        <p:spPr bwMode="auto">
          <a:xfrm>
            <a:off x="7522653" y="3708703"/>
            <a:ext cx="1109093" cy="1113546"/>
          </a:xfrm>
          <a:prstGeom prst="rect">
            <a:avLst/>
          </a:prstGeom>
          <a:noFill/>
          <a:ln w="9525">
            <a:noFill/>
            <a:miter lim="800000"/>
            <a:headEnd/>
            <a:tailEnd/>
          </a:ln>
        </p:spPr>
      </p:pic>
      <p:sp>
        <p:nvSpPr>
          <p:cNvPr id="14" name="Shape 262">
            <a:extLst>
              <a:ext uri="{FF2B5EF4-FFF2-40B4-BE49-F238E27FC236}">
                <a16:creationId xmlns:a16="http://schemas.microsoft.com/office/drawing/2014/main" id="{EC2FEF02-FA6A-4E8F-9233-EC520D0A2741}"/>
              </a:ext>
            </a:extLst>
          </p:cNvPr>
          <p:cNvSpPr/>
          <p:nvPr/>
        </p:nvSpPr>
        <p:spPr>
          <a:xfrm>
            <a:off x="2256" y="-228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6" name="1 Título">
            <a:extLst>
              <a:ext uri="{FF2B5EF4-FFF2-40B4-BE49-F238E27FC236}">
                <a16:creationId xmlns:a16="http://schemas.microsoft.com/office/drawing/2014/main" id="{BC5E7384-FB75-473D-ADEE-ACF115E456B7}"/>
              </a:ext>
            </a:extLst>
          </p:cNvPr>
          <p:cNvSpPr>
            <a:spLocks noGrp="1"/>
          </p:cNvSpPr>
          <p:nvPr>
            <p:ph type="title"/>
          </p:nvPr>
        </p:nvSpPr>
        <p:spPr>
          <a:xfrm>
            <a:off x="164324" y="48940"/>
            <a:ext cx="6351892" cy="434578"/>
          </a:xfrm>
        </p:spPr>
        <p:txBody>
          <a:bodyPr/>
          <a:lstStyle/>
          <a:p>
            <a:r>
              <a:rPr lang="es-AR" sz="2400" dirty="0"/>
              <a:t>D.- Relaciones</a:t>
            </a:r>
          </a:p>
        </p:txBody>
      </p:sp>
    </p:spTree>
    <p:extLst>
      <p:ext uri="{BB962C8B-B14F-4D97-AF65-F5344CB8AC3E}">
        <p14:creationId xmlns:p14="http://schemas.microsoft.com/office/powerpoint/2010/main" val="19900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bg/>
                                          </p:spTgt>
                                        </p:tgtEl>
                                        <p:attrNameLst>
                                          <p:attrName>style.visibility</p:attrName>
                                        </p:attrNameLst>
                                      </p:cBhvr>
                                      <p:to>
                                        <p:strVal val="visible"/>
                                      </p:to>
                                    </p:set>
                                    <p:animEffect transition="in" filter="fade">
                                      <p:cBhvr>
                                        <p:cTn id="17" dur="500"/>
                                        <p:tgtEl>
                                          <p:spTgt spid="20">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fade">
                                      <p:cBhvr>
                                        <p:cTn id="22" dur="500"/>
                                        <p:tgtEl>
                                          <p:spTgt spid="2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animEffect transition="in" filter="fade">
                                      <p:cBhvr>
                                        <p:cTn id="27"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3" name="Content Placeholder 2"/>
          <p:cNvSpPr>
            <a:spLocks noGrp="1"/>
          </p:cNvSpPr>
          <p:nvPr>
            <p:ph idx="1"/>
          </p:nvPr>
        </p:nvSpPr>
        <p:spPr>
          <a:xfrm>
            <a:off x="409410" y="1059582"/>
            <a:ext cx="8540750" cy="3600400"/>
          </a:xfrm>
        </p:spPr>
        <p:txBody>
          <a:bodyPr/>
          <a:lstStyle/>
          <a:p>
            <a:pPr>
              <a:buNone/>
            </a:pPr>
            <a:r>
              <a:rPr lang="es-AR" sz="1800" b="0" dirty="0"/>
              <a:t>En los mismos grupos de 3 de la Actividad anterior:</a:t>
            </a:r>
          </a:p>
          <a:p>
            <a:pPr marL="342900" indent="-342900">
              <a:buFont typeface="+mj-lt"/>
              <a:buAutoNum type="arabicPeriod"/>
            </a:pPr>
            <a:r>
              <a:rPr lang="es-AR" sz="1800" b="0" dirty="0"/>
              <a:t>Trabajen sobre una dimensión </a:t>
            </a:r>
            <a:r>
              <a:rPr lang="es-AR" sz="1800" u="sng" dirty="0"/>
              <a:t>diferente</a:t>
            </a:r>
            <a:r>
              <a:rPr lang="es-AR" sz="1800" b="0" dirty="0"/>
              <a:t> del Modelo de Desarrollo de Equipos, respecto de la que analizaron en la Actividad 1.</a:t>
            </a:r>
          </a:p>
          <a:p>
            <a:pPr marL="342900" indent="-342900">
              <a:buFont typeface="+mj-lt"/>
              <a:buAutoNum type="arabicPeriod"/>
            </a:pPr>
            <a:r>
              <a:rPr lang="es-AR" sz="1800" b="0" dirty="0"/>
              <a:t>Analicen los resultados de la encuesta para esa dimensión. </a:t>
            </a:r>
          </a:p>
          <a:p>
            <a:pPr marL="342900" indent="-342900">
              <a:buFont typeface="+mj-lt"/>
              <a:buAutoNum type="arabicPeriod"/>
            </a:pPr>
            <a:r>
              <a:rPr lang="es-AR" sz="1800" b="0" dirty="0" err="1"/>
              <a:t>Consensúen</a:t>
            </a:r>
            <a:r>
              <a:rPr lang="es-AR" sz="1800" b="0" dirty="0"/>
              <a:t>:</a:t>
            </a:r>
          </a:p>
          <a:p>
            <a:pPr marL="677863" lvl="1" indent="-342900">
              <a:buFont typeface="+mj-lt"/>
              <a:buAutoNum type="alphaLcParenR"/>
            </a:pPr>
            <a:r>
              <a:rPr lang="es-AR" b="0" dirty="0"/>
              <a:t>Su conclusión sobre dónde ven las mayores oportunidades de mejora;</a:t>
            </a:r>
          </a:p>
          <a:p>
            <a:pPr marL="677863" lvl="1" indent="-342900">
              <a:buFont typeface="+mj-lt"/>
              <a:buAutoNum type="alphaLcParenR"/>
            </a:pPr>
            <a:r>
              <a:rPr lang="es-AR" b="0" dirty="0"/>
              <a:t>Sugerencias para trabajar sobre las oportunidades de mejora.</a:t>
            </a:r>
          </a:p>
          <a:p>
            <a:pPr marL="677863" lvl="1" indent="-342900">
              <a:buFont typeface="+mj-lt"/>
              <a:buAutoNum type="alphaLcParenR"/>
            </a:pPr>
            <a:endParaRPr lang="es-AR" sz="1800" b="0" dirty="0"/>
          </a:p>
          <a:p>
            <a:pPr marL="342900" indent="-342900" algn="ctr">
              <a:buNone/>
            </a:pPr>
            <a:r>
              <a:rPr lang="es-AR" sz="1800" b="0" dirty="0"/>
              <a:t>Tiempo: 15’</a:t>
            </a:r>
          </a:p>
          <a:p>
            <a:pPr marL="342900" indent="-342900">
              <a:buFont typeface="+mj-lt"/>
              <a:buAutoNum type="arabicPeriod"/>
            </a:pPr>
            <a:endParaRPr lang="es-AR" sz="1800" b="0" dirty="0"/>
          </a:p>
          <a:p>
            <a:pPr marL="342900" indent="-342900">
              <a:buFont typeface="+mj-lt"/>
              <a:buAutoNum type="arabicPeriod"/>
            </a:pPr>
            <a:endParaRPr lang="es-AR" sz="1800" b="0" dirty="0"/>
          </a:p>
          <a:p>
            <a:endParaRPr lang="es-AR" sz="1800" b="0" dirty="0"/>
          </a:p>
        </p:txBody>
      </p:sp>
      <p:sp>
        <p:nvSpPr>
          <p:cNvPr id="4" name="Slide Number Placeholder 3"/>
          <p:cNvSpPr>
            <a:spLocks noGrp="1"/>
          </p:cNvSpPr>
          <p:nvPr>
            <p:ph type="sldNum" sz="quarter" idx="10"/>
          </p:nvPr>
        </p:nvSpPr>
        <p:spPr>
          <a:xfrm>
            <a:off x="7010400" y="4876006"/>
            <a:ext cx="2133600" cy="200025"/>
          </a:xfrm>
        </p:spPr>
        <p:txBody>
          <a:bodyPr/>
          <a:lstStyle/>
          <a:p>
            <a:pPr>
              <a:defRPr/>
            </a:pPr>
            <a:r>
              <a:rPr lang="en-US" dirty="0"/>
              <a:t>| </a:t>
            </a:r>
            <a:fld id="{A1E05332-54C3-48A0-89AF-A7F15008F0F8}" type="slidenum">
              <a:rPr lang="en-US" smtClean="0">
                <a:solidFill>
                  <a:srgbClr val="B2B2B2"/>
                </a:solidFill>
              </a:rPr>
              <a:pPr>
                <a:defRPr/>
              </a:pPr>
              <a:t>35</a:t>
            </a:fld>
            <a:endParaRPr lang="en-US" dirty="0">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Actividad 2</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spTree>
    <p:extLst>
      <p:ext uri="{BB962C8B-B14F-4D97-AF65-F5344CB8AC3E}">
        <p14:creationId xmlns:p14="http://schemas.microsoft.com/office/powerpoint/2010/main" val="102414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62">
            <a:extLst>
              <a:ext uri="{FF2B5EF4-FFF2-40B4-BE49-F238E27FC236}">
                <a16:creationId xmlns:a16="http://schemas.microsoft.com/office/drawing/2014/main" id="{9E12A9C5-14A8-445F-878E-D0AA7018C7CF}"/>
              </a:ext>
            </a:extLst>
          </p:cNvPr>
          <p:cNvSpPr/>
          <p:nvPr/>
        </p:nvSpPr>
        <p:spPr>
          <a:xfrm>
            <a:off x="2256" y="-22809"/>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179512" y="51470"/>
            <a:ext cx="8712968" cy="434578"/>
          </a:xfrm>
        </p:spPr>
        <p:txBody>
          <a:bodyPr/>
          <a:lstStyle/>
          <a:p>
            <a:r>
              <a:rPr lang="es-AR" sz="2400" dirty="0"/>
              <a:t>Posibles acciones con impacto en el desempeño del MT</a:t>
            </a:r>
          </a:p>
        </p:txBody>
      </p:sp>
      <p:sp>
        <p:nvSpPr>
          <p:cNvPr id="4" name="Slide Number Placeholder 3"/>
          <p:cNvSpPr>
            <a:spLocks noGrp="1"/>
          </p:cNvSpPr>
          <p:nvPr>
            <p:ph type="sldNum" sz="quarter" idx="10"/>
          </p:nvPr>
        </p:nvSpPr>
        <p:spPr/>
        <p:txBody>
          <a:bodyPr/>
          <a:lstStyle/>
          <a:p>
            <a:pPr>
              <a:defRPr/>
            </a:pPr>
            <a:r>
              <a:rPr lang="en-US"/>
              <a:t>| </a:t>
            </a:r>
            <a:fld id="{127A402C-7973-40B0-8BAF-0A24386E6D64}" type="slidenum">
              <a:rPr lang="en-US" smtClean="0">
                <a:solidFill>
                  <a:srgbClr val="B2B2B2"/>
                </a:solidFill>
              </a:rPr>
              <a:pPr>
                <a:defRPr/>
              </a:pPr>
              <a:t>36</a:t>
            </a:fld>
            <a:endParaRPr lang="en-US">
              <a:solidFill>
                <a:srgbClr val="B2B2B2"/>
              </a:solidFill>
            </a:endParaRPr>
          </a:p>
        </p:txBody>
      </p:sp>
      <p:sp>
        <p:nvSpPr>
          <p:cNvPr id="14" name="TextBox 13"/>
          <p:cNvSpPr txBox="1"/>
          <p:nvPr/>
        </p:nvSpPr>
        <p:spPr>
          <a:xfrm>
            <a:off x="257663" y="3274407"/>
            <a:ext cx="2481230" cy="1169551"/>
          </a:xfrm>
          <a:prstGeom prst="rect">
            <a:avLst/>
          </a:prstGeom>
          <a:solidFill>
            <a:srgbClr val="B0DC80"/>
          </a:solidFill>
        </p:spPr>
        <p:txBody>
          <a:bodyPr wrap="square" rtlCol="0">
            <a:spAutoFit/>
          </a:bodyPr>
          <a:lstStyle/>
          <a:p>
            <a:pPr marL="171450" indent="-171450">
              <a:buFont typeface="Arial" panose="020B0604020202020204" pitchFamily="34" charset="0"/>
              <a:buChar char="•"/>
            </a:pPr>
            <a:r>
              <a:rPr lang="es-AR" sz="1000" dirty="0"/>
              <a:t>Revisar y actualizar acuerdos operativos.</a:t>
            </a:r>
          </a:p>
          <a:p>
            <a:pPr marL="171450" indent="-171450">
              <a:buFont typeface="Arial" panose="020B0604020202020204" pitchFamily="34" charset="0"/>
              <a:buChar char="•"/>
            </a:pPr>
            <a:r>
              <a:rPr lang="es-AR" sz="1000" dirty="0"/>
              <a:t>Definir (tipos de) temas que se decidirán en equipo.</a:t>
            </a:r>
          </a:p>
          <a:p>
            <a:pPr marL="171450" indent="-171450">
              <a:buFont typeface="Arial" panose="020B0604020202020204" pitchFamily="34" charset="0"/>
              <a:buChar char="•"/>
            </a:pPr>
            <a:r>
              <a:rPr lang="es-AR" sz="1000" dirty="0"/>
              <a:t>Clarificar procesos de decisión aplicables.</a:t>
            </a:r>
          </a:p>
        </p:txBody>
      </p:sp>
      <p:sp>
        <p:nvSpPr>
          <p:cNvPr id="15" name="TextBox 14"/>
          <p:cNvSpPr txBox="1"/>
          <p:nvPr/>
        </p:nvSpPr>
        <p:spPr>
          <a:xfrm>
            <a:off x="251520" y="915566"/>
            <a:ext cx="2481230" cy="1554272"/>
          </a:xfrm>
          <a:prstGeom prst="rect">
            <a:avLst/>
          </a:prstGeom>
          <a:solidFill>
            <a:schemeClr val="accent4">
              <a:lumMod val="20000"/>
              <a:lumOff val="80000"/>
            </a:schemeClr>
          </a:solidFill>
        </p:spPr>
        <p:txBody>
          <a:bodyPr wrap="square" rtlCol="0">
            <a:spAutoFit/>
          </a:bodyPr>
          <a:lstStyle/>
          <a:p>
            <a:pPr marL="171450" indent="-171450">
              <a:buFont typeface="Arial" panose="020B0604020202020204" pitchFamily="34" charset="0"/>
              <a:buChar char="•"/>
            </a:pPr>
            <a:r>
              <a:rPr lang="es-AR" sz="1000" dirty="0"/>
              <a:t>Definir foros / iniciativas/ proyectos que constituyan espacios específicos de trabajo del MT como equipo. [Ej.: caso PEI 2017].</a:t>
            </a:r>
          </a:p>
          <a:p>
            <a:pPr marL="171450" indent="-171450">
              <a:buFont typeface="Arial" panose="020B0604020202020204" pitchFamily="34" charset="0"/>
              <a:buChar char="•"/>
            </a:pPr>
            <a:r>
              <a:rPr lang="es-AR" sz="1000" dirty="0"/>
              <a:t>Definir acciones simbólicas de visibilidad del MT (comunicaciones, rituales, lenguaje)</a:t>
            </a:r>
          </a:p>
        </p:txBody>
      </p:sp>
      <p:sp>
        <p:nvSpPr>
          <p:cNvPr id="10" name="TextBox 9"/>
          <p:cNvSpPr txBox="1"/>
          <p:nvPr/>
        </p:nvSpPr>
        <p:spPr>
          <a:xfrm>
            <a:off x="6324337" y="3279343"/>
            <a:ext cx="2562000" cy="1092607"/>
          </a:xfrm>
          <a:prstGeom prst="rect">
            <a:avLst/>
          </a:prstGeom>
          <a:solidFill>
            <a:schemeClr val="accent6">
              <a:lumMod val="40000"/>
              <a:lumOff val="60000"/>
            </a:schemeClr>
          </a:solidFill>
        </p:spPr>
        <p:txBody>
          <a:bodyPr wrap="square" rtlCol="0">
            <a:spAutoFit/>
          </a:bodyPr>
          <a:lstStyle/>
          <a:p>
            <a:pPr marL="171450" indent="-171450">
              <a:buFont typeface="Arial" panose="020B0604020202020204" pitchFamily="34" charset="0"/>
              <a:buChar char="•"/>
            </a:pPr>
            <a:r>
              <a:rPr lang="es-AR" sz="1000" dirty="0"/>
              <a:t>Clarificar los alcances del ejercicio del rol del líder en los procesos de equipo.</a:t>
            </a:r>
          </a:p>
          <a:p>
            <a:pPr marL="171450" indent="-171450">
              <a:buFont typeface="Arial" panose="020B0604020202020204" pitchFamily="34" charset="0"/>
              <a:buChar char="•"/>
            </a:pPr>
            <a:r>
              <a:rPr lang="es-AR" sz="1000" dirty="0"/>
              <a:t>Derivar claridad y generar acuerdos sobre el ejercicio de otros roles con impacto en los procesos de equipo. </a:t>
            </a:r>
          </a:p>
        </p:txBody>
      </p:sp>
      <p:sp>
        <p:nvSpPr>
          <p:cNvPr id="16" name="TextBox 15"/>
          <p:cNvSpPr txBox="1"/>
          <p:nvPr/>
        </p:nvSpPr>
        <p:spPr>
          <a:xfrm>
            <a:off x="6324337" y="1470097"/>
            <a:ext cx="2568143" cy="630942"/>
          </a:xfrm>
          <a:prstGeom prst="rect">
            <a:avLst/>
          </a:prstGeom>
          <a:solidFill>
            <a:schemeClr val="accent5">
              <a:lumMod val="20000"/>
              <a:lumOff val="80000"/>
            </a:schemeClr>
          </a:solidFill>
        </p:spPr>
        <p:txBody>
          <a:bodyPr wrap="square" rtlCol="0">
            <a:spAutoFit/>
          </a:bodyPr>
          <a:lstStyle/>
          <a:p>
            <a:pPr marL="171450" indent="-171450">
              <a:buFont typeface="Arial" panose="020B0604020202020204" pitchFamily="34" charset="0"/>
              <a:buChar char="•"/>
            </a:pPr>
            <a:r>
              <a:rPr lang="es-AR" sz="1000" dirty="0"/>
              <a:t>Definir un propósito compartido. </a:t>
            </a:r>
          </a:p>
          <a:p>
            <a:pPr marL="171450" indent="-171450">
              <a:buFont typeface="Arial" panose="020B0604020202020204" pitchFamily="34" charset="0"/>
              <a:buChar char="•"/>
            </a:pPr>
            <a:r>
              <a:rPr lang="es-AR" sz="1000" dirty="0"/>
              <a:t>Establecer / clarificar metas compartidas de equipo.</a:t>
            </a:r>
          </a:p>
        </p:txBody>
      </p:sp>
      <p:pic>
        <p:nvPicPr>
          <p:cNvPr id="5" name="Picture 4" descr="A close up of text on a white background&#10;&#10;Description generated with high confidence">
            <a:extLst>
              <a:ext uri="{FF2B5EF4-FFF2-40B4-BE49-F238E27FC236}">
                <a16:creationId xmlns:a16="http://schemas.microsoft.com/office/drawing/2014/main" id="{6D7F7655-D693-4748-88C4-8A6A12512B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4788" y="1092066"/>
            <a:ext cx="3249549" cy="3303866"/>
          </a:xfrm>
          <a:prstGeom prst="rect">
            <a:avLst/>
          </a:prstGeom>
        </p:spPr>
      </p:pic>
    </p:spTree>
    <p:extLst>
      <p:ext uri="{BB962C8B-B14F-4D97-AF65-F5344CB8AC3E}">
        <p14:creationId xmlns:p14="http://schemas.microsoft.com/office/powerpoint/2010/main" val="111088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bldLvl="5" animBg="1"/>
      <p:bldP spid="15" grpId="0" build="p" bldLvl="5" animBg="1"/>
      <p:bldP spid="10" grpId="0" build="p" bldLvl="5" animBg="1"/>
      <p:bldP spid="16" grpId="0" build="p" bldLvl="5"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394865" y="2548582"/>
            <a:ext cx="7129463" cy="527224"/>
          </a:xfrm>
          <a:noFill/>
          <a:ln/>
        </p:spPr>
        <p:txBody>
          <a:bodyPr/>
          <a:lstStyle/>
          <a:p>
            <a:pPr algn="ctr">
              <a:spcBef>
                <a:spcPct val="80000"/>
              </a:spcBef>
              <a:buClrTx/>
            </a:pPr>
            <a:r>
              <a:rPr lang="es-AR" sz="2400" dirty="0"/>
              <a:t>CONVERSACIONES DE ALINEAMIENTO</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2A1BEB61-547B-4CA1-A571-EA1AC2B70693}"/>
              </a:ext>
            </a:extLst>
          </p:cNvPr>
          <p:cNvSpPr/>
          <p:nvPr/>
        </p:nvSpPr>
        <p:spPr>
          <a:xfrm>
            <a:off x="1678187" y="1207102"/>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200078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0418" name="6 Título"/>
          <p:cNvSpPr>
            <a:spLocks noGrp="1"/>
          </p:cNvSpPr>
          <p:nvPr>
            <p:ph type="title"/>
          </p:nvPr>
        </p:nvSpPr>
        <p:spPr>
          <a:xfrm>
            <a:off x="279407" y="53782"/>
            <a:ext cx="8685213" cy="461665"/>
          </a:xfrm>
        </p:spPr>
        <p:txBody>
          <a:bodyPr anchor="ctr">
            <a:spAutoFit/>
          </a:bodyPr>
          <a:lstStyle/>
          <a:p>
            <a:pPr eaLnBrk="1" hangingPunct="1"/>
            <a:r>
              <a:rPr lang="es-ES" sz="2400" dirty="0"/>
              <a:t>Comportamientos deseados del MT: Escucha activa</a:t>
            </a:r>
            <a:endParaRPr lang="en-US" sz="2400" dirty="0"/>
          </a:p>
        </p:txBody>
      </p:sp>
      <p:sp>
        <p:nvSpPr>
          <p:cNvPr id="60421" name="Rectangle 3"/>
          <p:cNvSpPr>
            <a:spLocks noGrp="1" noChangeArrowheads="1"/>
          </p:cNvSpPr>
          <p:nvPr>
            <p:ph idx="1"/>
          </p:nvPr>
        </p:nvSpPr>
        <p:spPr>
          <a:xfrm>
            <a:off x="223736" y="1530525"/>
            <a:ext cx="5850063" cy="2430270"/>
          </a:xfrm>
        </p:spPr>
        <p:txBody>
          <a:bodyPr/>
          <a:lstStyle/>
          <a:p>
            <a:pPr marL="457200" indent="-457200" eaLnBrk="1" hangingPunct="1">
              <a:buFont typeface="+mj-lt"/>
              <a:buAutoNum type="arabicPeriod"/>
            </a:pPr>
            <a:r>
              <a:rPr lang="es-ES" sz="2000" dirty="0"/>
              <a:t>Predispóngase a escuchar con  humildad y curiosidad</a:t>
            </a:r>
          </a:p>
          <a:p>
            <a:pPr marL="457200" indent="-457200" eaLnBrk="1" hangingPunct="1">
              <a:buFont typeface="+mj-lt"/>
              <a:buAutoNum type="arabicPeriod"/>
            </a:pPr>
            <a:r>
              <a:rPr lang="es-ES" sz="2000" dirty="0"/>
              <a:t>Permanezca en silencio, abierto  y prestando atención</a:t>
            </a:r>
          </a:p>
          <a:p>
            <a:pPr marL="457200" indent="-457200" eaLnBrk="1" hangingPunct="1">
              <a:buFont typeface="+mj-lt"/>
              <a:buAutoNum type="arabicPeriod"/>
            </a:pPr>
            <a:r>
              <a:rPr lang="es-ES" sz="2000" dirty="0"/>
              <a:t>Resuma lo que entendió (“reflejo”)</a:t>
            </a:r>
          </a:p>
          <a:p>
            <a:pPr marL="457200" indent="-457200" eaLnBrk="1" hangingPunct="1">
              <a:buFont typeface="+mj-lt"/>
              <a:buAutoNum type="arabicPeriod"/>
            </a:pPr>
            <a:r>
              <a:rPr lang="es-ES" sz="2000" dirty="0"/>
              <a:t>Reconozca la perspectiva del otro</a:t>
            </a:r>
          </a:p>
        </p:txBody>
      </p:sp>
      <p:pic>
        <p:nvPicPr>
          <p:cNvPr id="60422" name="Picture 4" descr="Listening">
            <a:hlinkClick r:id="rId3" action="ppaction://hlinkfile"/>
          </p:cNvPr>
          <p:cNvPicPr>
            <a:picLocks noChangeAspect="1" noChangeArrowheads="1"/>
          </p:cNvPicPr>
          <p:nvPr/>
        </p:nvPicPr>
        <p:blipFill>
          <a:blip r:embed="rId4" cstate="print"/>
          <a:srcRect l="13522" r="12311"/>
          <a:stretch>
            <a:fillRect/>
          </a:stretch>
        </p:blipFill>
        <p:spPr bwMode="auto">
          <a:xfrm>
            <a:off x="6101583" y="915566"/>
            <a:ext cx="2718889" cy="3594497"/>
          </a:xfrm>
          <a:prstGeom prst="rect">
            <a:avLst/>
          </a:prstGeom>
          <a:noFill/>
          <a:ln w="9525">
            <a:noFill/>
            <a:miter lim="800000"/>
            <a:headEnd/>
            <a:tailEnd/>
          </a:ln>
        </p:spPr>
      </p:pic>
      <p:sp>
        <p:nvSpPr>
          <p:cNvPr id="10" name="Slide Number Placeholder 4"/>
          <p:cNvSpPr txBox="1">
            <a:spLocks noGrp="1"/>
          </p:cNvSpPr>
          <p:nvPr/>
        </p:nvSpPr>
        <p:spPr bwMode="auto">
          <a:xfrm>
            <a:off x="8639182" y="4948534"/>
            <a:ext cx="504825" cy="215504"/>
          </a:xfrm>
          <a:prstGeom prst="rect">
            <a:avLst/>
          </a:prstGeom>
          <a:noFill/>
          <a:ln>
            <a:miter lim="800000"/>
            <a:headEnd/>
            <a:tailEnd/>
          </a:ln>
        </p:spPr>
        <p:txBody>
          <a:bodyPr/>
          <a:lstStyle/>
          <a:p>
            <a:pPr algn="r" eaLnBrk="1" hangingPunct="1">
              <a:spcBef>
                <a:spcPct val="0"/>
              </a:spcBef>
              <a:defRPr/>
            </a:pPr>
            <a:fld id="{759BB53D-3626-4D29-8DBF-C884B8D5D31B}" type="slidenum">
              <a:rPr lang="es-ES" sz="1200">
                <a:solidFill>
                  <a:schemeClr val="bg1"/>
                </a:solidFill>
                <a:latin typeface="+mj-lt"/>
                <a:cs typeface="+mn-cs"/>
              </a:rPr>
              <a:pPr algn="r" eaLnBrk="1" hangingPunct="1">
                <a:spcBef>
                  <a:spcPct val="0"/>
                </a:spcBef>
                <a:defRPr/>
              </a:pPr>
              <a:t>38</a:t>
            </a:fld>
            <a:endParaRPr lang="es-ES" sz="1200">
              <a:solidFill>
                <a:schemeClr val="bg1"/>
              </a:solidFill>
              <a:latin typeface="+mj-lt"/>
              <a:cs typeface="+mn-cs"/>
            </a:endParaRPr>
          </a:p>
        </p:txBody>
      </p:sp>
      <p:sp>
        <p:nvSpPr>
          <p:cNvPr id="11" name="Slide Number Placeholder 4"/>
          <p:cNvSpPr txBox="1">
            <a:spLocks noGrp="1"/>
          </p:cNvSpPr>
          <p:nvPr/>
        </p:nvSpPr>
        <p:spPr bwMode="auto">
          <a:xfrm>
            <a:off x="8639182" y="4940202"/>
            <a:ext cx="504825" cy="215503"/>
          </a:xfrm>
          <a:prstGeom prst="rect">
            <a:avLst/>
          </a:prstGeom>
          <a:noFill/>
          <a:ln>
            <a:miter lim="800000"/>
            <a:headEnd/>
            <a:tailEnd/>
          </a:ln>
        </p:spPr>
        <p:txBody>
          <a:bodyPr/>
          <a:lstStyle/>
          <a:p>
            <a:pPr algn="r" eaLnBrk="1" hangingPunct="1">
              <a:spcBef>
                <a:spcPct val="0"/>
              </a:spcBef>
              <a:defRPr/>
            </a:pPr>
            <a:fld id="{92A09D61-DBD4-4FE3-A816-D37183659080}" type="slidenum">
              <a:rPr lang="es-ES" sz="1200">
                <a:solidFill>
                  <a:schemeClr val="bg1"/>
                </a:solidFill>
                <a:latin typeface="+mj-lt"/>
                <a:cs typeface="+mn-cs"/>
              </a:rPr>
              <a:pPr algn="r" eaLnBrk="1" hangingPunct="1">
                <a:spcBef>
                  <a:spcPct val="0"/>
                </a:spcBef>
                <a:defRPr/>
              </a:pPr>
              <a:t>38</a:t>
            </a:fld>
            <a:endParaRPr lang="es-ES" sz="1200">
              <a:solidFill>
                <a:schemeClr val="bg1"/>
              </a:solidFill>
              <a:latin typeface="+mj-lt"/>
              <a:cs typeface="+mn-cs"/>
            </a:endParaRPr>
          </a:p>
        </p:txBody>
      </p:sp>
      <p:sp>
        <p:nvSpPr>
          <p:cNvPr id="12" name="3 Marcador de número de diapositiva"/>
          <p:cNvSpPr txBox="1">
            <a:spLocks noGrp="1"/>
          </p:cNvSpPr>
          <p:nvPr/>
        </p:nvSpPr>
        <p:spPr bwMode="auto">
          <a:xfrm>
            <a:off x="7010400" y="4876006"/>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38</a:t>
            </a:fld>
            <a:endParaRPr lang="en-US" sz="1000" dirty="0">
              <a:solidFill>
                <a:srgbClr val="B2B2B2"/>
              </a:solidFill>
              <a:sym typeface="Trebuchet MS" pitchFamily="34" charset="0"/>
            </a:endParaRPr>
          </a:p>
        </p:txBody>
      </p:sp>
    </p:spTree>
    <p:extLst>
      <p:ext uri="{BB962C8B-B14F-4D97-AF65-F5344CB8AC3E}">
        <p14:creationId xmlns:p14="http://schemas.microsoft.com/office/powerpoint/2010/main" val="421360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21">
                                            <p:txEl>
                                              <p:pRg st="0" end="0"/>
                                            </p:txEl>
                                          </p:spTgt>
                                        </p:tgtEl>
                                        <p:attrNameLst>
                                          <p:attrName>style.visibility</p:attrName>
                                        </p:attrNameLst>
                                      </p:cBhvr>
                                      <p:to>
                                        <p:strVal val="visible"/>
                                      </p:to>
                                    </p:set>
                                    <p:animEffect transition="in" filter="fade">
                                      <p:cBhvr>
                                        <p:cTn id="7" dur="500"/>
                                        <p:tgtEl>
                                          <p:spTgt spid="604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421">
                                            <p:txEl>
                                              <p:pRg st="1" end="1"/>
                                            </p:txEl>
                                          </p:spTgt>
                                        </p:tgtEl>
                                        <p:attrNameLst>
                                          <p:attrName>style.visibility</p:attrName>
                                        </p:attrNameLst>
                                      </p:cBhvr>
                                      <p:to>
                                        <p:strVal val="visible"/>
                                      </p:to>
                                    </p:set>
                                    <p:animEffect transition="in" filter="fade">
                                      <p:cBhvr>
                                        <p:cTn id="12" dur="500"/>
                                        <p:tgtEl>
                                          <p:spTgt spid="604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421">
                                            <p:txEl>
                                              <p:pRg st="2" end="2"/>
                                            </p:txEl>
                                          </p:spTgt>
                                        </p:tgtEl>
                                        <p:attrNameLst>
                                          <p:attrName>style.visibility</p:attrName>
                                        </p:attrNameLst>
                                      </p:cBhvr>
                                      <p:to>
                                        <p:strVal val="visible"/>
                                      </p:to>
                                    </p:set>
                                    <p:animEffect transition="in" filter="fade">
                                      <p:cBhvr>
                                        <p:cTn id="17" dur="500"/>
                                        <p:tgtEl>
                                          <p:spTgt spid="604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421">
                                            <p:txEl>
                                              <p:pRg st="3" end="3"/>
                                            </p:txEl>
                                          </p:spTgt>
                                        </p:tgtEl>
                                        <p:attrNameLst>
                                          <p:attrName>style.visibility</p:attrName>
                                        </p:attrNameLst>
                                      </p:cBhvr>
                                      <p:to>
                                        <p:strVal val="visible"/>
                                      </p:to>
                                    </p:set>
                                    <p:animEffect transition="in" filter="fade">
                                      <p:cBhvr>
                                        <p:cTn id="22" dur="500"/>
                                        <p:tgtEl>
                                          <p:spTgt spid="604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grpSp>
        <p:nvGrpSpPr>
          <p:cNvPr id="2" name="Group 17"/>
          <p:cNvGrpSpPr>
            <a:grpSpLocks/>
          </p:cNvGrpSpPr>
          <p:nvPr/>
        </p:nvGrpSpPr>
        <p:grpSpPr bwMode="auto">
          <a:xfrm>
            <a:off x="6732240" y="1275606"/>
            <a:ext cx="2338735" cy="1656184"/>
            <a:chOff x="6867178" y="1271305"/>
            <a:chExt cx="2338735" cy="1976720"/>
          </a:xfrm>
          <a:solidFill>
            <a:schemeClr val="accent6">
              <a:lumMod val="20000"/>
              <a:lumOff val="80000"/>
            </a:schemeClr>
          </a:solidFill>
        </p:grpSpPr>
        <p:sp>
          <p:nvSpPr>
            <p:cNvPr id="9" name="TextBox 12"/>
            <p:cNvSpPr txBox="1">
              <a:spLocks noChangeArrowheads="1"/>
            </p:cNvSpPr>
            <p:nvPr/>
          </p:nvSpPr>
          <p:spPr bwMode="auto">
            <a:xfrm>
              <a:off x="8681098" y="1787529"/>
              <a:ext cx="390525" cy="943848"/>
            </a:xfrm>
            <a:prstGeom prst="rect">
              <a:avLst/>
            </a:prstGeom>
            <a:grpFill/>
            <a:ln w="9525">
              <a:noFill/>
              <a:miter lim="800000"/>
              <a:headEnd/>
              <a:tailEnd/>
            </a:ln>
          </p:spPr>
          <p:txBody>
            <a:bodyPr>
              <a:spAutoFit/>
            </a:bodyPr>
            <a:lstStyle/>
            <a:p>
              <a:r>
                <a:rPr lang="es-AR" sz="4000" b="1">
                  <a:solidFill>
                    <a:schemeClr val="tx1">
                      <a:lumMod val="95000"/>
                      <a:lumOff val="5000"/>
                    </a:schemeClr>
                  </a:solidFill>
                </a:rPr>
                <a:t>?</a:t>
              </a:r>
            </a:p>
          </p:txBody>
        </p:sp>
        <p:sp>
          <p:nvSpPr>
            <p:cNvPr id="8" name="Oval Callout 6"/>
            <p:cNvSpPr>
              <a:spLocks noChangeArrowheads="1"/>
            </p:cNvSpPr>
            <p:nvPr/>
          </p:nvSpPr>
          <p:spPr bwMode="auto">
            <a:xfrm>
              <a:off x="6867178" y="1271305"/>
              <a:ext cx="2338735" cy="1976720"/>
            </a:xfrm>
            <a:prstGeom prst="wedgeEllipseCallout">
              <a:avLst>
                <a:gd name="adj1" fmla="val -15403"/>
                <a:gd name="adj2" fmla="val 66045"/>
              </a:avLst>
            </a:prstGeom>
            <a:grpFill/>
            <a:ln w="9525" algn="ctr">
              <a:solidFill>
                <a:schemeClr val="tx1"/>
              </a:solidFill>
              <a:round/>
              <a:headEnd/>
              <a:tailEnd/>
            </a:ln>
          </p:spPr>
          <p:txBody>
            <a:bodyPr anchor="ctr"/>
            <a:lstStyle/>
            <a:p>
              <a:pPr algn="ctr" defTabSz="912813">
                <a:defRPr/>
              </a:pPr>
              <a:r>
                <a:rPr lang="es-AR" b="1" dirty="0">
                  <a:solidFill>
                    <a:schemeClr val="tx1">
                      <a:lumMod val="95000"/>
                      <a:lumOff val="5000"/>
                    </a:schemeClr>
                  </a:solidFill>
                  <a:latin typeface="Arial" charset="0"/>
                  <a:cs typeface="Arial" charset="0"/>
                </a:rPr>
                <a:t>ESPEJO</a:t>
              </a:r>
              <a:endParaRPr lang="es-AR" sz="1400" b="1" dirty="0">
                <a:solidFill>
                  <a:schemeClr val="tx1">
                    <a:lumMod val="95000"/>
                    <a:lumOff val="5000"/>
                  </a:schemeClr>
                </a:solidFill>
                <a:latin typeface="Arial" charset="0"/>
                <a:cs typeface="Arial" charset="0"/>
              </a:endParaRPr>
            </a:p>
            <a:p>
              <a:pPr algn="ctr" defTabSz="912813">
                <a:defRPr/>
              </a:pPr>
              <a:r>
                <a:rPr lang="es-AR" dirty="0" err="1">
                  <a:solidFill>
                    <a:schemeClr val="tx1">
                      <a:lumMod val="95000"/>
                      <a:lumOff val="5000"/>
                    </a:schemeClr>
                  </a:solidFill>
                  <a:latin typeface="Arial" charset="0"/>
                  <a:cs typeface="Arial" charset="0"/>
                </a:rPr>
                <a:t>Feedback</a:t>
              </a:r>
              <a:r>
                <a:rPr lang="es-AR" dirty="0">
                  <a:solidFill>
                    <a:schemeClr val="tx1">
                      <a:lumMod val="95000"/>
                      <a:lumOff val="5000"/>
                    </a:schemeClr>
                  </a:solidFill>
                  <a:latin typeface="Arial" charset="0"/>
                  <a:cs typeface="Arial" charset="0"/>
                </a:rPr>
                <a:t>, paráfrasis, resumen, clarificación </a:t>
              </a:r>
            </a:p>
          </p:txBody>
        </p:sp>
      </p:grpSp>
      <p:grpSp>
        <p:nvGrpSpPr>
          <p:cNvPr id="3" name="Group 16"/>
          <p:cNvGrpSpPr>
            <a:grpSpLocks/>
          </p:cNvGrpSpPr>
          <p:nvPr/>
        </p:nvGrpSpPr>
        <p:grpSpPr bwMode="auto">
          <a:xfrm>
            <a:off x="4139952" y="771550"/>
            <a:ext cx="2925763" cy="1134126"/>
            <a:chOff x="5126038" y="57150"/>
            <a:chExt cx="2925762" cy="1593850"/>
          </a:xfrm>
          <a:solidFill>
            <a:schemeClr val="accent6">
              <a:lumMod val="20000"/>
              <a:lumOff val="80000"/>
            </a:schemeClr>
          </a:solidFill>
        </p:grpSpPr>
        <p:sp>
          <p:nvSpPr>
            <p:cNvPr id="11" name="Oval Callout 6"/>
            <p:cNvSpPr>
              <a:spLocks noChangeArrowheads="1"/>
            </p:cNvSpPr>
            <p:nvPr/>
          </p:nvSpPr>
          <p:spPr bwMode="auto">
            <a:xfrm>
              <a:off x="5126038" y="57150"/>
              <a:ext cx="2925762" cy="1593850"/>
            </a:xfrm>
            <a:prstGeom prst="wedgeEllipseCallout">
              <a:avLst>
                <a:gd name="adj1" fmla="val 34671"/>
                <a:gd name="adj2" fmla="val 86380"/>
              </a:avLst>
            </a:prstGeom>
            <a:grpFill/>
            <a:ln w="9525" algn="ctr">
              <a:solidFill>
                <a:schemeClr val="tx1"/>
              </a:solidFill>
              <a:round/>
              <a:headEnd/>
              <a:tailEnd/>
            </a:ln>
          </p:spPr>
          <p:txBody>
            <a:bodyPr anchor="ctr"/>
            <a:lstStyle/>
            <a:p>
              <a:pPr algn="ctr" defTabSz="912813">
                <a:defRPr/>
              </a:pPr>
              <a:r>
                <a:rPr lang="es-AR" b="1" dirty="0">
                  <a:solidFill>
                    <a:schemeClr val="tx1">
                      <a:lumMod val="95000"/>
                      <a:lumOff val="5000"/>
                    </a:schemeClr>
                  </a:solidFill>
                  <a:cs typeface="Arial" charset="0"/>
                </a:rPr>
                <a:t>H</a:t>
              </a:r>
              <a:r>
                <a:rPr lang="es-AR" b="1" dirty="0">
                  <a:solidFill>
                    <a:schemeClr val="tx1">
                      <a:lumMod val="95000"/>
                      <a:lumOff val="5000"/>
                    </a:schemeClr>
                  </a:solidFill>
                  <a:latin typeface="Arial" charset="0"/>
                  <a:cs typeface="Arial" charset="0"/>
                </a:rPr>
                <a:t>IPOTÉTICAS</a:t>
              </a:r>
              <a:endParaRPr lang="es-AR" sz="1400" b="1" dirty="0">
                <a:solidFill>
                  <a:schemeClr val="tx1">
                    <a:lumMod val="95000"/>
                    <a:lumOff val="5000"/>
                  </a:schemeClr>
                </a:solidFill>
                <a:latin typeface="Arial" charset="0"/>
                <a:cs typeface="Arial" charset="0"/>
              </a:endParaRPr>
            </a:p>
            <a:p>
              <a:pPr algn="ctr" defTabSz="912813">
                <a:defRPr/>
              </a:pPr>
              <a:r>
                <a:rPr lang="es-AR" dirty="0">
                  <a:solidFill>
                    <a:schemeClr val="tx1">
                      <a:lumMod val="95000"/>
                      <a:lumOff val="5000"/>
                    </a:schemeClr>
                  </a:solidFill>
                  <a:latin typeface="Arial" charset="0"/>
                  <a:cs typeface="Arial" charset="0"/>
                </a:rPr>
                <a:t>Opciones abiertas sin compromiso</a:t>
              </a:r>
            </a:p>
          </p:txBody>
        </p:sp>
        <p:sp>
          <p:nvSpPr>
            <p:cNvPr id="12" name="TextBox 13"/>
            <p:cNvSpPr txBox="1">
              <a:spLocks noChangeArrowheads="1"/>
            </p:cNvSpPr>
            <p:nvPr/>
          </p:nvSpPr>
          <p:spPr bwMode="auto">
            <a:xfrm>
              <a:off x="7502301" y="501114"/>
              <a:ext cx="360040" cy="648803"/>
            </a:xfrm>
            <a:prstGeom prst="rect">
              <a:avLst/>
            </a:prstGeom>
            <a:grpFill/>
            <a:ln w="9525">
              <a:noFill/>
              <a:miter lim="800000"/>
              <a:headEnd/>
              <a:tailEnd/>
            </a:ln>
          </p:spPr>
          <p:txBody>
            <a:bodyPr wrap="square">
              <a:spAutoFit/>
            </a:bodyPr>
            <a:lstStyle/>
            <a:p>
              <a:r>
                <a:rPr lang="es-AR" sz="2400" b="1" dirty="0">
                  <a:solidFill>
                    <a:schemeClr val="tx1">
                      <a:lumMod val="95000"/>
                      <a:lumOff val="5000"/>
                    </a:schemeClr>
                  </a:solidFill>
                </a:rPr>
                <a:t>?</a:t>
              </a:r>
            </a:p>
          </p:txBody>
        </p:sp>
      </p:grpSp>
      <p:grpSp>
        <p:nvGrpSpPr>
          <p:cNvPr id="4" name="Group 15"/>
          <p:cNvGrpSpPr>
            <a:grpSpLocks/>
          </p:cNvGrpSpPr>
          <p:nvPr/>
        </p:nvGrpSpPr>
        <p:grpSpPr bwMode="auto">
          <a:xfrm>
            <a:off x="3779912" y="2067694"/>
            <a:ext cx="2741613" cy="1181100"/>
            <a:chOff x="3944937" y="1628775"/>
            <a:chExt cx="2741613" cy="1574800"/>
          </a:xfrm>
          <a:solidFill>
            <a:schemeClr val="accent6">
              <a:lumMod val="20000"/>
              <a:lumOff val="80000"/>
            </a:schemeClr>
          </a:solidFill>
        </p:grpSpPr>
        <p:sp>
          <p:nvSpPr>
            <p:cNvPr id="14" name="Oval Callout 6"/>
            <p:cNvSpPr>
              <a:spLocks noChangeArrowheads="1"/>
            </p:cNvSpPr>
            <p:nvPr/>
          </p:nvSpPr>
          <p:spPr bwMode="auto">
            <a:xfrm>
              <a:off x="3944937" y="1628775"/>
              <a:ext cx="2741613" cy="1574800"/>
            </a:xfrm>
            <a:prstGeom prst="wedgeEllipseCallout">
              <a:avLst>
                <a:gd name="adj1" fmla="val 40053"/>
                <a:gd name="adj2" fmla="val 56575"/>
              </a:avLst>
            </a:prstGeom>
            <a:grpFill/>
            <a:ln w="9525" algn="ctr">
              <a:solidFill>
                <a:schemeClr val="tx1"/>
              </a:solidFill>
              <a:round/>
              <a:headEnd/>
              <a:tailEnd/>
            </a:ln>
          </p:spPr>
          <p:txBody>
            <a:bodyPr anchor="ctr"/>
            <a:lstStyle/>
            <a:p>
              <a:pPr algn="ctr" defTabSz="912813">
                <a:defRPr/>
              </a:pPr>
              <a:r>
                <a:rPr lang="es-AR" b="1" dirty="0">
                  <a:solidFill>
                    <a:schemeClr val="tx1">
                      <a:lumMod val="95000"/>
                      <a:lumOff val="5000"/>
                    </a:schemeClr>
                  </a:solidFill>
                  <a:latin typeface="Arial" charset="0"/>
                  <a:cs typeface="Arial" charset="0"/>
                </a:rPr>
                <a:t>CERRADAS</a:t>
              </a:r>
              <a:endParaRPr lang="es-AR" sz="1400" b="1" dirty="0">
                <a:solidFill>
                  <a:schemeClr val="tx1">
                    <a:lumMod val="95000"/>
                    <a:lumOff val="5000"/>
                  </a:schemeClr>
                </a:solidFill>
              </a:endParaRPr>
            </a:p>
            <a:p>
              <a:pPr algn="ctr" defTabSz="912813">
                <a:defRPr/>
              </a:pPr>
              <a:r>
                <a:rPr lang="es-AR" dirty="0">
                  <a:solidFill>
                    <a:schemeClr val="tx1">
                      <a:lumMod val="95000"/>
                      <a:lumOff val="5000"/>
                    </a:schemeClr>
                  </a:solidFill>
                  <a:latin typeface="Arial" charset="0"/>
                  <a:cs typeface="Arial" charset="0"/>
                </a:rPr>
                <a:t>Respuestas por Sí o por No</a:t>
              </a:r>
            </a:p>
          </p:txBody>
        </p:sp>
        <p:sp>
          <p:nvSpPr>
            <p:cNvPr id="15" name="TextBox 14"/>
            <p:cNvSpPr txBox="1">
              <a:spLocks noChangeArrowheads="1"/>
            </p:cNvSpPr>
            <p:nvPr/>
          </p:nvSpPr>
          <p:spPr bwMode="auto">
            <a:xfrm>
              <a:off x="6146700" y="2052940"/>
              <a:ext cx="390525" cy="615553"/>
            </a:xfrm>
            <a:prstGeom prst="rect">
              <a:avLst/>
            </a:prstGeom>
            <a:grpFill/>
            <a:ln w="9525">
              <a:noFill/>
              <a:miter lim="800000"/>
              <a:headEnd/>
              <a:tailEnd/>
            </a:ln>
          </p:spPr>
          <p:txBody>
            <a:bodyPr>
              <a:spAutoFit/>
            </a:bodyPr>
            <a:lstStyle/>
            <a:p>
              <a:r>
                <a:rPr lang="es-AR" sz="2400" b="1" dirty="0">
                  <a:solidFill>
                    <a:schemeClr val="accent5">
                      <a:lumMod val="75000"/>
                    </a:schemeClr>
                  </a:solidFill>
                </a:rPr>
                <a:t>?</a:t>
              </a:r>
            </a:p>
          </p:txBody>
        </p:sp>
      </p:grpSp>
      <p:sp>
        <p:nvSpPr>
          <p:cNvPr id="19" name="Rectangle 2"/>
          <p:cNvSpPr>
            <a:spLocks noGrp="1" noChangeArrowheads="1"/>
          </p:cNvSpPr>
          <p:nvPr>
            <p:ph type="title"/>
          </p:nvPr>
        </p:nvSpPr>
        <p:spPr>
          <a:xfrm>
            <a:off x="179512" y="63084"/>
            <a:ext cx="8685213" cy="461665"/>
          </a:xfrm>
        </p:spPr>
        <p:txBody>
          <a:bodyPr wrap="square" anchor="ctr">
            <a:spAutoFit/>
          </a:bodyPr>
          <a:lstStyle/>
          <a:p>
            <a:r>
              <a:rPr lang="es-MX" sz="2400" dirty="0"/>
              <a:t>Comportamientos deseados: i</a:t>
            </a:r>
            <a:r>
              <a:rPr lang="es-MX" sz="2400" b="1" dirty="0"/>
              <a:t>ndagación productiva</a:t>
            </a:r>
            <a:endParaRPr lang="es-ES" sz="2400" b="1" dirty="0"/>
          </a:p>
        </p:txBody>
      </p:sp>
      <p:sp>
        <p:nvSpPr>
          <p:cNvPr id="20" name="TextBox 19"/>
          <p:cNvSpPr txBox="1"/>
          <p:nvPr/>
        </p:nvSpPr>
        <p:spPr>
          <a:xfrm>
            <a:off x="323528" y="2464896"/>
            <a:ext cx="3893390" cy="2339102"/>
          </a:xfrm>
          <a:prstGeom prst="rect">
            <a:avLst/>
          </a:prstGeom>
          <a:noFill/>
        </p:spPr>
        <p:txBody>
          <a:bodyPr wrap="square" rtlCol="0">
            <a:spAutoFit/>
          </a:bodyPr>
          <a:lstStyle/>
          <a:p>
            <a:pPr marL="536575" lvl="0" indent="-442913" defTabSz="914400" fontAlgn="auto">
              <a:spcBef>
                <a:spcPts val="300"/>
              </a:spcBef>
              <a:spcAft>
                <a:spcPts val="0"/>
              </a:spcAft>
              <a:defRPr/>
            </a:pPr>
            <a:r>
              <a:rPr lang="es-AR" sz="1400" b="1" dirty="0"/>
              <a:t>Haga preguntas sobre:</a:t>
            </a:r>
          </a:p>
          <a:p>
            <a:pPr marL="269875" lvl="1" indent="-176213" defTabSz="914400" fontAlgn="auto">
              <a:spcBef>
                <a:spcPts val="300"/>
              </a:spcBef>
              <a:spcAft>
                <a:spcPts val="0"/>
              </a:spcAft>
              <a:buClr>
                <a:srgbClr val="FBB03F"/>
              </a:buClr>
              <a:buFontTx/>
              <a:buChar char="•"/>
              <a:defRPr/>
            </a:pPr>
            <a:r>
              <a:rPr lang="es-AR" sz="1400" b="1" dirty="0"/>
              <a:t>Hechos</a:t>
            </a:r>
          </a:p>
          <a:p>
            <a:pPr marL="269875" lvl="1" indent="-176213" fontAlgn="auto">
              <a:spcBef>
                <a:spcPts val="300"/>
              </a:spcBef>
              <a:spcAft>
                <a:spcPts val="0"/>
              </a:spcAft>
              <a:buClr>
                <a:srgbClr val="FBB03F"/>
              </a:buClr>
              <a:buFontTx/>
              <a:buChar char="•"/>
              <a:defRPr/>
            </a:pPr>
            <a:r>
              <a:rPr lang="es-AR" sz="1400" b="1" dirty="0"/>
              <a:t>Opiniones</a:t>
            </a:r>
          </a:p>
          <a:p>
            <a:pPr marL="269875" lvl="1" indent="-176213" defTabSz="914400" fontAlgn="auto">
              <a:spcBef>
                <a:spcPts val="300"/>
              </a:spcBef>
              <a:spcAft>
                <a:spcPts val="0"/>
              </a:spcAft>
              <a:buClr>
                <a:srgbClr val="FBB03F"/>
              </a:buClr>
              <a:buFontTx/>
              <a:buChar char="•"/>
              <a:defRPr/>
            </a:pPr>
            <a:r>
              <a:rPr lang="es-AR" sz="1400" b="1" dirty="0"/>
              <a:t>Creencias / Interpretaciones</a:t>
            </a:r>
          </a:p>
          <a:p>
            <a:pPr marL="269875" lvl="1" indent="-176213" defTabSz="914400" fontAlgn="auto">
              <a:spcBef>
                <a:spcPts val="300"/>
              </a:spcBef>
              <a:spcAft>
                <a:spcPts val="0"/>
              </a:spcAft>
              <a:buClr>
                <a:srgbClr val="FBB03F"/>
              </a:buClr>
              <a:buFontTx/>
              <a:buChar char="•"/>
              <a:defRPr/>
            </a:pPr>
            <a:r>
              <a:rPr lang="es-AR" sz="1400" b="1" dirty="0"/>
              <a:t>Inferencias</a:t>
            </a:r>
          </a:p>
          <a:p>
            <a:pPr marL="269875" lvl="1" indent="-176213" defTabSz="914400" fontAlgn="auto">
              <a:spcBef>
                <a:spcPts val="300"/>
              </a:spcBef>
              <a:spcAft>
                <a:spcPts val="0"/>
              </a:spcAft>
              <a:buClr>
                <a:srgbClr val="FBB03F"/>
              </a:buClr>
              <a:buFontTx/>
              <a:buChar char="•"/>
              <a:defRPr/>
            </a:pPr>
            <a:r>
              <a:rPr lang="es-AR" sz="1400" b="1" dirty="0"/>
              <a:t>Sentimientos / Emociones</a:t>
            </a:r>
          </a:p>
          <a:p>
            <a:pPr marL="269875" lvl="1" indent="-176213" defTabSz="914400" fontAlgn="auto">
              <a:spcBef>
                <a:spcPts val="300"/>
              </a:spcBef>
              <a:spcAft>
                <a:spcPts val="0"/>
              </a:spcAft>
              <a:buClr>
                <a:srgbClr val="FBB03F"/>
              </a:buClr>
              <a:buFontTx/>
              <a:buChar char="•"/>
              <a:defRPr/>
            </a:pPr>
            <a:r>
              <a:rPr lang="es-AR" sz="1400" b="1" dirty="0"/>
              <a:t>Necesidades/Deseos</a:t>
            </a:r>
          </a:p>
          <a:p>
            <a:pPr marL="269875" lvl="1" indent="-176213" defTabSz="914400" fontAlgn="auto">
              <a:spcBef>
                <a:spcPts val="300"/>
              </a:spcBef>
              <a:spcAft>
                <a:spcPts val="0"/>
              </a:spcAft>
              <a:buClr>
                <a:srgbClr val="FBB03F"/>
              </a:buClr>
              <a:buFontTx/>
              <a:buChar char="•"/>
              <a:defRPr/>
            </a:pPr>
            <a:r>
              <a:rPr lang="es-AR" sz="1400" b="1" dirty="0"/>
              <a:t>Opciones</a:t>
            </a:r>
          </a:p>
          <a:p>
            <a:pPr marL="269875" lvl="1" indent="-176213" defTabSz="914400" fontAlgn="auto">
              <a:spcBef>
                <a:spcPts val="300"/>
              </a:spcBef>
              <a:spcAft>
                <a:spcPts val="0"/>
              </a:spcAft>
              <a:buClr>
                <a:srgbClr val="FBB03F"/>
              </a:buClr>
              <a:buFontTx/>
              <a:buChar char="•"/>
              <a:defRPr/>
            </a:pPr>
            <a:r>
              <a:rPr lang="es-AR" sz="1400" b="1" dirty="0"/>
              <a:t>Acciones</a:t>
            </a:r>
            <a:endParaRPr lang="es-AR" sz="1800" dirty="0"/>
          </a:p>
        </p:txBody>
      </p:sp>
      <p:pic>
        <p:nvPicPr>
          <p:cNvPr id="1026" name="Picture 2"/>
          <p:cNvPicPr>
            <a:picLocks noChangeAspect="1" noChangeArrowheads="1"/>
          </p:cNvPicPr>
          <p:nvPr/>
        </p:nvPicPr>
        <p:blipFill>
          <a:blip r:embed="rId3" cstate="print"/>
          <a:srcRect/>
          <a:stretch>
            <a:fillRect/>
          </a:stretch>
        </p:blipFill>
        <p:spPr bwMode="auto">
          <a:xfrm>
            <a:off x="7307511" y="3199507"/>
            <a:ext cx="1224929" cy="1964531"/>
          </a:xfrm>
          <a:prstGeom prst="rect">
            <a:avLst/>
          </a:prstGeom>
          <a:noFill/>
          <a:ln w="9525">
            <a:noFill/>
            <a:miter lim="800000"/>
            <a:headEnd/>
            <a:tailEnd/>
          </a:ln>
        </p:spPr>
      </p:pic>
      <p:grpSp>
        <p:nvGrpSpPr>
          <p:cNvPr id="5" name="Group 14"/>
          <p:cNvGrpSpPr>
            <a:grpSpLocks/>
          </p:cNvGrpSpPr>
          <p:nvPr/>
        </p:nvGrpSpPr>
        <p:grpSpPr bwMode="auto">
          <a:xfrm>
            <a:off x="3563888" y="3478882"/>
            <a:ext cx="2741613" cy="1325116"/>
            <a:chOff x="4335169" y="3338513"/>
            <a:chExt cx="2114550" cy="1766821"/>
          </a:xfrm>
          <a:solidFill>
            <a:schemeClr val="accent6">
              <a:lumMod val="20000"/>
              <a:lumOff val="80000"/>
            </a:schemeClr>
          </a:solidFill>
        </p:grpSpPr>
        <p:sp>
          <p:nvSpPr>
            <p:cNvPr id="17" name="Oval Callout 6"/>
            <p:cNvSpPr>
              <a:spLocks noChangeArrowheads="1"/>
            </p:cNvSpPr>
            <p:nvPr/>
          </p:nvSpPr>
          <p:spPr bwMode="auto">
            <a:xfrm>
              <a:off x="4335169" y="3338513"/>
              <a:ext cx="2114550" cy="1766821"/>
            </a:xfrm>
            <a:prstGeom prst="wedgeEllipseCallout">
              <a:avLst>
                <a:gd name="adj1" fmla="val 73409"/>
                <a:gd name="adj2" fmla="val -26853"/>
              </a:avLst>
            </a:prstGeom>
            <a:grpFill/>
            <a:ln w="9525" algn="ctr">
              <a:solidFill>
                <a:schemeClr val="tx1"/>
              </a:solidFill>
              <a:round/>
              <a:headEnd/>
              <a:tailEnd/>
            </a:ln>
          </p:spPr>
          <p:txBody>
            <a:bodyPr anchor="ctr"/>
            <a:lstStyle/>
            <a:p>
              <a:pPr algn="ctr" defTabSz="912813">
                <a:defRPr/>
              </a:pPr>
              <a:r>
                <a:rPr lang="es-AR" b="1" dirty="0">
                  <a:solidFill>
                    <a:schemeClr val="tx1">
                      <a:lumMod val="95000"/>
                      <a:lumOff val="5000"/>
                    </a:schemeClr>
                  </a:solidFill>
                </a:rPr>
                <a:t>ABIERTAS</a:t>
              </a:r>
              <a:endParaRPr lang="es-AR" sz="1400" b="1" dirty="0">
                <a:solidFill>
                  <a:schemeClr val="tx1">
                    <a:lumMod val="95000"/>
                    <a:lumOff val="5000"/>
                  </a:schemeClr>
                </a:solidFill>
              </a:endParaRPr>
            </a:p>
            <a:p>
              <a:pPr algn="ctr" defTabSz="912813">
                <a:defRPr/>
              </a:pPr>
              <a:r>
                <a:rPr lang="es-AR" i="1" dirty="0">
                  <a:solidFill>
                    <a:schemeClr val="tx1">
                      <a:lumMod val="95000"/>
                      <a:lumOff val="5000"/>
                    </a:schemeClr>
                  </a:solidFill>
                </a:rPr>
                <a:t>Quién, qué, cuál, dónde, por qué, cuándo, cómo</a:t>
              </a:r>
              <a:endParaRPr lang="es-AR" dirty="0">
                <a:solidFill>
                  <a:schemeClr val="tx1">
                    <a:lumMod val="95000"/>
                    <a:lumOff val="5000"/>
                  </a:schemeClr>
                </a:solidFill>
              </a:endParaRPr>
            </a:p>
          </p:txBody>
        </p:sp>
        <p:sp>
          <p:nvSpPr>
            <p:cNvPr id="18" name="TextBox 15"/>
            <p:cNvSpPr txBox="1">
              <a:spLocks noChangeArrowheads="1"/>
            </p:cNvSpPr>
            <p:nvPr/>
          </p:nvSpPr>
          <p:spPr bwMode="auto">
            <a:xfrm>
              <a:off x="5983454" y="3913717"/>
              <a:ext cx="295555" cy="615553"/>
            </a:xfrm>
            <a:prstGeom prst="rect">
              <a:avLst/>
            </a:prstGeom>
            <a:grpFill/>
            <a:ln w="9525">
              <a:noFill/>
              <a:miter lim="800000"/>
              <a:headEnd/>
              <a:tailEnd/>
            </a:ln>
          </p:spPr>
          <p:txBody>
            <a:bodyPr wrap="square">
              <a:spAutoFit/>
            </a:bodyPr>
            <a:lstStyle/>
            <a:p>
              <a:r>
                <a:rPr lang="es-AR" sz="2400" b="1" dirty="0">
                  <a:solidFill>
                    <a:schemeClr val="tx1">
                      <a:lumMod val="95000"/>
                      <a:lumOff val="5000"/>
                    </a:schemeClr>
                  </a:solidFill>
                </a:rPr>
                <a:t>?</a:t>
              </a:r>
            </a:p>
          </p:txBody>
        </p:sp>
      </p:grpSp>
      <p:grpSp>
        <p:nvGrpSpPr>
          <p:cNvPr id="6" name="Group 23"/>
          <p:cNvGrpSpPr/>
          <p:nvPr/>
        </p:nvGrpSpPr>
        <p:grpSpPr>
          <a:xfrm>
            <a:off x="755576" y="1113588"/>
            <a:ext cx="2784102" cy="1602178"/>
            <a:chOff x="473448" y="1289785"/>
            <a:chExt cx="2784102" cy="2409090"/>
          </a:xfrm>
        </p:grpSpPr>
        <p:sp>
          <p:nvSpPr>
            <p:cNvPr id="22" name="TextBox 21"/>
            <p:cNvSpPr txBox="1"/>
            <p:nvPr/>
          </p:nvSpPr>
          <p:spPr>
            <a:xfrm>
              <a:off x="473448" y="1890046"/>
              <a:ext cx="2117352" cy="1088871"/>
            </a:xfrm>
            <a:prstGeom prst="rect">
              <a:avLst/>
            </a:prstGeom>
            <a:noFill/>
          </p:spPr>
          <p:txBody>
            <a:bodyPr wrap="square" rtlCol="0">
              <a:spAutoFit/>
            </a:bodyPr>
            <a:lstStyle/>
            <a:p>
              <a:pPr lvl="0" indent="3175" algn="ctr" defTabSz="914400" fontAlgn="auto">
                <a:spcBef>
                  <a:spcPct val="20000"/>
                </a:spcBef>
                <a:spcAft>
                  <a:spcPts val="0"/>
                </a:spcAft>
                <a:defRPr/>
              </a:pPr>
              <a:r>
                <a:rPr lang="es-AR" sz="2000" b="1" dirty="0"/>
                <a:t>Tipos de Preguntas</a:t>
              </a:r>
              <a:endParaRPr lang="es-AR" sz="1800" dirty="0"/>
            </a:p>
          </p:txBody>
        </p:sp>
        <p:sp>
          <p:nvSpPr>
            <p:cNvPr id="23" name="Left Brace 22"/>
            <p:cNvSpPr/>
            <p:nvPr/>
          </p:nvSpPr>
          <p:spPr>
            <a:xfrm>
              <a:off x="2819400" y="1289785"/>
              <a:ext cx="438150" cy="2409090"/>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pSp>
      <p:sp>
        <p:nvSpPr>
          <p:cNvPr id="21" name="3 Marcador de número de diapositiva"/>
          <p:cNvSpPr txBox="1">
            <a:spLocks noGrp="1"/>
          </p:cNvSpPr>
          <p:nvPr/>
        </p:nvSpPr>
        <p:spPr bwMode="auto">
          <a:xfrm>
            <a:off x="7010400" y="4892005"/>
            <a:ext cx="2133600" cy="200025"/>
          </a:xfrm>
          <a:prstGeom prst="rect">
            <a:avLst/>
          </a:prstGeom>
          <a:noFill/>
          <a:ln w="9525">
            <a:noFill/>
            <a:miter lim="800000"/>
            <a:headEnd/>
            <a:tailEnd/>
          </a:ln>
        </p:spPr>
        <p:txBody>
          <a:bodyPr/>
          <a:lstStyle/>
          <a:p>
            <a:pPr algn="r" eaLnBrk="1" hangingPunct="1">
              <a:spcBef>
                <a:spcPct val="0"/>
              </a:spcBef>
            </a:pPr>
            <a:r>
              <a:rPr lang="en-US" sz="1000" dirty="0">
                <a:solidFill>
                  <a:srgbClr val="FBB03F"/>
                </a:solidFill>
                <a:sym typeface="Trebuchet MS" pitchFamily="34" charset="0"/>
              </a:rPr>
              <a:t>| </a:t>
            </a:r>
            <a:fld id="{C05A7786-404E-4348-BF65-E510685846CE}" type="slidenum">
              <a:rPr lang="en-US" sz="1000">
                <a:solidFill>
                  <a:srgbClr val="B2B2B2"/>
                </a:solidFill>
                <a:sym typeface="Trebuchet MS" pitchFamily="34" charset="0"/>
              </a:rPr>
              <a:pPr algn="r" eaLnBrk="1" hangingPunct="1">
                <a:spcBef>
                  <a:spcPct val="0"/>
                </a:spcBef>
              </a:pPr>
              <a:t>39</a:t>
            </a:fld>
            <a:endParaRPr lang="en-US" sz="1000" dirty="0">
              <a:solidFill>
                <a:srgbClr val="B2B2B2"/>
              </a:solidFill>
              <a:sym typeface="Trebuchet MS" pitchFamily="34" charset="0"/>
            </a:endParaRPr>
          </a:p>
        </p:txBody>
      </p:sp>
      <p:sp>
        <p:nvSpPr>
          <p:cNvPr id="26" name="TextBox 25"/>
          <p:cNvSpPr txBox="1"/>
          <p:nvPr/>
        </p:nvSpPr>
        <p:spPr>
          <a:xfrm>
            <a:off x="35496" y="618823"/>
            <a:ext cx="4612897" cy="584775"/>
          </a:xfrm>
          <a:prstGeom prst="rect">
            <a:avLst/>
          </a:prstGeom>
          <a:noFill/>
        </p:spPr>
        <p:txBody>
          <a:bodyPr wrap="square" rtlCol="0">
            <a:spAutoFit/>
          </a:bodyPr>
          <a:lstStyle/>
          <a:p>
            <a:r>
              <a:rPr lang="es-AR" sz="1600" b="1" dirty="0"/>
              <a:t>PREGUNTAS  ÚTILES PARA COMPRENDER LA PERSPECTIVA DEL OTRO</a:t>
            </a:r>
          </a:p>
        </p:txBody>
      </p:sp>
    </p:spTree>
    <p:extLst>
      <p:ext uri="{BB962C8B-B14F-4D97-AF65-F5344CB8AC3E}">
        <p14:creationId xmlns:p14="http://schemas.microsoft.com/office/powerpoint/2010/main" val="348529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ppt_w/2"/>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ppt_w</p:attrName>
                                        </p:attrNameLst>
                                      </p:cBhvr>
                                      <p:tavLst>
                                        <p:tav tm="0">
                                          <p:val>
                                            <p:fltVal val="0"/>
                                          </p:val>
                                        </p:tav>
                                        <p:tav tm="100000">
                                          <p:val>
                                            <p:strVal val="#ppt_w"/>
                                          </p:val>
                                        </p:tav>
                                      </p:tavLst>
                                    </p:anim>
                                    <p:anim calcmode="lin" valueType="num">
                                      <p:cBhvr>
                                        <p:cTn id="10"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xEl>
                                              <p:pRg st="1" end="1"/>
                                            </p:txEl>
                                          </p:spTgt>
                                        </p:tgtEl>
                                        <p:attrNameLst>
                                          <p:attrName>style.visibility</p:attrName>
                                        </p:attrNameLst>
                                      </p:cBhvr>
                                      <p:to>
                                        <p:strVal val="visible"/>
                                      </p:to>
                                    </p:set>
                                    <p:animEffect transition="in" filter="fade">
                                      <p:cBhvr>
                                        <p:cTn id="40" dur="500"/>
                                        <p:tgtEl>
                                          <p:spTgt spid="20">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xEl>
                                              <p:pRg st="2" end="2"/>
                                            </p:txEl>
                                          </p:spTgt>
                                        </p:tgtEl>
                                        <p:attrNameLst>
                                          <p:attrName>style.visibility</p:attrName>
                                        </p:attrNameLst>
                                      </p:cBhvr>
                                      <p:to>
                                        <p:strVal val="visible"/>
                                      </p:to>
                                    </p:set>
                                    <p:animEffect transition="in" filter="fade">
                                      <p:cBhvr>
                                        <p:cTn id="45" dur="500"/>
                                        <p:tgtEl>
                                          <p:spTgt spid="20">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xEl>
                                              <p:pRg st="3" end="3"/>
                                            </p:txEl>
                                          </p:spTgt>
                                        </p:tgtEl>
                                        <p:attrNameLst>
                                          <p:attrName>style.visibility</p:attrName>
                                        </p:attrNameLst>
                                      </p:cBhvr>
                                      <p:to>
                                        <p:strVal val="visible"/>
                                      </p:to>
                                    </p:set>
                                    <p:animEffect transition="in" filter="fade">
                                      <p:cBhvr>
                                        <p:cTn id="50" dur="500"/>
                                        <p:tgtEl>
                                          <p:spTgt spid="20">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
                                            <p:txEl>
                                              <p:pRg st="4" end="4"/>
                                            </p:txEl>
                                          </p:spTgt>
                                        </p:tgtEl>
                                        <p:attrNameLst>
                                          <p:attrName>style.visibility</p:attrName>
                                        </p:attrNameLst>
                                      </p:cBhvr>
                                      <p:to>
                                        <p:strVal val="visible"/>
                                      </p:to>
                                    </p:set>
                                    <p:animEffect transition="in" filter="fade">
                                      <p:cBhvr>
                                        <p:cTn id="55" dur="500"/>
                                        <p:tgtEl>
                                          <p:spTgt spid="20">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xEl>
                                              <p:pRg st="5" end="5"/>
                                            </p:txEl>
                                          </p:spTgt>
                                        </p:tgtEl>
                                        <p:attrNameLst>
                                          <p:attrName>style.visibility</p:attrName>
                                        </p:attrNameLst>
                                      </p:cBhvr>
                                      <p:to>
                                        <p:strVal val="visible"/>
                                      </p:to>
                                    </p:set>
                                    <p:animEffect transition="in" filter="fade">
                                      <p:cBhvr>
                                        <p:cTn id="60" dur="500"/>
                                        <p:tgtEl>
                                          <p:spTgt spid="20">
                                            <p:txEl>
                                              <p:pRg st="5" end="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xEl>
                                              <p:pRg st="6" end="6"/>
                                            </p:txEl>
                                          </p:spTgt>
                                        </p:tgtEl>
                                        <p:attrNameLst>
                                          <p:attrName>style.visibility</p:attrName>
                                        </p:attrNameLst>
                                      </p:cBhvr>
                                      <p:to>
                                        <p:strVal val="visible"/>
                                      </p:to>
                                    </p:set>
                                    <p:animEffect transition="in" filter="fade">
                                      <p:cBhvr>
                                        <p:cTn id="65" dur="500"/>
                                        <p:tgtEl>
                                          <p:spTgt spid="20">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0">
                                            <p:txEl>
                                              <p:pRg st="7" end="7"/>
                                            </p:txEl>
                                          </p:spTgt>
                                        </p:tgtEl>
                                        <p:attrNameLst>
                                          <p:attrName>style.visibility</p:attrName>
                                        </p:attrNameLst>
                                      </p:cBhvr>
                                      <p:to>
                                        <p:strVal val="visible"/>
                                      </p:to>
                                    </p:set>
                                    <p:animEffect transition="in" filter="fade">
                                      <p:cBhvr>
                                        <p:cTn id="70" dur="500"/>
                                        <p:tgtEl>
                                          <p:spTgt spid="20">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xEl>
                                              <p:pRg st="8" end="8"/>
                                            </p:txEl>
                                          </p:spTgt>
                                        </p:tgtEl>
                                        <p:attrNameLst>
                                          <p:attrName>style.visibility</p:attrName>
                                        </p:attrNameLst>
                                      </p:cBhvr>
                                      <p:to>
                                        <p:strVal val="visible"/>
                                      </p:to>
                                    </p:set>
                                    <p:animEffect transition="in" filter="fade">
                                      <p:cBhvr>
                                        <p:cTn id="75" dur="500"/>
                                        <p:tgtEl>
                                          <p:spTgt spid="2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bldLvl="5"/>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7" y="51470"/>
            <a:ext cx="8685213" cy="434578"/>
          </a:xfrm>
        </p:spPr>
        <p:txBody>
          <a:bodyPr/>
          <a:lstStyle/>
          <a:p>
            <a:r>
              <a:rPr lang="es-AR" sz="2400" dirty="0"/>
              <a:t>Agenda día 1</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36017877"/>
              </p:ext>
            </p:extLst>
          </p:nvPr>
        </p:nvGraphicFramePr>
        <p:xfrm>
          <a:off x="683568" y="843366"/>
          <a:ext cx="7776864" cy="4028322"/>
        </p:xfrm>
        <a:graphic>
          <a:graphicData uri="http://schemas.openxmlformats.org/drawingml/2006/table">
            <a:tbl>
              <a:tblPr firstRow="1" bandRow="1">
                <a:tableStyleId>{7DF18680-E054-41AD-8BC1-D1AEF772440D}</a:tableStyleId>
              </a:tblPr>
              <a:tblGrid>
                <a:gridCol w="1744939">
                  <a:extLst>
                    <a:ext uri="{9D8B030D-6E8A-4147-A177-3AD203B41FA5}">
                      <a16:colId xmlns:a16="http://schemas.microsoft.com/office/drawing/2014/main" val="20000"/>
                    </a:ext>
                  </a:extLst>
                </a:gridCol>
                <a:gridCol w="6031925">
                  <a:extLst>
                    <a:ext uri="{9D8B030D-6E8A-4147-A177-3AD203B41FA5}">
                      <a16:colId xmlns:a16="http://schemas.microsoft.com/office/drawing/2014/main" val="20001"/>
                    </a:ext>
                  </a:extLst>
                </a:gridCol>
              </a:tblGrid>
              <a:tr h="328487">
                <a:tc>
                  <a:txBody>
                    <a:bodyPr/>
                    <a:lstStyle/>
                    <a:p>
                      <a:pPr algn="ctr"/>
                      <a:r>
                        <a:rPr lang="es-AR" sz="1200" dirty="0"/>
                        <a:t>HORARIO</a:t>
                      </a:r>
                      <a:endParaRPr lang="es-AR" sz="1200" dirty="0">
                        <a:solidFill>
                          <a:schemeClr val="tx1"/>
                        </a:solidFill>
                      </a:endParaRPr>
                    </a:p>
                  </a:txBody>
                  <a:tcPr marT="34290" marB="34290" anchor="ctr"/>
                </a:tc>
                <a:tc>
                  <a:txBody>
                    <a:bodyPr/>
                    <a:lstStyle/>
                    <a:p>
                      <a:pPr algn="ctr"/>
                      <a:r>
                        <a:rPr lang="es-AR" sz="1200" dirty="0"/>
                        <a:t>TEMA</a:t>
                      </a:r>
                      <a:endParaRPr lang="es-AR" sz="1200" dirty="0">
                        <a:solidFill>
                          <a:schemeClr val="tx1"/>
                        </a:solidFill>
                      </a:endParaRPr>
                    </a:p>
                  </a:txBody>
                  <a:tcPr marT="34290" marB="34290" anchor="ctr"/>
                </a:tc>
                <a:extLst>
                  <a:ext uri="{0D108BD9-81ED-4DB2-BD59-A6C34878D82A}">
                    <a16:rowId xmlns:a16="http://schemas.microsoft.com/office/drawing/2014/main" val="10000"/>
                  </a:ext>
                </a:extLst>
              </a:tr>
              <a:tr h="434340">
                <a:tc>
                  <a:txBody>
                    <a:bodyPr/>
                    <a:lstStyle/>
                    <a:p>
                      <a:pPr algn="ctr"/>
                      <a:r>
                        <a:rPr lang="es-AR" sz="1200" b="1" dirty="0"/>
                        <a:t>9</a:t>
                      </a:r>
                      <a:endParaRPr lang="es-AR" sz="1200" b="1" dirty="0">
                        <a:solidFill>
                          <a:schemeClr val="tx1"/>
                        </a:solidFill>
                      </a:endParaRPr>
                    </a:p>
                  </a:txBody>
                  <a:tcPr marT="34290" marB="34290">
                    <a:noFill/>
                  </a:tcPr>
                </a:tc>
                <a:tc>
                  <a:txBody>
                    <a:bodyPr/>
                    <a:lstStyle/>
                    <a:p>
                      <a:pPr algn="ctr"/>
                      <a:r>
                        <a:rPr lang="es-AR" sz="1200" b="1" dirty="0" err="1">
                          <a:solidFill>
                            <a:schemeClr val="tx1"/>
                          </a:solidFill>
                        </a:rPr>
                        <a:t>Check</a:t>
                      </a:r>
                      <a:r>
                        <a:rPr lang="es-AR" sz="1200" b="1" dirty="0">
                          <a:solidFill>
                            <a:schemeClr val="tx1"/>
                          </a:solidFill>
                        </a:rPr>
                        <a:t> in / Agenda / Revisión de reglas</a:t>
                      </a:r>
                      <a:r>
                        <a:rPr lang="es-AR" sz="1200" b="1" baseline="0" dirty="0">
                          <a:solidFill>
                            <a:schemeClr val="tx1"/>
                          </a:solidFill>
                        </a:rPr>
                        <a:t> de convivencia</a:t>
                      </a:r>
                      <a:endParaRPr lang="es-AR" sz="1200" b="1" dirty="0">
                        <a:solidFill>
                          <a:schemeClr val="tx1"/>
                        </a:solidFill>
                      </a:endParaRPr>
                    </a:p>
                  </a:txBody>
                  <a:tcPr marT="34290" marB="34290">
                    <a:noFill/>
                  </a:tcPr>
                </a:tc>
                <a:extLst>
                  <a:ext uri="{0D108BD9-81ED-4DB2-BD59-A6C34878D82A}">
                    <a16:rowId xmlns:a16="http://schemas.microsoft.com/office/drawing/2014/main" val="10001"/>
                  </a:ext>
                </a:extLst>
              </a:tr>
              <a:tr h="328487">
                <a:tc>
                  <a:txBody>
                    <a:bodyPr/>
                    <a:lstStyle/>
                    <a:p>
                      <a:pPr algn="ctr"/>
                      <a:r>
                        <a:rPr lang="es-AR" sz="1200" b="1" dirty="0">
                          <a:solidFill>
                            <a:schemeClr val="dk1"/>
                          </a:solidFill>
                        </a:rPr>
                        <a:t>9:45</a:t>
                      </a:r>
                      <a:endParaRPr lang="es-AR" sz="1200" b="1" dirty="0">
                        <a:solidFill>
                          <a:schemeClr val="tx1"/>
                        </a:solidFill>
                      </a:endParaRPr>
                    </a:p>
                  </a:txBody>
                  <a:tcPr marT="34290" marB="34290"/>
                </a:tc>
                <a:tc>
                  <a:txBody>
                    <a:bodyPr/>
                    <a:lstStyle/>
                    <a:p>
                      <a:pPr algn="ctr"/>
                      <a:r>
                        <a:rPr lang="es-AR" sz="1200" b="1" i="0" dirty="0">
                          <a:solidFill>
                            <a:schemeClr val="tx1"/>
                          </a:solidFill>
                        </a:rPr>
                        <a:t>Equipos de Alto Desempeño – Modelo de análisis</a:t>
                      </a:r>
                    </a:p>
                  </a:txBody>
                  <a:tcPr marT="34290" marB="34290"/>
                </a:tc>
                <a:extLst>
                  <a:ext uri="{0D108BD9-81ED-4DB2-BD59-A6C34878D82A}">
                    <a16:rowId xmlns:a16="http://schemas.microsoft.com/office/drawing/2014/main" val="10002"/>
                  </a:ext>
                </a:extLst>
              </a:tr>
              <a:tr h="251460">
                <a:tc>
                  <a:txBody>
                    <a:bodyPr/>
                    <a:lstStyle/>
                    <a:p>
                      <a:pPr algn="ctr"/>
                      <a:r>
                        <a:rPr lang="es-AR" sz="1200" b="1" dirty="0"/>
                        <a:t>11</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3"/>
                  </a:ext>
                </a:extLst>
              </a:tr>
              <a:tr h="328487">
                <a:tc>
                  <a:txBody>
                    <a:bodyPr/>
                    <a:lstStyle/>
                    <a:p>
                      <a:pPr algn="ctr"/>
                      <a:r>
                        <a:rPr lang="es-AR" sz="1200" b="1" dirty="0"/>
                        <a:t>11:15</a:t>
                      </a:r>
                      <a:endParaRPr lang="es-AR" sz="1200" b="1" dirty="0">
                        <a:solidFill>
                          <a:schemeClr val="tx1"/>
                        </a:solidFill>
                      </a:endParaRPr>
                    </a:p>
                  </a:txBody>
                  <a:tcPr marT="34290" marB="34290"/>
                </a:tc>
                <a:tc>
                  <a:txBody>
                    <a:bodyPr/>
                    <a:lstStyle/>
                    <a:p>
                      <a:pPr algn="ctr"/>
                      <a:r>
                        <a:rPr lang="es-AR" sz="1200" b="1" dirty="0">
                          <a:solidFill>
                            <a:schemeClr val="tx1"/>
                          </a:solidFill>
                        </a:rPr>
                        <a:t>Equipos de Alto Desempeño – Resultados encuesta del MT</a:t>
                      </a:r>
                    </a:p>
                    <a:p>
                      <a:pPr algn="ctr"/>
                      <a:r>
                        <a:rPr lang="es-AR" sz="1200" b="1" dirty="0">
                          <a:solidFill>
                            <a:schemeClr val="tx1"/>
                          </a:solidFill>
                        </a:rPr>
                        <a:t>Prioridades de desarrollo</a:t>
                      </a:r>
                    </a:p>
                  </a:txBody>
                  <a:tcPr marT="34290" marB="34290"/>
                </a:tc>
                <a:extLst>
                  <a:ext uri="{0D108BD9-81ED-4DB2-BD59-A6C34878D82A}">
                    <a16:rowId xmlns:a16="http://schemas.microsoft.com/office/drawing/2014/main" val="10004"/>
                  </a:ext>
                </a:extLst>
              </a:tr>
              <a:tr h="251460">
                <a:tc>
                  <a:txBody>
                    <a:bodyPr/>
                    <a:lstStyle/>
                    <a:p>
                      <a:pPr algn="ctr"/>
                      <a:r>
                        <a:rPr lang="es-AR" sz="1200" b="1" dirty="0"/>
                        <a:t>13</a:t>
                      </a:r>
                      <a:endParaRPr lang="es-AR" sz="1200" b="1" dirty="0">
                        <a:solidFill>
                          <a:schemeClr val="tx1"/>
                        </a:solidFill>
                      </a:endParaRPr>
                    </a:p>
                  </a:txBody>
                  <a:tcPr marT="34290" marB="34290">
                    <a:noFill/>
                  </a:tcPr>
                </a:tc>
                <a:tc>
                  <a:txBody>
                    <a:bodyPr/>
                    <a:lstStyle/>
                    <a:p>
                      <a:pPr algn="ctr"/>
                      <a:r>
                        <a:rPr lang="es-AR" sz="1200" b="1" dirty="0"/>
                        <a:t>Almuerzo</a:t>
                      </a:r>
                      <a:endParaRPr lang="es-AR" sz="1200" b="1" dirty="0">
                        <a:solidFill>
                          <a:schemeClr val="tx1"/>
                        </a:solidFill>
                      </a:endParaRPr>
                    </a:p>
                  </a:txBody>
                  <a:tcPr marT="34290" marB="34290">
                    <a:noFill/>
                  </a:tcPr>
                </a:tc>
                <a:extLst>
                  <a:ext uri="{0D108BD9-81ED-4DB2-BD59-A6C34878D82A}">
                    <a16:rowId xmlns:a16="http://schemas.microsoft.com/office/drawing/2014/main" val="10005"/>
                  </a:ext>
                </a:extLst>
              </a:tr>
              <a:tr h="328487">
                <a:tc>
                  <a:txBody>
                    <a:bodyPr/>
                    <a:lstStyle/>
                    <a:p>
                      <a:pPr algn="ctr"/>
                      <a:r>
                        <a:rPr lang="es-AR" sz="1200" b="1" dirty="0"/>
                        <a:t>14</a:t>
                      </a:r>
                      <a:endParaRPr lang="es-AR" sz="1200" b="1" dirty="0">
                        <a:solidFill>
                          <a:schemeClr val="tx1"/>
                        </a:solidFill>
                      </a:endParaRPr>
                    </a:p>
                  </a:txBody>
                  <a:tcPr marT="34290" marB="34290"/>
                </a:tc>
                <a:tc>
                  <a:txBody>
                    <a:bodyPr/>
                    <a:lstStyle/>
                    <a:p>
                      <a:pPr algn="ctr"/>
                      <a:r>
                        <a:rPr lang="es-AR" sz="1200" b="1" dirty="0">
                          <a:solidFill>
                            <a:schemeClr val="tx1"/>
                          </a:solidFill>
                        </a:rPr>
                        <a:t>Conversaciones de alineamiento</a:t>
                      </a:r>
                    </a:p>
                    <a:p>
                      <a:pPr algn="ctr"/>
                      <a:endParaRPr lang="es-AR" sz="1200" b="1" dirty="0">
                        <a:solidFill>
                          <a:schemeClr val="tx1"/>
                        </a:solidFill>
                      </a:endParaRPr>
                    </a:p>
                  </a:txBody>
                  <a:tcPr marT="34290" marB="34290"/>
                </a:tc>
                <a:extLst>
                  <a:ext uri="{0D108BD9-81ED-4DB2-BD59-A6C34878D82A}">
                    <a16:rowId xmlns:a16="http://schemas.microsoft.com/office/drawing/2014/main" val="10006"/>
                  </a:ext>
                </a:extLst>
              </a:tr>
              <a:tr h="251460">
                <a:tc>
                  <a:txBody>
                    <a:bodyPr/>
                    <a:lstStyle/>
                    <a:p>
                      <a:pPr algn="ctr"/>
                      <a:r>
                        <a:rPr lang="es-AR" sz="1200" b="1" dirty="0"/>
                        <a:t>16</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7"/>
                  </a:ext>
                </a:extLst>
              </a:tr>
              <a:tr h="328487">
                <a:tc>
                  <a:txBody>
                    <a:bodyPr/>
                    <a:lstStyle/>
                    <a:p>
                      <a:pPr marL="0" algn="ctr" defTabSz="914400" rtl="0" eaLnBrk="1" latinLnBrk="0" hangingPunct="1"/>
                      <a:r>
                        <a:rPr lang="es-AR" sz="1200" b="1" kern="1200" dirty="0">
                          <a:solidFill>
                            <a:schemeClr val="tx1"/>
                          </a:solidFill>
                          <a:latin typeface="+mn-lt"/>
                          <a:ea typeface="+mn-ea"/>
                          <a:cs typeface="+mn-cs"/>
                        </a:rPr>
                        <a:t>16:15</a:t>
                      </a:r>
                    </a:p>
                  </a:txBody>
                  <a:tcPr marT="34290" marB="34290">
                    <a:solidFill>
                      <a:schemeClr val="bg2">
                        <a:lumMod val="20000"/>
                        <a:lumOff val="80000"/>
                      </a:schemeClr>
                    </a:solidFill>
                  </a:tcPr>
                </a:tc>
                <a:tc>
                  <a:txBody>
                    <a:bodyPr/>
                    <a:lstStyle/>
                    <a:p>
                      <a:pPr marL="0" algn="ctr" defTabSz="914400" rtl="0" eaLnBrk="1" latinLnBrk="0" hangingPunct="1"/>
                      <a:r>
                        <a:rPr lang="es-AR" sz="1200" b="1" kern="1200" dirty="0">
                          <a:solidFill>
                            <a:schemeClr val="tx1"/>
                          </a:solidFill>
                          <a:latin typeface="+mn-lt"/>
                          <a:ea typeface="+mn-ea"/>
                          <a:cs typeface="+mn-cs"/>
                        </a:rPr>
                        <a:t>Conversaciones de alineamiento</a:t>
                      </a:r>
                    </a:p>
                  </a:txBody>
                  <a:tcPr marT="34290" marB="34290">
                    <a:solidFill>
                      <a:schemeClr val="bg2">
                        <a:lumMod val="20000"/>
                        <a:lumOff val="80000"/>
                      </a:schemeClr>
                    </a:solidFill>
                  </a:tcPr>
                </a:tc>
                <a:extLst>
                  <a:ext uri="{0D108BD9-81ED-4DB2-BD59-A6C34878D82A}">
                    <a16:rowId xmlns:a16="http://schemas.microsoft.com/office/drawing/2014/main" val="10008"/>
                  </a:ext>
                </a:extLst>
              </a:tr>
              <a:tr h="328487">
                <a:tc>
                  <a:txBody>
                    <a:bodyPr/>
                    <a:lstStyle/>
                    <a:p>
                      <a:pPr algn="ctr"/>
                      <a:r>
                        <a:rPr lang="es-AR" sz="1200" b="1" dirty="0">
                          <a:solidFill>
                            <a:schemeClr val="tx1"/>
                          </a:solidFill>
                        </a:rPr>
                        <a:t>18</a:t>
                      </a:r>
                    </a:p>
                  </a:txBody>
                  <a:tcPr marT="34290" marB="34290">
                    <a:noFill/>
                  </a:tcPr>
                </a:tc>
                <a:tc>
                  <a:txBody>
                    <a:bodyPr/>
                    <a:lstStyle/>
                    <a:p>
                      <a:pPr algn="ctr"/>
                      <a:r>
                        <a:rPr lang="es-AR" sz="1200" b="1" dirty="0">
                          <a:solidFill>
                            <a:schemeClr val="tx1"/>
                          </a:solidFill>
                        </a:rPr>
                        <a:t>Tiempo Libre</a:t>
                      </a:r>
                    </a:p>
                  </a:txBody>
                  <a:tcPr marT="34290" marB="34290">
                    <a:noFill/>
                  </a:tcPr>
                </a:tc>
                <a:extLst>
                  <a:ext uri="{0D108BD9-81ED-4DB2-BD59-A6C34878D82A}">
                    <a16:rowId xmlns:a16="http://schemas.microsoft.com/office/drawing/2014/main" val="10009"/>
                  </a:ext>
                </a:extLst>
              </a:tr>
              <a:tr h="328487">
                <a:tc>
                  <a:txBody>
                    <a:bodyPr/>
                    <a:lstStyle/>
                    <a:p>
                      <a:pPr marL="0" algn="ctr" defTabSz="914400" rtl="0" eaLnBrk="1" latinLnBrk="0" hangingPunct="1"/>
                      <a:r>
                        <a:rPr lang="es-AR" sz="1200" b="1" kern="1200" dirty="0">
                          <a:solidFill>
                            <a:schemeClr val="tx1"/>
                          </a:solidFill>
                          <a:latin typeface="+mn-lt"/>
                          <a:ea typeface="+mn-ea"/>
                          <a:cs typeface="+mn-cs"/>
                        </a:rPr>
                        <a:t>19:30</a:t>
                      </a:r>
                    </a:p>
                  </a:txBody>
                  <a:tcPr marT="34290" marB="34290">
                    <a:solidFill>
                      <a:schemeClr val="bg2">
                        <a:lumMod val="20000"/>
                        <a:lumOff val="80000"/>
                      </a:schemeClr>
                    </a:solidFill>
                  </a:tcPr>
                </a:tc>
                <a:tc>
                  <a:txBody>
                    <a:bodyPr/>
                    <a:lstStyle/>
                    <a:p>
                      <a:pPr marL="0" algn="ctr" defTabSz="914400" rtl="0" eaLnBrk="1" latinLnBrk="0" hangingPunct="1"/>
                      <a:r>
                        <a:rPr lang="es-AR" sz="1200" b="1" kern="1200" dirty="0">
                          <a:solidFill>
                            <a:schemeClr val="tx1"/>
                          </a:solidFill>
                          <a:latin typeface="+mn-lt"/>
                          <a:ea typeface="+mn-ea"/>
                          <a:cs typeface="+mn-cs"/>
                        </a:rPr>
                        <a:t>Actividad grupal</a:t>
                      </a:r>
                    </a:p>
                  </a:txBody>
                  <a:tcPr marT="34290" marB="34290">
                    <a:solidFill>
                      <a:schemeClr val="bg2">
                        <a:lumMod val="20000"/>
                        <a:lumOff val="80000"/>
                      </a:schemeClr>
                    </a:solidFill>
                  </a:tcPr>
                </a:tc>
                <a:extLst>
                  <a:ext uri="{0D108BD9-81ED-4DB2-BD59-A6C34878D82A}">
                    <a16:rowId xmlns:a16="http://schemas.microsoft.com/office/drawing/2014/main" val="10010"/>
                  </a:ext>
                </a:extLst>
              </a:tr>
              <a:tr h="328487">
                <a:tc>
                  <a:txBody>
                    <a:bodyPr/>
                    <a:lstStyle/>
                    <a:p>
                      <a:pPr algn="ctr"/>
                      <a:r>
                        <a:rPr lang="es-AR" sz="1200" b="1" dirty="0">
                          <a:solidFill>
                            <a:schemeClr val="tx1"/>
                          </a:solidFill>
                        </a:rPr>
                        <a:t>21</a:t>
                      </a:r>
                    </a:p>
                  </a:txBody>
                  <a:tcPr marT="34290" marB="34290">
                    <a:noFill/>
                  </a:tcPr>
                </a:tc>
                <a:tc>
                  <a:txBody>
                    <a:bodyPr/>
                    <a:lstStyle/>
                    <a:p>
                      <a:pPr algn="ctr"/>
                      <a:r>
                        <a:rPr lang="es-AR" sz="1200" b="1" dirty="0">
                          <a:solidFill>
                            <a:schemeClr val="tx1"/>
                          </a:solidFill>
                        </a:rPr>
                        <a:t>Cena</a:t>
                      </a:r>
                    </a:p>
                  </a:txBody>
                  <a:tcPr marT="34290" marB="34290">
                    <a:noFill/>
                  </a:tcPr>
                </a:tc>
                <a:extLst>
                  <a:ext uri="{0D108BD9-81ED-4DB2-BD59-A6C34878D82A}">
                    <a16:rowId xmlns:a16="http://schemas.microsoft.com/office/drawing/2014/main" val="10011"/>
                  </a:ext>
                </a:extLst>
              </a:tr>
            </a:tbl>
          </a:graphicData>
        </a:graphic>
      </p:graphicFrame>
      <p:sp>
        <p:nvSpPr>
          <p:cNvPr id="8"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4</a:t>
            </a:fld>
            <a:endParaRPr lang="en-US" sz="800"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71873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3" name="Content Placeholder 2"/>
          <p:cNvSpPr>
            <a:spLocks noGrp="1"/>
          </p:cNvSpPr>
          <p:nvPr>
            <p:ph idx="1"/>
          </p:nvPr>
        </p:nvSpPr>
        <p:spPr>
          <a:xfrm>
            <a:off x="423870" y="699542"/>
            <a:ext cx="8540750" cy="3960440"/>
          </a:xfrm>
        </p:spPr>
        <p:txBody>
          <a:bodyPr/>
          <a:lstStyle/>
          <a:p>
            <a:pPr marL="334963" lvl="1" indent="0">
              <a:buNone/>
            </a:pPr>
            <a:r>
              <a:rPr lang="es-AR" sz="1800" b="0" dirty="0"/>
              <a:t>En plenario: Validar / consensuar un orden de prioridades en el tratamiento de los temas de desarrollo del equipo:</a:t>
            </a:r>
          </a:p>
          <a:p>
            <a:pPr marL="342900" indent="-342900" algn="ctr">
              <a:buNone/>
            </a:pPr>
            <a:r>
              <a:rPr lang="es-AR" sz="1800" u="sng" dirty="0"/>
              <a:t>Temas de referencia y orden sugerido</a:t>
            </a:r>
            <a:r>
              <a:rPr lang="es-AR" sz="1800" b="0" dirty="0"/>
              <a:t>:</a:t>
            </a:r>
          </a:p>
          <a:p>
            <a:pPr>
              <a:buFontTx/>
              <a:buChar char="-"/>
            </a:pPr>
            <a:r>
              <a:rPr lang="es-AR" sz="1400" b="0" dirty="0"/>
              <a:t>Acordar propósito compartido del MT </a:t>
            </a:r>
            <a:r>
              <a:rPr lang="es-AR" sz="1400" b="0" dirty="0">
                <a:sym typeface="Wingdings" panose="05000000000000000000" pitchFamily="2" charset="2"/>
              </a:rPr>
              <a:t></a:t>
            </a:r>
            <a:endParaRPr lang="es-AR" sz="1400" b="0" dirty="0"/>
          </a:p>
          <a:p>
            <a:pPr>
              <a:buFontTx/>
              <a:buChar char="-"/>
            </a:pPr>
            <a:r>
              <a:rPr lang="es-AR" sz="1400" b="0" dirty="0"/>
              <a:t>Acordar sobre metas compartidas. </a:t>
            </a:r>
            <a:r>
              <a:rPr lang="es-AR" sz="1400" b="0" dirty="0">
                <a:sym typeface="Wingdings" panose="05000000000000000000" pitchFamily="2" charset="2"/>
              </a:rPr>
              <a:t></a:t>
            </a:r>
            <a:endParaRPr lang="es-AR" sz="1400" b="0" dirty="0"/>
          </a:p>
          <a:p>
            <a:pPr lvl="1">
              <a:buFontTx/>
              <a:buChar char="-"/>
            </a:pPr>
            <a:r>
              <a:rPr lang="es-AR" sz="1100" b="0" dirty="0"/>
              <a:t>Ej. Asociadas a proyectos específicos </a:t>
            </a:r>
            <a:r>
              <a:rPr lang="es-AR" sz="1100" b="0" dirty="0" err="1"/>
              <a:t>simil</a:t>
            </a:r>
            <a:r>
              <a:rPr lang="es-AR" sz="1100" b="0" dirty="0"/>
              <a:t> PEI.</a:t>
            </a:r>
          </a:p>
          <a:p>
            <a:pPr marL="231775" lvl="1" indent="-231775">
              <a:buClr>
                <a:schemeClr val="accent2"/>
              </a:buClr>
              <a:buFontTx/>
              <a:buChar char="-"/>
            </a:pPr>
            <a:r>
              <a:rPr lang="es-AR" sz="1400" b="0" dirty="0">
                <a:ea typeface="+mn-ea"/>
              </a:rPr>
              <a:t>Acordar temas y mecanismos de decisión en el MT en el futuro.</a:t>
            </a:r>
            <a:r>
              <a:rPr lang="es-AR" sz="1400" b="0" dirty="0">
                <a:ea typeface="+mn-ea"/>
                <a:sym typeface="Wingdings" panose="05000000000000000000" pitchFamily="2" charset="2"/>
              </a:rPr>
              <a:t></a:t>
            </a:r>
          </a:p>
          <a:p>
            <a:pPr marL="231775" lvl="1" indent="-231775">
              <a:buClr>
                <a:schemeClr val="accent2"/>
              </a:buClr>
              <a:buFontTx/>
              <a:buChar char="-"/>
            </a:pPr>
            <a:r>
              <a:rPr lang="es-AR" sz="1400" b="0" i="1" dirty="0" err="1">
                <a:solidFill>
                  <a:srgbClr val="000204"/>
                </a:solidFill>
                <a:ea typeface="+mn-ea"/>
                <a:sym typeface="Wingdings" panose="05000000000000000000" pitchFamily="2" charset="2"/>
              </a:rPr>
              <a:t>Scorecard</a:t>
            </a:r>
            <a:r>
              <a:rPr lang="es-AR" sz="1400" b="0" i="1" dirty="0">
                <a:solidFill>
                  <a:srgbClr val="000204"/>
                </a:solidFill>
                <a:ea typeface="+mn-ea"/>
                <a:sym typeface="Wingdings" panose="05000000000000000000" pitchFamily="2" charset="2"/>
              </a:rPr>
              <a:t> de datos de cada área</a:t>
            </a:r>
          </a:p>
          <a:p>
            <a:pPr marL="231775" lvl="1" indent="-231775">
              <a:buClr>
                <a:schemeClr val="accent2"/>
              </a:buClr>
              <a:buFontTx/>
              <a:buChar char="-"/>
            </a:pPr>
            <a:r>
              <a:rPr lang="es-AR" sz="1400" b="0" i="1" dirty="0">
                <a:solidFill>
                  <a:srgbClr val="000204"/>
                </a:solidFill>
                <a:ea typeface="+mn-ea"/>
                <a:sym typeface="Wingdings" panose="05000000000000000000" pitchFamily="2" charset="2"/>
              </a:rPr>
              <a:t>MT: comunicador corporativo</a:t>
            </a:r>
          </a:p>
          <a:p>
            <a:pPr marL="231775" lvl="1" indent="-231775">
              <a:buClr>
                <a:schemeClr val="accent2"/>
              </a:buClr>
              <a:buFontTx/>
              <a:buChar char="-"/>
            </a:pPr>
            <a:r>
              <a:rPr lang="es-AR" sz="1400" b="0" i="1" dirty="0">
                <a:solidFill>
                  <a:srgbClr val="000204"/>
                </a:solidFill>
                <a:ea typeface="+mn-ea"/>
                <a:sym typeface="Wingdings" panose="05000000000000000000" pitchFamily="2" charset="2"/>
              </a:rPr>
              <a:t>Sistematizar el aprendizaje de las buenas y malas experiencias (“After </a:t>
            </a:r>
            <a:r>
              <a:rPr lang="es-AR" sz="1400" b="0" i="1" dirty="0" err="1">
                <a:solidFill>
                  <a:srgbClr val="000204"/>
                </a:solidFill>
                <a:ea typeface="+mn-ea"/>
                <a:sym typeface="Wingdings" panose="05000000000000000000" pitchFamily="2" charset="2"/>
              </a:rPr>
              <a:t>Action</a:t>
            </a:r>
            <a:r>
              <a:rPr lang="es-AR" sz="1400" b="0" i="1" dirty="0">
                <a:solidFill>
                  <a:srgbClr val="000204"/>
                </a:solidFill>
                <a:ea typeface="+mn-ea"/>
                <a:sym typeface="Wingdings" panose="05000000000000000000" pitchFamily="2" charset="2"/>
              </a:rPr>
              <a:t> </a:t>
            </a:r>
            <a:r>
              <a:rPr lang="es-AR" sz="1400" b="0" i="1" dirty="0" err="1">
                <a:solidFill>
                  <a:srgbClr val="000204"/>
                </a:solidFill>
                <a:ea typeface="+mn-ea"/>
                <a:sym typeface="Wingdings" panose="05000000000000000000" pitchFamily="2" charset="2"/>
              </a:rPr>
              <a:t>Review</a:t>
            </a:r>
            <a:r>
              <a:rPr lang="es-AR" sz="1400" b="0" i="1" dirty="0">
                <a:solidFill>
                  <a:srgbClr val="000204"/>
                </a:solidFill>
                <a:ea typeface="+mn-ea"/>
                <a:sym typeface="Wingdings" panose="05000000000000000000" pitchFamily="2" charset="2"/>
              </a:rPr>
              <a:t>” – AAR)</a:t>
            </a:r>
          </a:p>
          <a:p>
            <a:pPr marL="231775" lvl="1" indent="-231775">
              <a:buClr>
                <a:schemeClr val="accent2"/>
              </a:buClr>
              <a:buFontTx/>
              <a:buChar char="-"/>
            </a:pPr>
            <a:r>
              <a:rPr lang="es-AR" sz="1400" b="0" i="1" dirty="0">
                <a:solidFill>
                  <a:srgbClr val="000204"/>
                </a:solidFill>
                <a:ea typeface="+mn-ea"/>
                <a:sym typeface="Wingdings" panose="05000000000000000000" pitchFamily="2" charset="2"/>
              </a:rPr>
              <a:t>Tabúes</a:t>
            </a:r>
            <a:endParaRPr lang="es-AR" sz="1400" b="0" i="1" dirty="0">
              <a:solidFill>
                <a:srgbClr val="000204"/>
              </a:solidFill>
              <a:ea typeface="+mn-ea"/>
            </a:endParaRPr>
          </a:p>
          <a:p>
            <a:pPr>
              <a:buFontTx/>
              <a:buChar char="-"/>
            </a:pPr>
            <a:r>
              <a:rPr lang="es-AR" sz="1400" b="0" dirty="0"/>
              <a:t>Aprender y practicar actitudes y habilidades que fortalezcan la Cultura Deseada del equipo. [incluyendo </a:t>
            </a:r>
            <a:r>
              <a:rPr lang="es-AR" sz="1400" b="0" i="1" dirty="0">
                <a:solidFill>
                  <a:srgbClr val="000204"/>
                </a:solidFill>
              </a:rPr>
              <a:t>Conversaciones de compromiso</a:t>
            </a:r>
            <a:r>
              <a:rPr lang="es-AR" sz="1400" b="0" dirty="0"/>
              <a:t>]</a:t>
            </a:r>
          </a:p>
          <a:p>
            <a:pPr marL="342900" indent="-342900" algn="ctr">
              <a:buNone/>
            </a:pPr>
            <a:endParaRPr lang="es-AR" sz="1800" b="0" dirty="0"/>
          </a:p>
          <a:p>
            <a:pPr marL="342900" indent="-342900">
              <a:buFont typeface="+mj-lt"/>
              <a:buAutoNum type="arabicPeriod"/>
            </a:pPr>
            <a:endParaRPr lang="es-AR" sz="1800" b="0" dirty="0"/>
          </a:p>
          <a:p>
            <a:pPr marL="342900" indent="-342900">
              <a:buFont typeface="+mj-lt"/>
              <a:buAutoNum type="arabicPeriod"/>
            </a:pPr>
            <a:endParaRPr lang="es-AR" sz="1800" b="0" dirty="0"/>
          </a:p>
          <a:p>
            <a:endParaRPr lang="es-AR" sz="1800" b="0" dirty="0"/>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40</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Actividad 3</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spTree>
    <p:extLst>
      <p:ext uri="{BB962C8B-B14F-4D97-AF65-F5344CB8AC3E}">
        <p14:creationId xmlns:p14="http://schemas.microsoft.com/office/powerpoint/2010/main" val="286084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3" name="Content Placeholder 2"/>
          <p:cNvSpPr>
            <a:spLocks noGrp="1"/>
          </p:cNvSpPr>
          <p:nvPr>
            <p:ph idx="1"/>
          </p:nvPr>
        </p:nvSpPr>
        <p:spPr>
          <a:xfrm>
            <a:off x="423870" y="699542"/>
            <a:ext cx="8540750" cy="3960440"/>
          </a:xfrm>
        </p:spPr>
        <p:txBody>
          <a:bodyPr/>
          <a:lstStyle/>
          <a:p>
            <a:pPr marL="342900" indent="-342900" algn="ctr">
              <a:buNone/>
            </a:pPr>
            <a:r>
              <a:rPr lang="es-AR" sz="1800" u="sng" dirty="0"/>
              <a:t>Propuestas por cuadrante</a:t>
            </a:r>
            <a:r>
              <a:rPr lang="es-AR" sz="1800" b="0" dirty="0"/>
              <a:t>:</a:t>
            </a: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41</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Emergentes Actividad 3 – Propuestas por cuadrante</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graphicFrame>
        <p:nvGraphicFramePr>
          <p:cNvPr id="5" name="Table 4">
            <a:extLst>
              <a:ext uri="{FF2B5EF4-FFF2-40B4-BE49-F238E27FC236}">
                <a16:creationId xmlns:a16="http://schemas.microsoft.com/office/drawing/2014/main" id="{8E807E28-30B3-4097-956C-769E92FAB1E5}"/>
              </a:ext>
            </a:extLst>
          </p:cNvPr>
          <p:cNvGraphicFramePr>
            <a:graphicFrameLocks noGrp="1"/>
          </p:cNvGraphicFramePr>
          <p:nvPr>
            <p:extLst>
              <p:ext uri="{D42A27DB-BD31-4B8C-83A1-F6EECF244321}">
                <p14:modId xmlns:p14="http://schemas.microsoft.com/office/powerpoint/2010/main" val="4101004642"/>
              </p:ext>
            </p:extLst>
          </p:nvPr>
        </p:nvGraphicFramePr>
        <p:xfrm>
          <a:off x="179381" y="1131590"/>
          <a:ext cx="8496919" cy="3611880"/>
        </p:xfrm>
        <a:graphic>
          <a:graphicData uri="http://schemas.openxmlformats.org/drawingml/2006/table">
            <a:tbl>
              <a:tblPr firstRow="1" bandRow="1">
                <a:tableStyleId>{21E4AEA4-8DFA-4A89-87EB-49C32662AFE0}</a:tableStyleId>
              </a:tblPr>
              <a:tblGrid>
                <a:gridCol w="648203">
                  <a:extLst>
                    <a:ext uri="{9D8B030D-6E8A-4147-A177-3AD203B41FA5}">
                      <a16:colId xmlns:a16="http://schemas.microsoft.com/office/drawing/2014/main" val="28156436"/>
                    </a:ext>
                  </a:extLst>
                </a:gridCol>
                <a:gridCol w="1080120">
                  <a:extLst>
                    <a:ext uri="{9D8B030D-6E8A-4147-A177-3AD203B41FA5}">
                      <a16:colId xmlns:a16="http://schemas.microsoft.com/office/drawing/2014/main" val="3457610527"/>
                    </a:ext>
                  </a:extLst>
                </a:gridCol>
                <a:gridCol w="1944216">
                  <a:extLst>
                    <a:ext uri="{9D8B030D-6E8A-4147-A177-3AD203B41FA5}">
                      <a16:colId xmlns:a16="http://schemas.microsoft.com/office/drawing/2014/main" val="3621147743"/>
                    </a:ext>
                  </a:extLst>
                </a:gridCol>
                <a:gridCol w="2520280">
                  <a:extLst>
                    <a:ext uri="{9D8B030D-6E8A-4147-A177-3AD203B41FA5}">
                      <a16:colId xmlns:a16="http://schemas.microsoft.com/office/drawing/2014/main" val="2574961363"/>
                    </a:ext>
                  </a:extLst>
                </a:gridCol>
                <a:gridCol w="2304100">
                  <a:extLst>
                    <a:ext uri="{9D8B030D-6E8A-4147-A177-3AD203B41FA5}">
                      <a16:colId xmlns:a16="http://schemas.microsoft.com/office/drawing/2014/main" val="4096202554"/>
                    </a:ext>
                  </a:extLst>
                </a:gridCol>
              </a:tblGrid>
              <a:tr h="370840">
                <a:tc>
                  <a:txBody>
                    <a:bodyPr/>
                    <a:lstStyle/>
                    <a:p>
                      <a:pPr algn="ctr"/>
                      <a:r>
                        <a:rPr lang="es-AR" sz="1100" dirty="0"/>
                        <a:t>CUA-DRANTE</a:t>
                      </a:r>
                      <a:endParaRPr lang="en-US" sz="1100" dirty="0"/>
                    </a:p>
                  </a:txBody>
                  <a:tcPr/>
                </a:tc>
                <a:tc>
                  <a:txBody>
                    <a:bodyPr/>
                    <a:lstStyle/>
                    <a:p>
                      <a:pPr algn="ctr"/>
                      <a:r>
                        <a:rPr lang="es-AR" sz="1100" dirty="0"/>
                        <a:t>OBJETIVO</a:t>
                      </a:r>
                      <a:endParaRPr lang="en-US" sz="1100" dirty="0"/>
                    </a:p>
                  </a:txBody>
                  <a:tcPr/>
                </a:tc>
                <a:tc>
                  <a:txBody>
                    <a:bodyPr/>
                    <a:lstStyle/>
                    <a:p>
                      <a:pPr algn="ctr"/>
                      <a:r>
                        <a:rPr lang="es-AR" sz="1100" dirty="0"/>
                        <a:t>PROPUESTA</a:t>
                      </a:r>
                      <a:endParaRPr lang="en-US" sz="1100" dirty="0"/>
                    </a:p>
                  </a:txBody>
                  <a:tcPr/>
                </a:tc>
                <a:tc>
                  <a:txBody>
                    <a:bodyPr/>
                    <a:lstStyle/>
                    <a:p>
                      <a:pPr algn="ctr"/>
                      <a:r>
                        <a:rPr lang="es-AR" sz="1100" dirty="0"/>
                        <a:t>COMENTARIOS</a:t>
                      </a:r>
                      <a:endParaRPr lang="en-US" sz="1100" dirty="0"/>
                    </a:p>
                  </a:txBody>
                  <a:tcPr/>
                </a:tc>
                <a:tc>
                  <a:txBody>
                    <a:bodyPr/>
                    <a:lstStyle/>
                    <a:p>
                      <a:pPr algn="ctr"/>
                      <a:r>
                        <a:rPr lang="es-AR" sz="1100" dirty="0"/>
                        <a:t>RESPONSABLE</a:t>
                      </a:r>
                      <a:endParaRPr lang="en-US" sz="1100" dirty="0"/>
                    </a:p>
                  </a:txBody>
                  <a:tcPr/>
                </a:tc>
                <a:extLst>
                  <a:ext uri="{0D108BD9-81ED-4DB2-BD59-A6C34878D82A}">
                    <a16:rowId xmlns:a16="http://schemas.microsoft.com/office/drawing/2014/main" val="3732638586"/>
                  </a:ext>
                </a:extLst>
              </a:tr>
              <a:tr h="370840">
                <a:tc>
                  <a:txBody>
                    <a:bodyPr/>
                    <a:lstStyle/>
                    <a:p>
                      <a:pPr algn="ctr"/>
                      <a:r>
                        <a:rPr lang="es-AR" sz="1200" dirty="0"/>
                        <a:t>A</a:t>
                      </a:r>
                      <a:endParaRPr lang="en-US" sz="1200" dirty="0"/>
                    </a:p>
                  </a:txBody>
                  <a:tcPr/>
                </a:tc>
                <a:tc>
                  <a:txBody>
                    <a:bodyPr/>
                    <a:lstStyle/>
                    <a:p>
                      <a:pPr algn="ctr"/>
                      <a:r>
                        <a:rPr lang="es-AR" sz="1200" dirty="0"/>
                        <a:t>Inspirar a la organización</a:t>
                      </a:r>
                      <a:endParaRPr lang="en-US" sz="1200" dirty="0"/>
                    </a:p>
                  </a:txBody>
                  <a:tcPr/>
                </a:tc>
                <a:tc>
                  <a:txBody>
                    <a:bodyPr/>
                    <a:lstStyle/>
                    <a:p>
                      <a:r>
                        <a:rPr lang="es-AR" sz="1200" dirty="0"/>
                        <a:t>- Generar ideas sobre iniciativas inspiradoras para diferentes públicos de WU</a:t>
                      </a:r>
                      <a:endParaRPr lang="en-US" sz="1200" dirty="0"/>
                    </a:p>
                  </a:txBody>
                  <a:tcPr/>
                </a:tc>
                <a:tc>
                  <a:txBody>
                    <a:bodyPr/>
                    <a:lstStyle/>
                    <a:p>
                      <a:r>
                        <a:rPr lang="es-AR" sz="1200" dirty="0"/>
                        <a:t>- Considerar no sólo los “grupos desmotivados” actuales, sino toda audiencia en donde el plus de inspiración sume </a:t>
                      </a:r>
                      <a:r>
                        <a:rPr lang="es-AR" sz="1200" dirty="0" err="1"/>
                        <a:t>engagement</a:t>
                      </a:r>
                      <a:r>
                        <a:rPr lang="es-AR" sz="1200" dirty="0"/>
                        <a:t> y entusiasmo.</a:t>
                      </a:r>
                      <a:endParaRPr lang="en-US" sz="1200" dirty="0"/>
                    </a:p>
                  </a:txBody>
                  <a:tcPr/>
                </a:tc>
                <a:tc>
                  <a:txBody>
                    <a:bodyPr/>
                    <a:lstStyle/>
                    <a:p>
                      <a:r>
                        <a:rPr lang="es-AR" sz="1200" dirty="0"/>
                        <a:t>RRHH genera primera lista de ideas y propone reunión al MT para revisarla, validarla, enriquecerla y decidir sobre su ejecución.</a:t>
                      </a:r>
                      <a:endParaRPr lang="en-US" dirty="0"/>
                    </a:p>
                  </a:txBody>
                  <a:tcPr/>
                </a:tc>
                <a:extLst>
                  <a:ext uri="{0D108BD9-81ED-4DB2-BD59-A6C34878D82A}">
                    <a16:rowId xmlns:a16="http://schemas.microsoft.com/office/drawing/2014/main" val="2665094310"/>
                  </a:ext>
                </a:extLst>
              </a:tr>
              <a:tr h="370840">
                <a:tc>
                  <a:txBody>
                    <a:bodyPr/>
                    <a:lstStyle/>
                    <a:p>
                      <a:endParaRPr lang="en-US"/>
                    </a:p>
                  </a:txBody>
                  <a:tcPr/>
                </a:tc>
                <a:tc>
                  <a:txBody>
                    <a:bodyPr/>
                    <a:lstStyle/>
                    <a:p>
                      <a:endParaRPr lang="en-US" dirty="0"/>
                    </a:p>
                  </a:txBody>
                  <a:tcPr/>
                </a:tc>
                <a:tc>
                  <a:txBody>
                    <a:bodyPr/>
                    <a:lstStyle/>
                    <a:p>
                      <a:r>
                        <a:rPr lang="es-AR" sz="1200" dirty="0"/>
                        <a:t>- Diseñar e implementar la comunicación (símil acciones de prensa)</a:t>
                      </a:r>
                      <a:endParaRPr lang="en-US" sz="1100" dirty="0"/>
                    </a:p>
                  </a:txBody>
                  <a:tcPr/>
                </a:tc>
                <a:tc>
                  <a:txBody>
                    <a:bodyPr/>
                    <a:lstStyle/>
                    <a:p>
                      <a:r>
                        <a:rPr lang="es-AR" sz="1200" dirty="0"/>
                        <a:t>Definir a consciencia los mensajes inspiradores que se pretende entregar.</a:t>
                      </a:r>
                      <a:endParaRPr lang="en-US" sz="1200" dirty="0"/>
                    </a:p>
                  </a:txBody>
                  <a:tcPr/>
                </a:tc>
                <a:tc>
                  <a:txBody>
                    <a:bodyPr/>
                    <a:lstStyle/>
                    <a:p>
                      <a:r>
                        <a:rPr lang="es-AR" sz="1200" dirty="0"/>
                        <a:t>¿RRHH?</a:t>
                      </a:r>
                      <a:endParaRPr lang="en-US" sz="1200" dirty="0"/>
                    </a:p>
                  </a:txBody>
                  <a:tcPr/>
                </a:tc>
                <a:extLst>
                  <a:ext uri="{0D108BD9-81ED-4DB2-BD59-A6C34878D82A}">
                    <a16:rowId xmlns:a16="http://schemas.microsoft.com/office/drawing/2014/main" val="174858720"/>
                  </a:ext>
                </a:extLst>
              </a:tr>
              <a:tr h="370840">
                <a:tc>
                  <a:txBody>
                    <a:bodyPr/>
                    <a:lstStyle/>
                    <a:p>
                      <a:pPr algn="ctr"/>
                      <a:r>
                        <a:rPr lang="es-AR" sz="1400" dirty="0"/>
                        <a:t>B</a:t>
                      </a:r>
                      <a:endParaRPr lang="en-US" dirty="0"/>
                    </a:p>
                  </a:txBody>
                  <a:tcPr/>
                </a:tc>
                <a:tc>
                  <a:txBody>
                    <a:bodyPr/>
                    <a:lstStyle/>
                    <a:p>
                      <a:r>
                        <a:rPr lang="es-AR" sz="1200" dirty="0"/>
                        <a:t>Clarificar expectativas del equipo acerca del ejercicio del rol por su líder</a:t>
                      </a:r>
                      <a:endParaRPr lang="en-US" sz="1200" dirty="0"/>
                    </a:p>
                  </a:txBody>
                  <a:tcPr/>
                </a:tc>
                <a:tc>
                  <a:txBody>
                    <a:bodyPr/>
                    <a:lstStyle/>
                    <a:p>
                      <a:r>
                        <a:rPr lang="es-AR" sz="1200" dirty="0"/>
                        <a:t>-Expresar cualquier miembro del MT sus expectativas al líder abiertamente. </a:t>
                      </a:r>
                      <a:endParaRPr lang="en-US" dirty="0"/>
                    </a:p>
                  </a:txBody>
                  <a:tcPr/>
                </a:tc>
                <a:tc>
                  <a:txBody>
                    <a:bodyPr/>
                    <a:lstStyle/>
                    <a:p>
                      <a:r>
                        <a:rPr lang="es-AR" sz="1200" dirty="0"/>
                        <a:t>Promover conversaciones de fondo que permitan alinear expectativas y compromisos.</a:t>
                      </a:r>
                      <a:endParaRPr lang="en-US" dirty="0"/>
                    </a:p>
                  </a:txBody>
                  <a:tcPr/>
                </a:tc>
                <a:tc>
                  <a:txBody>
                    <a:bodyPr/>
                    <a:lstStyle/>
                    <a:p>
                      <a:r>
                        <a:rPr lang="es-AR" sz="1200" dirty="0"/>
                        <a:t>Cada miembro del MT</a:t>
                      </a:r>
                      <a:endParaRPr lang="en-US" dirty="0"/>
                    </a:p>
                  </a:txBody>
                  <a:tcPr/>
                </a:tc>
                <a:extLst>
                  <a:ext uri="{0D108BD9-81ED-4DB2-BD59-A6C34878D82A}">
                    <a16:rowId xmlns:a16="http://schemas.microsoft.com/office/drawing/2014/main" val="3596074875"/>
                  </a:ext>
                </a:extLst>
              </a:tr>
            </a:tbl>
          </a:graphicData>
        </a:graphic>
      </p:graphicFrame>
    </p:spTree>
    <p:extLst>
      <p:ext uri="{BB962C8B-B14F-4D97-AF65-F5344CB8AC3E}">
        <p14:creationId xmlns:p14="http://schemas.microsoft.com/office/powerpoint/2010/main" val="274761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3" name="Content Placeholder 2"/>
          <p:cNvSpPr>
            <a:spLocks noGrp="1"/>
          </p:cNvSpPr>
          <p:nvPr>
            <p:ph idx="1"/>
          </p:nvPr>
        </p:nvSpPr>
        <p:spPr>
          <a:xfrm>
            <a:off x="423870" y="699542"/>
            <a:ext cx="8540750" cy="3960440"/>
          </a:xfrm>
        </p:spPr>
        <p:txBody>
          <a:bodyPr/>
          <a:lstStyle/>
          <a:p>
            <a:pPr marL="342900" indent="-342900" algn="ctr">
              <a:buNone/>
            </a:pPr>
            <a:endParaRPr lang="es-AR" sz="1800" b="0" dirty="0"/>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42</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152407" y="82848"/>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200" kern="0" dirty="0">
                <a:latin typeface="+mj-lt"/>
                <a:ea typeface="+mj-ea"/>
                <a:cs typeface="+mj-cs"/>
              </a:rPr>
              <a:t>Emergentes Actividad 3 – Propuestas por cuadrante</a:t>
            </a:r>
            <a:endParaRPr kumimoji="0" lang="es-ES" sz="2200" b="1" i="0" u="none" strike="noStrike" kern="0" cap="none" spc="0" normalizeH="0" baseline="0" noProof="0" dirty="0">
              <a:ln>
                <a:noFill/>
              </a:ln>
              <a:solidFill>
                <a:srgbClr val="002D62"/>
              </a:solidFill>
              <a:effectLst/>
              <a:uLnTx/>
              <a:uFillTx/>
              <a:latin typeface="+mj-lt"/>
              <a:ea typeface="+mj-ea"/>
              <a:cs typeface="+mj-cs"/>
            </a:endParaRPr>
          </a:p>
        </p:txBody>
      </p:sp>
      <p:graphicFrame>
        <p:nvGraphicFramePr>
          <p:cNvPr id="5" name="Table 4">
            <a:extLst>
              <a:ext uri="{FF2B5EF4-FFF2-40B4-BE49-F238E27FC236}">
                <a16:creationId xmlns:a16="http://schemas.microsoft.com/office/drawing/2014/main" id="{8E807E28-30B3-4097-956C-769E92FAB1E5}"/>
              </a:ext>
            </a:extLst>
          </p:cNvPr>
          <p:cNvGraphicFramePr>
            <a:graphicFrameLocks noGrp="1"/>
          </p:cNvGraphicFramePr>
          <p:nvPr>
            <p:extLst>
              <p:ext uri="{D42A27DB-BD31-4B8C-83A1-F6EECF244321}">
                <p14:modId xmlns:p14="http://schemas.microsoft.com/office/powerpoint/2010/main" val="4043618460"/>
              </p:ext>
            </p:extLst>
          </p:nvPr>
        </p:nvGraphicFramePr>
        <p:xfrm>
          <a:off x="406730" y="653415"/>
          <a:ext cx="8496919" cy="4343400"/>
        </p:xfrm>
        <a:graphic>
          <a:graphicData uri="http://schemas.openxmlformats.org/drawingml/2006/table">
            <a:tbl>
              <a:tblPr firstRow="1" bandRow="1">
                <a:tableStyleId>{21E4AEA4-8DFA-4A89-87EB-49C32662AFE0}</a:tableStyleId>
              </a:tblPr>
              <a:tblGrid>
                <a:gridCol w="648203">
                  <a:extLst>
                    <a:ext uri="{9D8B030D-6E8A-4147-A177-3AD203B41FA5}">
                      <a16:colId xmlns:a16="http://schemas.microsoft.com/office/drawing/2014/main" val="28156436"/>
                    </a:ext>
                  </a:extLst>
                </a:gridCol>
                <a:gridCol w="1150055">
                  <a:extLst>
                    <a:ext uri="{9D8B030D-6E8A-4147-A177-3AD203B41FA5}">
                      <a16:colId xmlns:a16="http://schemas.microsoft.com/office/drawing/2014/main" val="3457610527"/>
                    </a:ext>
                  </a:extLst>
                </a:gridCol>
                <a:gridCol w="1512168">
                  <a:extLst>
                    <a:ext uri="{9D8B030D-6E8A-4147-A177-3AD203B41FA5}">
                      <a16:colId xmlns:a16="http://schemas.microsoft.com/office/drawing/2014/main" val="3621147743"/>
                    </a:ext>
                  </a:extLst>
                </a:gridCol>
                <a:gridCol w="3672408">
                  <a:extLst>
                    <a:ext uri="{9D8B030D-6E8A-4147-A177-3AD203B41FA5}">
                      <a16:colId xmlns:a16="http://schemas.microsoft.com/office/drawing/2014/main" val="2574961363"/>
                    </a:ext>
                  </a:extLst>
                </a:gridCol>
                <a:gridCol w="1514085">
                  <a:extLst>
                    <a:ext uri="{9D8B030D-6E8A-4147-A177-3AD203B41FA5}">
                      <a16:colId xmlns:a16="http://schemas.microsoft.com/office/drawing/2014/main" val="4096202554"/>
                    </a:ext>
                  </a:extLst>
                </a:gridCol>
              </a:tblGrid>
              <a:tr h="370840">
                <a:tc>
                  <a:txBody>
                    <a:bodyPr/>
                    <a:lstStyle/>
                    <a:p>
                      <a:pPr algn="ctr"/>
                      <a:r>
                        <a:rPr lang="es-AR" sz="1100" dirty="0"/>
                        <a:t>CUA-DRAN-TE</a:t>
                      </a:r>
                      <a:endParaRPr lang="en-US" sz="1100" dirty="0"/>
                    </a:p>
                  </a:txBody>
                  <a:tcPr/>
                </a:tc>
                <a:tc>
                  <a:txBody>
                    <a:bodyPr/>
                    <a:lstStyle/>
                    <a:p>
                      <a:pPr algn="ctr"/>
                      <a:r>
                        <a:rPr lang="es-AR" sz="1100" dirty="0"/>
                        <a:t>OBJETIVO</a:t>
                      </a:r>
                      <a:endParaRPr lang="en-US" sz="1100" dirty="0"/>
                    </a:p>
                  </a:txBody>
                  <a:tcPr/>
                </a:tc>
                <a:tc>
                  <a:txBody>
                    <a:bodyPr/>
                    <a:lstStyle/>
                    <a:p>
                      <a:pPr algn="ctr"/>
                      <a:r>
                        <a:rPr lang="es-AR" sz="1100" dirty="0"/>
                        <a:t>PROPUESTA</a:t>
                      </a:r>
                      <a:endParaRPr lang="en-US" sz="1100" dirty="0"/>
                    </a:p>
                  </a:txBody>
                  <a:tcPr/>
                </a:tc>
                <a:tc>
                  <a:txBody>
                    <a:bodyPr/>
                    <a:lstStyle/>
                    <a:p>
                      <a:pPr algn="ctr"/>
                      <a:r>
                        <a:rPr lang="es-AR" sz="1100" dirty="0"/>
                        <a:t>COMENTARIOS</a:t>
                      </a:r>
                      <a:endParaRPr lang="en-US" sz="1100" dirty="0"/>
                    </a:p>
                  </a:txBody>
                  <a:tcPr/>
                </a:tc>
                <a:tc>
                  <a:txBody>
                    <a:bodyPr/>
                    <a:lstStyle/>
                    <a:p>
                      <a:pPr algn="ctr"/>
                      <a:r>
                        <a:rPr lang="es-AR" sz="1100" dirty="0"/>
                        <a:t>RESPONSABLE / PLAZO</a:t>
                      </a:r>
                      <a:endParaRPr lang="en-US" sz="1100" dirty="0"/>
                    </a:p>
                  </a:txBody>
                  <a:tcPr/>
                </a:tc>
                <a:extLst>
                  <a:ext uri="{0D108BD9-81ED-4DB2-BD59-A6C34878D82A}">
                    <a16:rowId xmlns:a16="http://schemas.microsoft.com/office/drawing/2014/main" val="3732638586"/>
                  </a:ext>
                </a:extLst>
              </a:tr>
              <a:tr h="370840">
                <a:tc>
                  <a:txBody>
                    <a:bodyPr/>
                    <a:lstStyle/>
                    <a:p>
                      <a:pPr algn="ctr"/>
                      <a:r>
                        <a:rPr lang="es-AR" sz="1200" dirty="0"/>
                        <a:t>C</a:t>
                      </a:r>
                      <a:endParaRPr lang="en-US" sz="1200" dirty="0"/>
                    </a:p>
                  </a:txBody>
                  <a:tcPr/>
                </a:tc>
                <a:tc>
                  <a:txBody>
                    <a:bodyPr/>
                    <a:lstStyle/>
                    <a:p>
                      <a:pPr algn="ctr"/>
                      <a:r>
                        <a:rPr lang="es-AR" sz="1200" dirty="0"/>
                        <a:t>Consolidar el MT como espacio de pertenencia y gestión, y las relaciones entre sus miembros</a:t>
                      </a:r>
                      <a:endParaRPr lang="en-US" sz="1200" dirty="0"/>
                    </a:p>
                  </a:txBody>
                  <a:tcPr/>
                </a:tc>
                <a:tc>
                  <a:txBody>
                    <a:bodyPr/>
                    <a:lstStyle/>
                    <a:p>
                      <a:r>
                        <a:rPr lang="es-AR" sz="1200" dirty="0"/>
                        <a:t>- Reunirse todos los lunes durante media hora (horario a definir) para actualizarse mutuamente sobre prioridades de la semana.</a:t>
                      </a:r>
                      <a:endParaRPr lang="en-US" sz="1200" dirty="0"/>
                    </a:p>
                  </a:txBody>
                  <a:tcPr/>
                </a:tc>
                <a:tc>
                  <a:txBody>
                    <a:bodyPr/>
                    <a:lstStyle/>
                    <a:p>
                      <a:pPr marL="171450" indent="-171450">
                        <a:buFontTx/>
                        <a:buChar char="-"/>
                      </a:pPr>
                      <a:r>
                        <a:rPr lang="es-AR" sz="1200" dirty="0"/>
                        <a:t>No se espera que todos informen algo, sino sólo los que consideran que tienen prioridades que comunicar que impactan en otras áreas.</a:t>
                      </a:r>
                    </a:p>
                    <a:p>
                      <a:pPr marL="171450" indent="-171450">
                        <a:buFontTx/>
                        <a:buChar char="-"/>
                      </a:pPr>
                      <a:r>
                        <a:rPr lang="es-AR" sz="1200" dirty="0"/>
                        <a:t>Evaluar cada mes durante los primeros 3 meses la efectividad de estos encuentros. Ajustar si es necesario (“After </a:t>
                      </a:r>
                      <a:r>
                        <a:rPr lang="es-AR" sz="1200" dirty="0" err="1"/>
                        <a:t>Action</a:t>
                      </a:r>
                      <a:r>
                        <a:rPr lang="es-AR" sz="1200" dirty="0"/>
                        <a:t> </a:t>
                      </a:r>
                      <a:r>
                        <a:rPr lang="es-AR" sz="1200" dirty="0" err="1"/>
                        <a:t>Review</a:t>
                      </a:r>
                      <a:r>
                        <a:rPr lang="es-AR" sz="1200" dirty="0"/>
                        <a:t>”)</a:t>
                      </a:r>
                      <a:endParaRPr lang="en-US" sz="1200" dirty="0"/>
                    </a:p>
                  </a:txBody>
                  <a:tcPr/>
                </a:tc>
                <a:tc>
                  <a:txBody>
                    <a:bodyPr/>
                    <a:lstStyle/>
                    <a:p>
                      <a:pPr algn="ctr"/>
                      <a:r>
                        <a:rPr lang="es-AR" sz="1200" dirty="0"/>
                        <a:t>Max vía Nati propone horario y convoca primera reunión.</a:t>
                      </a:r>
                    </a:p>
                    <a:p>
                      <a:pPr algn="ctr"/>
                      <a:r>
                        <a:rPr lang="es-AR" sz="1200" dirty="0"/>
                        <a:t>¿Cuándo?</a:t>
                      </a:r>
                    </a:p>
                    <a:p>
                      <a:pPr algn="ctr"/>
                      <a:r>
                        <a:rPr lang="es-AR" sz="1200" dirty="0"/>
                        <a:t>¿Quién gestiona el AAR?</a:t>
                      </a:r>
                    </a:p>
                    <a:p>
                      <a:endParaRPr lang="es-AR" sz="1200" dirty="0"/>
                    </a:p>
                  </a:txBody>
                  <a:tcPr/>
                </a:tc>
                <a:extLst>
                  <a:ext uri="{0D108BD9-81ED-4DB2-BD59-A6C34878D82A}">
                    <a16:rowId xmlns:a16="http://schemas.microsoft.com/office/drawing/2014/main" val="2665094310"/>
                  </a:ext>
                </a:extLst>
              </a:tr>
              <a:tr h="370840">
                <a:tc>
                  <a:txBody>
                    <a:bodyPr/>
                    <a:lstStyle/>
                    <a:p>
                      <a:endParaRPr lang="en-US"/>
                    </a:p>
                  </a:txBody>
                  <a:tcPr/>
                </a:tc>
                <a:tc>
                  <a:txBody>
                    <a:bodyPr/>
                    <a:lstStyle/>
                    <a:p>
                      <a:endParaRPr lang="en-US" dirty="0"/>
                    </a:p>
                  </a:txBody>
                  <a:tcPr/>
                </a:tc>
                <a:tc>
                  <a:txBody>
                    <a:bodyPr/>
                    <a:lstStyle/>
                    <a:p>
                      <a:r>
                        <a:rPr lang="es-AR" sz="1200" dirty="0"/>
                        <a:t>Realizar almuerzos y cenas de equipo (sin tratar temas de trabajo)</a:t>
                      </a:r>
                      <a:endParaRPr lang="en-US" sz="1100" dirty="0"/>
                    </a:p>
                  </a:txBody>
                  <a:tcPr/>
                </a:tc>
                <a:tc>
                  <a:txBody>
                    <a:bodyPr/>
                    <a:lstStyle/>
                    <a:p>
                      <a:r>
                        <a:rPr lang="es-AR" sz="1200" dirty="0"/>
                        <a:t>Frecuencia: mensual //1 cena  cada 2 almuerzos.</a:t>
                      </a:r>
                    </a:p>
                    <a:p>
                      <a:r>
                        <a:rPr lang="es-AR" sz="1200" dirty="0"/>
                        <a:t>A 15 días de la reunión de gestión mensual del MT.</a:t>
                      </a:r>
                    </a:p>
                    <a:p>
                      <a:r>
                        <a:rPr lang="es-AR" sz="1200" dirty="0"/>
                        <a:t>Sólo asisten miembros del MT</a:t>
                      </a:r>
                    </a:p>
                    <a:p>
                      <a:endParaRPr lang="es-AR" sz="1200" dirty="0"/>
                    </a:p>
                    <a:p>
                      <a:endParaRPr lang="en-US" sz="1200" dirty="0"/>
                    </a:p>
                  </a:txBody>
                  <a:tcPr/>
                </a:tc>
                <a:tc>
                  <a:txBody>
                    <a:bodyPr/>
                    <a:lstStyle/>
                    <a:p>
                      <a:pPr algn="ctr"/>
                      <a:r>
                        <a:rPr lang="es-AR" sz="1200" dirty="0"/>
                        <a:t>¿RRHH?</a:t>
                      </a:r>
                      <a:endParaRPr lang="en-US" sz="1200" dirty="0"/>
                    </a:p>
                  </a:txBody>
                  <a:tcPr/>
                </a:tc>
                <a:extLst>
                  <a:ext uri="{0D108BD9-81ED-4DB2-BD59-A6C34878D82A}">
                    <a16:rowId xmlns:a16="http://schemas.microsoft.com/office/drawing/2014/main" val="174858720"/>
                  </a:ext>
                </a:extLst>
              </a:tr>
              <a:tr h="370840">
                <a:tc>
                  <a:txBody>
                    <a:bodyPr/>
                    <a:lstStyle/>
                    <a:p>
                      <a:endParaRPr lang="en-US" dirty="0"/>
                    </a:p>
                  </a:txBody>
                  <a:tcPr/>
                </a:tc>
                <a:tc>
                  <a:txBody>
                    <a:bodyPr/>
                    <a:lstStyle/>
                    <a:p>
                      <a:endParaRPr lang="en-US" dirty="0"/>
                    </a:p>
                  </a:txBody>
                  <a:tcPr/>
                </a:tc>
                <a:tc>
                  <a:txBody>
                    <a:bodyPr/>
                    <a:lstStyle/>
                    <a:p>
                      <a:r>
                        <a:rPr lang="es-AR" sz="1200" dirty="0"/>
                        <a:t>-Realizar reuniones sobre temas específicos (crisis o pedidos de información / consulta)</a:t>
                      </a:r>
                      <a:endParaRPr lang="en-US" sz="1200" dirty="0"/>
                    </a:p>
                  </a:txBody>
                  <a:tcPr/>
                </a:tc>
                <a:tc>
                  <a:txBody>
                    <a:bodyPr/>
                    <a:lstStyle/>
                    <a:p>
                      <a:r>
                        <a:rPr lang="es-AR" sz="1200" dirty="0"/>
                        <a:t>Sin frecuencia prestablecida</a:t>
                      </a:r>
                    </a:p>
                    <a:p>
                      <a:r>
                        <a:rPr lang="es-AR" sz="1200" dirty="0"/>
                        <a:t>Cualquier miembro del MT propone</a:t>
                      </a:r>
                      <a:endParaRPr lang="en-US" sz="1200" dirty="0"/>
                    </a:p>
                  </a:txBody>
                  <a:tcPr/>
                </a:tc>
                <a:tc>
                  <a:txBody>
                    <a:bodyPr/>
                    <a:lstStyle/>
                    <a:p>
                      <a:pPr algn="ctr"/>
                      <a:r>
                        <a:rPr lang="es-AR" sz="1200" dirty="0"/>
                        <a:t>¿Quién organiza?</a:t>
                      </a:r>
                      <a:endParaRPr lang="en-US" sz="1200" dirty="0"/>
                    </a:p>
                  </a:txBody>
                  <a:tcPr/>
                </a:tc>
                <a:extLst>
                  <a:ext uri="{0D108BD9-81ED-4DB2-BD59-A6C34878D82A}">
                    <a16:rowId xmlns:a16="http://schemas.microsoft.com/office/drawing/2014/main" val="3596074875"/>
                  </a:ext>
                </a:extLst>
              </a:tr>
            </a:tbl>
          </a:graphicData>
        </a:graphic>
      </p:graphicFrame>
    </p:spTree>
    <p:extLst>
      <p:ext uri="{BB962C8B-B14F-4D97-AF65-F5344CB8AC3E}">
        <p14:creationId xmlns:p14="http://schemas.microsoft.com/office/powerpoint/2010/main" val="397492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43</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152407" y="82848"/>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200" kern="0" dirty="0">
                <a:latin typeface="+mj-lt"/>
                <a:ea typeface="+mj-ea"/>
                <a:cs typeface="+mj-cs"/>
              </a:rPr>
              <a:t>Emergentes Actividad 3 – Propuestas por cuadrante</a:t>
            </a:r>
            <a:endParaRPr kumimoji="0" lang="es-ES" sz="2200" b="1" i="0" u="none" strike="noStrike" kern="0" cap="none" spc="0" normalizeH="0" baseline="0" noProof="0" dirty="0">
              <a:ln>
                <a:noFill/>
              </a:ln>
              <a:solidFill>
                <a:srgbClr val="002D62"/>
              </a:solidFill>
              <a:effectLst/>
              <a:uLnTx/>
              <a:uFillTx/>
              <a:latin typeface="+mj-lt"/>
              <a:ea typeface="+mj-ea"/>
              <a:cs typeface="+mj-cs"/>
            </a:endParaRPr>
          </a:p>
        </p:txBody>
      </p:sp>
      <p:graphicFrame>
        <p:nvGraphicFramePr>
          <p:cNvPr id="5" name="Table 4">
            <a:extLst>
              <a:ext uri="{FF2B5EF4-FFF2-40B4-BE49-F238E27FC236}">
                <a16:creationId xmlns:a16="http://schemas.microsoft.com/office/drawing/2014/main" id="{8E807E28-30B3-4097-956C-769E92FAB1E5}"/>
              </a:ext>
            </a:extLst>
          </p:cNvPr>
          <p:cNvGraphicFramePr>
            <a:graphicFrameLocks noGrp="1"/>
          </p:cNvGraphicFramePr>
          <p:nvPr>
            <p:extLst>
              <p:ext uri="{D42A27DB-BD31-4B8C-83A1-F6EECF244321}">
                <p14:modId xmlns:p14="http://schemas.microsoft.com/office/powerpoint/2010/main" val="1086238137"/>
              </p:ext>
            </p:extLst>
          </p:nvPr>
        </p:nvGraphicFramePr>
        <p:xfrm>
          <a:off x="458449" y="1203598"/>
          <a:ext cx="8496919" cy="2331720"/>
        </p:xfrm>
        <a:graphic>
          <a:graphicData uri="http://schemas.openxmlformats.org/drawingml/2006/table">
            <a:tbl>
              <a:tblPr firstRow="1" bandRow="1">
                <a:tableStyleId>{21E4AEA4-8DFA-4A89-87EB-49C32662AFE0}</a:tableStyleId>
              </a:tblPr>
              <a:tblGrid>
                <a:gridCol w="648203">
                  <a:extLst>
                    <a:ext uri="{9D8B030D-6E8A-4147-A177-3AD203B41FA5}">
                      <a16:colId xmlns:a16="http://schemas.microsoft.com/office/drawing/2014/main" val="28156436"/>
                    </a:ext>
                  </a:extLst>
                </a:gridCol>
                <a:gridCol w="1150055">
                  <a:extLst>
                    <a:ext uri="{9D8B030D-6E8A-4147-A177-3AD203B41FA5}">
                      <a16:colId xmlns:a16="http://schemas.microsoft.com/office/drawing/2014/main" val="3457610527"/>
                    </a:ext>
                  </a:extLst>
                </a:gridCol>
                <a:gridCol w="1512168">
                  <a:extLst>
                    <a:ext uri="{9D8B030D-6E8A-4147-A177-3AD203B41FA5}">
                      <a16:colId xmlns:a16="http://schemas.microsoft.com/office/drawing/2014/main" val="3621147743"/>
                    </a:ext>
                  </a:extLst>
                </a:gridCol>
                <a:gridCol w="3672408">
                  <a:extLst>
                    <a:ext uri="{9D8B030D-6E8A-4147-A177-3AD203B41FA5}">
                      <a16:colId xmlns:a16="http://schemas.microsoft.com/office/drawing/2014/main" val="2574961363"/>
                    </a:ext>
                  </a:extLst>
                </a:gridCol>
                <a:gridCol w="1514085">
                  <a:extLst>
                    <a:ext uri="{9D8B030D-6E8A-4147-A177-3AD203B41FA5}">
                      <a16:colId xmlns:a16="http://schemas.microsoft.com/office/drawing/2014/main" val="4096202554"/>
                    </a:ext>
                  </a:extLst>
                </a:gridCol>
              </a:tblGrid>
              <a:tr h="370840">
                <a:tc>
                  <a:txBody>
                    <a:bodyPr/>
                    <a:lstStyle/>
                    <a:p>
                      <a:pPr algn="ctr"/>
                      <a:r>
                        <a:rPr lang="es-AR" sz="1100" dirty="0"/>
                        <a:t>CUA-DRAN-TE</a:t>
                      </a:r>
                      <a:endParaRPr lang="en-US" sz="1100" dirty="0"/>
                    </a:p>
                  </a:txBody>
                  <a:tcPr/>
                </a:tc>
                <a:tc>
                  <a:txBody>
                    <a:bodyPr/>
                    <a:lstStyle/>
                    <a:p>
                      <a:pPr algn="ctr"/>
                      <a:r>
                        <a:rPr lang="es-AR" sz="1100" dirty="0"/>
                        <a:t>OBJETIVO</a:t>
                      </a:r>
                      <a:endParaRPr lang="en-US" sz="1100" dirty="0"/>
                    </a:p>
                  </a:txBody>
                  <a:tcPr/>
                </a:tc>
                <a:tc>
                  <a:txBody>
                    <a:bodyPr/>
                    <a:lstStyle/>
                    <a:p>
                      <a:pPr algn="ctr"/>
                      <a:r>
                        <a:rPr lang="es-AR" sz="1100" dirty="0"/>
                        <a:t>PROPUESTA</a:t>
                      </a:r>
                      <a:endParaRPr lang="en-US" sz="1100" dirty="0"/>
                    </a:p>
                  </a:txBody>
                  <a:tcPr/>
                </a:tc>
                <a:tc>
                  <a:txBody>
                    <a:bodyPr/>
                    <a:lstStyle/>
                    <a:p>
                      <a:pPr algn="ctr"/>
                      <a:r>
                        <a:rPr lang="es-AR" sz="1100" dirty="0"/>
                        <a:t>COMENTARIOS</a:t>
                      </a:r>
                      <a:endParaRPr lang="en-US" sz="1100" dirty="0"/>
                    </a:p>
                  </a:txBody>
                  <a:tcPr/>
                </a:tc>
                <a:tc>
                  <a:txBody>
                    <a:bodyPr/>
                    <a:lstStyle/>
                    <a:p>
                      <a:pPr algn="ctr"/>
                      <a:r>
                        <a:rPr lang="es-AR" sz="1100" dirty="0"/>
                        <a:t>RESPONSABLE / PLAZO</a:t>
                      </a:r>
                      <a:endParaRPr lang="en-US" sz="1100" dirty="0"/>
                    </a:p>
                  </a:txBody>
                  <a:tcPr/>
                </a:tc>
                <a:extLst>
                  <a:ext uri="{0D108BD9-81ED-4DB2-BD59-A6C34878D82A}">
                    <a16:rowId xmlns:a16="http://schemas.microsoft.com/office/drawing/2014/main" val="3732638586"/>
                  </a:ext>
                </a:extLst>
              </a:tr>
              <a:tr h="370840">
                <a:tc>
                  <a:txBody>
                    <a:bodyPr/>
                    <a:lstStyle/>
                    <a:p>
                      <a:pPr algn="ctr"/>
                      <a:r>
                        <a:rPr lang="es-AR" sz="1200" dirty="0"/>
                        <a:t>D</a:t>
                      </a:r>
                      <a:endParaRPr lang="en-US" sz="1200" dirty="0"/>
                    </a:p>
                  </a:txBody>
                  <a:tcPr/>
                </a:tc>
                <a:tc>
                  <a:txBody>
                    <a:bodyPr/>
                    <a:lstStyle/>
                    <a:p>
                      <a:pPr algn="ctr"/>
                      <a:r>
                        <a:rPr lang="es-AR" sz="1200" dirty="0"/>
                        <a:t>Profundizar la relación y la efectividad individual y de equipo del MT</a:t>
                      </a:r>
                      <a:endParaRPr lang="en-US" sz="1200" dirty="0"/>
                    </a:p>
                  </a:txBody>
                  <a:tcPr/>
                </a:tc>
                <a:tc>
                  <a:txBody>
                    <a:bodyPr/>
                    <a:lstStyle/>
                    <a:p>
                      <a:r>
                        <a:rPr lang="es-AR" sz="1200" dirty="0"/>
                        <a:t>-Sistematizar espacios de </a:t>
                      </a:r>
                      <a:r>
                        <a:rPr lang="es-AR" sz="1200" dirty="0" err="1"/>
                        <a:t>feedback</a:t>
                      </a:r>
                      <a:r>
                        <a:rPr lang="es-AR" sz="1200" dirty="0"/>
                        <a:t> entre miembros del MT</a:t>
                      </a:r>
                      <a:endParaRPr lang="en-US" sz="1200" dirty="0"/>
                    </a:p>
                  </a:txBody>
                  <a:tcPr/>
                </a:tc>
                <a:tc>
                  <a:txBody>
                    <a:bodyPr/>
                    <a:lstStyle/>
                    <a:p>
                      <a:pPr marL="0" indent="0">
                        <a:buFontTx/>
                        <a:buNone/>
                      </a:pPr>
                      <a:r>
                        <a:rPr lang="es-AR" sz="1200" dirty="0"/>
                        <a:t>Referidas a la persona en tanto líder de área y/o miembro del MT</a:t>
                      </a:r>
                    </a:p>
                    <a:p>
                      <a:pPr marL="0" indent="0">
                        <a:buFontTx/>
                        <a:buNone/>
                      </a:pPr>
                      <a:r>
                        <a:rPr lang="es-AR" sz="1200" dirty="0"/>
                        <a:t>Ideas posibles (en construcción):</a:t>
                      </a:r>
                    </a:p>
                    <a:p>
                      <a:pPr marL="171450" indent="-171450">
                        <a:buFontTx/>
                        <a:buChar char="-"/>
                      </a:pPr>
                      <a:r>
                        <a:rPr lang="es-AR" sz="1200" dirty="0"/>
                        <a:t>Comprometer encuentros 1 a 1 con reglas de </a:t>
                      </a:r>
                      <a:r>
                        <a:rPr lang="es-AR" sz="1200" dirty="0" err="1"/>
                        <a:t>feedback</a:t>
                      </a:r>
                      <a:r>
                        <a:rPr lang="es-AR" sz="1200" dirty="0"/>
                        <a:t> claras prestablecidas</a:t>
                      </a:r>
                    </a:p>
                    <a:p>
                      <a:pPr marL="171450" indent="-171450">
                        <a:buFontTx/>
                        <a:buChar char="-"/>
                      </a:pPr>
                      <a:r>
                        <a:rPr lang="es-AR" sz="1200" dirty="0"/>
                        <a:t>Crear espacios y mecánica de </a:t>
                      </a:r>
                      <a:r>
                        <a:rPr lang="es-AR" sz="1200" dirty="0" err="1"/>
                        <a:t>feedback</a:t>
                      </a:r>
                      <a:r>
                        <a:rPr lang="es-AR" sz="1200" dirty="0"/>
                        <a:t> grupal a cada miembro</a:t>
                      </a:r>
                    </a:p>
                    <a:p>
                      <a:pPr marL="171450" indent="-171450">
                        <a:buFontTx/>
                        <a:buChar char="-"/>
                      </a:pPr>
                      <a:r>
                        <a:rPr lang="es-AR" sz="1200" dirty="0"/>
                        <a:t>Combinar las 2 anteriores (Ej.: </a:t>
                      </a:r>
                      <a:r>
                        <a:rPr lang="es-AR" sz="1200" dirty="0" err="1"/>
                        <a:t>feedback</a:t>
                      </a:r>
                      <a:r>
                        <a:rPr lang="es-AR" sz="1200" dirty="0"/>
                        <a:t> grupal + mentoría individual)</a:t>
                      </a:r>
                    </a:p>
                  </a:txBody>
                  <a:tcPr/>
                </a:tc>
                <a:tc>
                  <a:txBody>
                    <a:bodyPr/>
                    <a:lstStyle/>
                    <a:p>
                      <a:pPr algn="ctr"/>
                      <a:r>
                        <a:rPr lang="es-AR" sz="1200" dirty="0"/>
                        <a:t>¿RRHH?</a:t>
                      </a:r>
                    </a:p>
                    <a:p>
                      <a:pPr algn="ctr"/>
                      <a:r>
                        <a:rPr lang="es-AR" sz="1200" dirty="0"/>
                        <a:t>¿Plazo?</a:t>
                      </a:r>
                    </a:p>
                    <a:p>
                      <a:endParaRPr lang="es-AR" sz="1200" dirty="0"/>
                    </a:p>
                  </a:txBody>
                  <a:tcPr/>
                </a:tc>
                <a:extLst>
                  <a:ext uri="{0D108BD9-81ED-4DB2-BD59-A6C34878D82A}">
                    <a16:rowId xmlns:a16="http://schemas.microsoft.com/office/drawing/2014/main" val="2665094310"/>
                  </a:ext>
                </a:extLst>
              </a:tr>
            </a:tbl>
          </a:graphicData>
        </a:graphic>
      </p:graphicFrame>
    </p:spTree>
    <p:extLst>
      <p:ext uri="{BB962C8B-B14F-4D97-AF65-F5344CB8AC3E}">
        <p14:creationId xmlns:p14="http://schemas.microsoft.com/office/powerpoint/2010/main" val="122830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267494"/>
            <a:ext cx="914400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2" name="1 Marcador de número de diapositiva"/>
          <p:cNvSpPr>
            <a:spLocks noGrp="1"/>
          </p:cNvSpPr>
          <p:nvPr>
            <p:ph type="sldNum" sz="quarter" idx="10"/>
          </p:nvPr>
        </p:nvSpPr>
        <p:spPr/>
        <p:txBody>
          <a:bodyPr/>
          <a:lstStyle/>
          <a:p>
            <a:pPr>
              <a:defRPr/>
            </a:pPr>
            <a:r>
              <a:rPr lang="en-US">
                <a:solidFill>
                  <a:schemeClr val="bg1"/>
                </a:solidFill>
              </a:rPr>
              <a:t> PSA Corporate University </a:t>
            </a:r>
            <a:r>
              <a:rPr lang="en-US">
                <a:solidFill>
                  <a:schemeClr val="accent4">
                    <a:lumMod val="60000"/>
                    <a:lumOff val="40000"/>
                  </a:schemeClr>
                </a:solidFill>
              </a:rPr>
              <a:t>|</a:t>
            </a:r>
            <a:r>
              <a:rPr lang="en-US"/>
              <a:t> </a:t>
            </a:r>
            <a:fld id="{B562BDBD-34F9-49F1-98B5-751500D78356}" type="slidenum">
              <a:rPr lang="en-US" smtClean="0">
                <a:solidFill>
                  <a:srgbClr val="B2B2B2"/>
                </a:solidFill>
              </a:rPr>
              <a:pPr>
                <a:defRPr/>
              </a:pPr>
              <a:t>44</a:t>
            </a:fld>
            <a:endParaRPr lang="en-US" dirty="0">
              <a:solidFill>
                <a:srgbClr val="B2B2B2"/>
              </a:solidFill>
            </a:endParaRPr>
          </a:p>
        </p:txBody>
      </p:sp>
      <p:pic>
        <p:nvPicPr>
          <p:cNvPr id="3" name="Picture 4" descr="C:\Users\Lucia Ledesma\Pictures\IMAGENES DE TRABAJO\lunch.jpg"/>
          <p:cNvPicPr>
            <a:picLocks noChangeAspect="1" noChangeArrowheads="1"/>
          </p:cNvPicPr>
          <p:nvPr/>
        </p:nvPicPr>
        <p:blipFill>
          <a:blip r:embed="rId2" cstate="print"/>
          <a:srcRect/>
          <a:stretch>
            <a:fillRect/>
          </a:stretch>
        </p:blipFill>
        <p:spPr bwMode="auto">
          <a:xfrm>
            <a:off x="0" y="1005576"/>
            <a:ext cx="5436096" cy="3436218"/>
          </a:xfrm>
          <a:prstGeom prst="rect">
            <a:avLst/>
          </a:prstGeom>
          <a:noFill/>
          <a:ln w="9525">
            <a:noFill/>
            <a:miter lim="800000"/>
            <a:headEnd/>
            <a:tailEnd/>
          </a:ln>
        </p:spPr>
      </p:pic>
      <p:sp>
        <p:nvSpPr>
          <p:cNvPr id="4" name="TextBox 3"/>
          <p:cNvSpPr txBox="1"/>
          <p:nvPr/>
        </p:nvSpPr>
        <p:spPr>
          <a:xfrm>
            <a:off x="5076056" y="266510"/>
            <a:ext cx="3902030" cy="1107996"/>
          </a:xfrm>
          <a:prstGeom prst="rect">
            <a:avLst/>
          </a:prstGeom>
          <a:noFill/>
        </p:spPr>
        <p:txBody>
          <a:bodyPr wrap="none" rtlCol="0">
            <a:spAutoFit/>
          </a:bodyPr>
          <a:lstStyle/>
          <a:p>
            <a:r>
              <a:rPr lang="pt-BR" sz="6600" b="1" dirty="0" err="1"/>
              <a:t>almuerzo</a:t>
            </a:r>
            <a:endParaRPr lang="pt-BR" sz="6600" b="1" dirty="0"/>
          </a:p>
        </p:txBody>
      </p:sp>
    </p:spTree>
    <p:extLst>
      <p:ext uri="{BB962C8B-B14F-4D97-AF65-F5344CB8AC3E}">
        <p14:creationId xmlns:p14="http://schemas.microsoft.com/office/powerpoint/2010/main" val="203755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a:t>| </a:t>
            </a:r>
            <a:fld id="{B4AC1703-4BB2-48D4-8426-9F684FAA22DB}" type="slidenum">
              <a:rPr lang="en-US" smtClean="0">
                <a:solidFill>
                  <a:srgbClr val="B2B2B2"/>
                </a:solidFill>
              </a:rPr>
              <a:pPr>
                <a:defRPr/>
              </a:pPr>
              <a:t>45</a:t>
            </a:fld>
            <a:endParaRPr lang="en-US">
              <a:solidFill>
                <a:srgbClr val="B2B2B2"/>
              </a:solidFill>
            </a:endParaRPr>
          </a:p>
        </p:txBody>
      </p:sp>
      <p:sp>
        <p:nvSpPr>
          <p:cNvPr id="3" name="Rectangle 2"/>
          <p:cNvSpPr/>
          <p:nvPr/>
        </p:nvSpPr>
        <p:spPr bwMode="auto">
          <a:xfrm>
            <a:off x="0" y="267494"/>
            <a:ext cx="914400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314370" name="Picture 2" descr="Resultado de imagen para grupo en círculo"/>
          <p:cNvPicPr>
            <a:picLocks noChangeAspect="1" noChangeArrowheads="1"/>
          </p:cNvPicPr>
          <p:nvPr/>
        </p:nvPicPr>
        <p:blipFill>
          <a:blip r:embed="rId2" cstate="print"/>
          <a:srcRect/>
          <a:stretch>
            <a:fillRect/>
          </a:stretch>
        </p:blipFill>
        <p:spPr bwMode="auto">
          <a:xfrm>
            <a:off x="2123728" y="695344"/>
            <a:ext cx="4952388" cy="4880204"/>
          </a:xfrm>
          <a:prstGeom prst="rect">
            <a:avLst/>
          </a:prstGeom>
          <a:noFill/>
        </p:spPr>
      </p:pic>
      <p:sp>
        <p:nvSpPr>
          <p:cNvPr id="5"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6" name="Rectangle 2"/>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Actividad grupal</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spTree>
    <p:extLst>
      <p:ext uri="{BB962C8B-B14F-4D97-AF65-F5344CB8AC3E}">
        <p14:creationId xmlns:p14="http://schemas.microsoft.com/office/powerpoint/2010/main" val="186300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1289518" y="2194479"/>
            <a:ext cx="2809000" cy="611808"/>
          </a:xfrm>
          <a:noFill/>
          <a:ln/>
        </p:spPr>
        <p:txBody>
          <a:bodyPr/>
          <a:lstStyle/>
          <a:p>
            <a:pPr algn="ctr">
              <a:spcBef>
                <a:spcPct val="80000"/>
              </a:spcBef>
              <a:buClrTx/>
            </a:pPr>
            <a:r>
              <a:rPr lang="es-AR" dirty="0"/>
              <a:t>PROPÓSITO</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grpSp>
        <p:nvGrpSpPr>
          <p:cNvPr id="5" name="Group 3">
            <a:extLst>
              <a:ext uri="{FF2B5EF4-FFF2-40B4-BE49-F238E27FC236}">
                <a16:creationId xmlns:a16="http://schemas.microsoft.com/office/drawing/2014/main" id="{E63CE60C-26D7-46D1-9098-76FCABED6106}"/>
              </a:ext>
            </a:extLst>
          </p:cNvPr>
          <p:cNvGrpSpPr>
            <a:grpSpLocks/>
          </p:cNvGrpSpPr>
          <p:nvPr/>
        </p:nvGrpSpPr>
        <p:grpSpPr bwMode="auto">
          <a:xfrm>
            <a:off x="5364088" y="573748"/>
            <a:ext cx="2444353" cy="1626394"/>
            <a:chOff x="3766" y="594"/>
            <a:chExt cx="2053" cy="1366"/>
          </a:xfrm>
        </p:grpSpPr>
        <p:sp>
          <p:nvSpPr>
            <p:cNvPr id="6" name="Line 4">
              <a:extLst>
                <a:ext uri="{FF2B5EF4-FFF2-40B4-BE49-F238E27FC236}">
                  <a16:creationId xmlns:a16="http://schemas.microsoft.com/office/drawing/2014/main" id="{95681879-56DF-4124-89A1-D7E569533D58}"/>
                </a:ext>
              </a:extLst>
            </p:cNvPr>
            <p:cNvSpPr>
              <a:spLocks noChangeAspect="1" noChangeShapeType="1"/>
            </p:cNvSpPr>
            <p:nvPr/>
          </p:nvSpPr>
          <p:spPr bwMode="auto">
            <a:xfrm>
              <a:off x="3888" y="1917"/>
              <a:ext cx="1354" cy="0"/>
            </a:xfrm>
            <a:prstGeom prst="line">
              <a:avLst/>
            </a:prstGeom>
            <a:noFill/>
            <a:ln w="38100">
              <a:solidFill>
                <a:srgbClr val="002960"/>
              </a:solidFill>
              <a:round/>
              <a:headEnd/>
              <a:tailEnd type="triangle" w="med" len="med"/>
            </a:ln>
          </p:spPr>
          <p:txBody>
            <a:bodyPr/>
            <a:lstStyle/>
            <a:p>
              <a:endParaRPr lang="es-AR" sz="1200"/>
            </a:p>
          </p:txBody>
        </p:sp>
        <p:sp>
          <p:nvSpPr>
            <p:cNvPr id="8" name="Line 5">
              <a:extLst>
                <a:ext uri="{FF2B5EF4-FFF2-40B4-BE49-F238E27FC236}">
                  <a16:creationId xmlns:a16="http://schemas.microsoft.com/office/drawing/2014/main" id="{F8C04C76-D177-4648-8320-9A624A42CA2F}"/>
                </a:ext>
              </a:extLst>
            </p:cNvPr>
            <p:cNvSpPr>
              <a:spLocks noChangeAspect="1" noChangeShapeType="1"/>
            </p:cNvSpPr>
            <p:nvPr/>
          </p:nvSpPr>
          <p:spPr bwMode="auto">
            <a:xfrm>
              <a:off x="3894" y="594"/>
              <a:ext cx="0" cy="1328"/>
            </a:xfrm>
            <a:prstGeom prst="line">
              <a:avLst/>
            </a:prstGeom>
            <a:noFill/>
            <a:ln w="38100">
              <a:solidFill>
                <a:srgbClr val="002960"/>
              </a:solidFill>
              <a:round/>
              <a:headEnd type="triangle" w="med" len="med"/>
              <a:tailEnd/>
            </a:ln>
          </p:spPr>
          <p:txBody>
            <a:bodyPr/>
            <a:lstStyle/>
            <a:p>
              <a:endParaRPr lang="es-AR" sz="1200"/>
            </a:p>
          </p:txBody>
        </p:sp>
        <p:sp>
          <p:nvSpPr>
            <p:cNvPr id="9" name="Freeform 6">
              <a:extLst>
                <a:ext uri="{FF2B5EF4-FFF2-40B4-BE49-F238E27FC236}">
                  <a16:creationId xmlns:a16="http://schemas.microsoft.com/office/drawing/2014/main" id="{E0B662F9-6169-4CE6-A1AC-F9173E760400}"/>
                </a:ext>
              </a:extLst>
            </p:cNvPr>
            <p:cNvSpPr>
              <a:spLocks noChangeAspect="1"/>
            </p:cNvSpPr>
            <p:nvPr/>
          </p:nvSpPr>
          <p:spPr bwMode="auto">
            <a:xfrm>
              <a:off x="3899" y="1441"/>
              <a:ext cx="486" cy="486"/>
            </a:xfrm>
            <a:custGeom>
              <a:avLst/>
              <a:gdLst>
                <a:gd name="T0" fmla="*/ 0 w 2038"/>
                <a:gd name="T1" fmla="*/ 0 h 2042"/>
                <a:gd name="T2" fmla="*/ 0 w 2038"/>
                <a:gd name="T3" fmla="*/ 0 h 2042"/>
                <a:gd name="T4" fmla="*/ 0 w 2038"/>
                <a:gd name="T5" fmla="*/ 0 h 2042"/>
                <a:gd name="T6" fmla="*/ 0 w 2038"/>
                <a:gd name="T7" fmla="*/ 0 h 2042"/>
                <a:gd name="T8" fmla="*/ 0 w 2038"/>
                <a:gd name="T9" fmla="*/ 0 h 2042"/>
                <a:gd name="T10" fmla="*/ 0 w 2038"/>
                <a:gd name="T11" fmla="*/ 0 h 2042"/>
                <a:gd name="T12" fmla="*/ 0 w 2038"/>
                <a:gd name="T13" fmla="*/ 0 h 2042"/>
                <a:gd name="T14" fmla="*/ 0 w 2038"/>
                <a:gd name="T15" fmla="*/ 0 h 2042"/>
                <a:gd name="T16" fmla="*/ 0 w 2038"/>
                <a:gd name="T17" fmla="*/ 0 h 2042"/>
                <a:gd name="T18" fmla="*/ 0 w 2038"/>
                <a:gd name="T19" fmla="*/ 0 h 2042"/>
                <a:gd name="T20" fmla="*/ 0 w 2038"/>
                <a:gd name="T21" fmla="*/ 0 h 2042"/>
                <a:gd name="T22" fmla="*/ 0 w 2038"/>
                <a:gd name="T23" fmla="*/ 0 h 2042"/>
                <a:gd name="T24" fmla="*/ 0 w 2038"/>
                <a:gd name="T25" fmla="*/ 0 h 2042"/>
                <a:gd name="T26" fmla="*/ 0 w 2038"/>
                <a:gd name="T27" fmla="*/ 0 h 2042"/>
                <a:gd name="T28" fmla="*/ 0 w 2038"/>
                <a:gd name="T29" fmla="*/ 0 h 2042"/>
                <a:gd name="T30" fmla="*/ 0 w 2038"/>
                <a:gd name="T31" fmla="*/ 0 h 2042"/>
                <a:gd name="T32" fmla="*/ 0 w 2038"/>
                <a:gd name="T33" fmla="*/ 0 h 2042"/>
                <a:gd name="T34" fmla="*/ 0 w 2038"/>
                <a:gd name="T35" fmla="*/ 0 h 20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42"/>
                <a:gd name="T56" fmla="*/ 2038 w 2038"/>
                <a:gd name="T57" fmla="*/ 2042 h 20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42">
                  <a:moveTo>
                    <a:pt x="2038" y="2042"/>
                  </a:moveTo>
                  <a:lnTo>
                    <a:pt x="1997" y="1629"/>
                  </a:lnTo>
                  <a:lnTo>
                    <a:pt x="1879" y="1247"/>
                  </a:lnTo>
                  <a:lnTo>
                    <a:pt x="1791" y="1068"/>
                  </a:lnTo>
                  <a:lnTo>
                    <a:pt x="1690" y="901"/>
                  </a:lnTo>
                  <a:lnTo>
                    <a:pt x="1573" y="743"/>
                  </a:lnTo>
                  <a:lnTo>
                    <a:pt x="1508" y="671"/>
                  </a:lnTo>
                  <a:lnTo>
                    <a:pt x="1439" y="599"/>
                  </a:lnTo>
                  <a:lnTo>
                    <a:pt x="1369" y="532"/>
                  </a:lnTo>
                  <a:lnTo>
                    <a:pt x="1297" y="468"/>
                  </a:lnTo>
                  <a:lnTo>
                    <a:pt x="1139" y="350"/>
                  </a:lnTo>
                  <a:lnTo>
                    <a:pt x="970" y="247"/>
                  </a:lnTo>
                  <a:lnTo>
                    <a:pt x="793" y="162"/>
                  </a:lnTo>
                  <a:lnTo>
                    <a:pt x="411" y="42"/>
                  </a:lnTo>
                  <a:lnTo>
                    <a:pt x="0" y="0"/>
                  </a:lnTo>
                  <a:lnTo>
                    <a:pt x="0" y="2042"/>
                  </a:lnTo>
                  <a:lnTo>
                    <a:pt x="2038" y="2042"/>
                  </a:lnTo>
                  <a:close/>
                </a:path>
              </a:pathLst>
            </a:custGeom>
            <a:solidFill>
              <a:srgbClr val="002960">
                <a:alpha val="70195"/>
              </a:srgbClr>
            </a:solidFill>
            <a:ln w="9525">
              <a:noFill/>
              <a:round/>
              <a:headEnd/>
              <a:tailEnd/>
            </a:ln>
          </p:spPr>
          <p:txBody>
            <a:bodyPr/>
            <a:lstStyle/>
            <a:p>
              <a:endParaRPr lang="es-AR" sz="1200"/>
            </a:p>
          </p:txBody>
        </p:sp>
        <p:sp>
          <p:nvSpPr>
            <p:cNvPr id="10" name="Freeform 7">
              <a:extLst>
                <a:ext uri="{FF2B5EF4-FFF2-40B4-BE49-F238E27FC236}">
                  <a16:creationId xmlns:a16="http://schemas.microsoft.com/office/drawing/2014/main" id="{F7A25FA7-594F-46D9-BA9C-08CE553A88A0}"/>
                </a:ext>
              </a:extLst>
            </p:cNvPr>
            <p:cNvSpPr>
              <a:spLocks noChangeAspect="1"/>
            </p:cNvSpPr>
            <p:nvPr/>
          </p:nvSpPr>
          <p:spPr bwMode="auto">
            <a:xfrm>
              <a:off x="3888" y="741"/>
              <a:ext cx="1177" cy="1179"/>
            </a:xfrm>
            <a:custGeom>
              <a:avLst/>
              <a:gdLst>
                <a:gd name="T0" fmla="*/ 1 w 2038"/>
                <a:gd name="T1" fmla="*/ 1 h 2042"/>
                <a:gd name="T2" fmla="*/ 1 w 2038"/>
                <a:gd name="T3" fmla="*/ 1 h 2042"/>
                <a:gd name="T4" fmla="*/ 1 w 2038"/>
                <a:gd name="T5" fmla="*/ 1 h 2042"/>
                <a:gd name="T6" fmla="*/ 1 w 2038"/>
                <a:gd name="T7" fmla="*/ 1 h 2042"/>
                <a:gd name="T8" fmla="*/ 1 w 2038"/>
                <a:gd name="T9" fmla="*/ 1 h 2042"/>
                <a:gd name="T10" fmla="*/ 1 w 2038"/>
                <a:gd name="T11" fmla="*/ 1 h 2042"/>
                <a:gd name="T12" fmla="*/ 1 w 2038"/>
                <a:gd name="T13" fmla="*/ 1 h 2042"/>
                <a:gd name="T14" fmla="*/ 1 w 2038"/>
                <a:gd name="T15" fmla="*/ 1 h 2042"/>
                <a:gd name="T16" fmla="*/ 1 w 2038"/>
                <a:gd name="T17" fmla="*/ 1 h 2042"/>
                <a:gd name="T18" fmla="*/ 1 w 2038"/>
                <a:gd name="T19" fmla="*/ 1 h 2042"/>
                <a:gd name="T20" fmla="*/ 1 w 2038"/>
                <a:gd name="T21" fmla="*/ 1 h 2042"/>
                <a:gd name="T22" fmla="*/ 1 w 2038"/>
                <a:gd name="T23" fmla="*/ 1 h 2042"/>
                <a:gd name="T24" fmla="*/ 1 w 2038"/>
                <a:gd name="T25" fmla="*/ 1 h 2042"/>
                <a:gd name="T26" fmla="*/ 1 w 2038"/>
                <a:gd name="T27" fmla="*/ 1 h 2042"/>
                <a:gd name="T28" fmla="*/ 0 w 2038"/>
                <a:gd name="T29" fmla="*/ 0 h 2042"/>
                <a:gd name="T30" fmla="*/ 0 w 2038"/>
                <a:gd name="T31" fmla="*/ 1 h 2042"/>
                <a:gd name="T32" fmla="*/ 1 w 2038"/>
                <a:gd name="T33" fmla="*/ 1 h 2042"/>
                <a:gd name="T34" fmla="*/ 1 w 2038"/>
                <a:gd name="T35" fmla="*/ 1 h 20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42"/>
                <a:gd name="T56" fmla="*/ 2038 w 2038"/>
                <a:gd name="T57" fmla="*/ 2042 h 20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42">
                  <a:moveTo>
                    <a:pt x="2038" y="2042"/>
                  </a:moveTo>
                  <a:lnTo>
                    <a:pt x="1997" y="1629"/>
                  </a:lnTo>
                  <a:lnTo>
                    <a:pt x="1879" y="1247"/>
                  </a:lnTo>
                  <a:lnTo>
                    <a:pt x="1791" y="1068"/>
                  </a:lnTo>
                  <a:lnTo>
                    <a:pt x="1690" y="901"/>
                  </a:lnTo>
                  <a:lnTo>
                    <a:pt x="1573" y="743"/>
                  </a:lnTo>
                  <a:lnTo>
                    <a:pt x="1508" y="671"/>
                  </a:lnTo>
                  <a:lnTo>
                    <a:pt x="1439" y="599"/>
                  </a:lnTo>
                  <a:lnTo>
                    <a:pt x="1369" y="532"/>
                  </a:lnTo>
                  <a:lnTo>
                    <a:pt x="1297" y="468"/>
                  </a:lnTo>
                  <a:lnTo>
                    <a:pt x="1139" y="350"/>
                  </a:lnTo>
                  <a:lnTo>
                    <a:pt x="970" y="247"/>
                  </a:lnTo>
                  <a:lnTo>
                    <a:pt x="793" y="162"/>
                  </a:lnTo>
                  <a:lnTo>
                    <a:pt x="411" y="42"/>
                  </a:lnTo>
                  <a:lnTo>
                    <a:pt x="0" y="0"/>
                  </a:lnTo>
                  <a:lnTo>
                    <a:pt x="0" y="2042"/>
                  </a:lnTo>
                  <a:lnTo>
                    <a:pt x="2038" y="2042"/>
                  </a:lnTo>
                  <a:close/>
                </a:path>
              </a:pathLst>
            </a:custGeom>
            <a:solidFill>
              <a:srgbClr val="002960">
                <a:alpha val="39999"/>
              </a:srgbClr>
            </a:solidFill>
            <a:ln w="9525">
              <a:noFill/>
              <a:round/>
              <a:headEnd/>
              <a:tailEnd/>
            </a:ln>
          </p:spPr>
          <p:txBody>
            <a:bodyPr/>
            <a:lstStyle/>
            <a:p>
              <a:endParaRPr lang="es-AR" sz="1200"/>
            </a:p>
          </p:txBody>
        </p:sp>
        <p:sp>
          <p:nvSpPr>
            <p:cNvPr id="11" name="Freeform 8">
              <a:extLst>
                <a:ext uri="{FF2B5EF4-FFF2-40B4-BE49-F238E27FC236}">
                  <a16:creationId xmlns:a16="http://schemas.microsoft.com/office/drawing/2014/main" id="{3F7AA4D3-915B-430C-84D5-C0EE7F1B48B6}"/>
                </a:ext>
              </a:extLst>
            </p:cNvPr>
            <p:cNvSpPr>
              <a:spLocks noChangeAspect="1"/>
            </p:cNvSpPr>
            <p:nvPr/>
          </p:nvSpPr>
          <p:spPr bwMode="auto">
            <a:xfrm>
              <a:off x="3890" y="1087"/>
              <a:ext cx="836" cy="838"/>
            </a:xfrm>
            <a:custGeom>
              <a:avLst/>
              <a:gdLst>
                <a:gd name="T0" fmla="*/ 0 w 2038"/>
                <a:gd name="T1" fmla="*/ 0 h 2042"/>
                <a:gd name="T2" fmla="*/ 0 w 2038"/>
                <a:gd name="T3" fmla="*/ 0 h 2042"/>
                <a:gd name="T4" fmla="*/ 0 w 2038"/>
                <a:gd name="T5" fmla="*/ 0 h 2042"/>
                <a:gd name="T6" fmla="*/ 0 w 2038"/>
                <a:gd name="T7" fmla="*/ 0 h 2042"/>
                <a:gd name="T8" fmla="*/ 0 w 2038"/>
                <a:gd name="T9" fmla="*/ 0 h 2042"/>
                <a:gd name="T10" fmla="*/ 0 w 2038"/>
                <a:gd name="T11" fmla="*/ 0 h 2042"/>
                <a:gd name="T12" fmla="*/ 0 w 2038"/>
                <a:gd name="T13" fmla="*/ 0 h 2042"/>
                <a:gd name="T14" fmla="*/ 0 w 2038"/>
                <a:gd name="T15" fmla="*/ 0 h 2042"/>
                <a:gd name="T16" fmla="*/ 0 w 2038"/>
                <a:gd name="T17" fmla="*/ 0 h 2042"/>
                <a:gd name="T18" fmla="*/ 0 w 2038"/>
                <a:gd name="T19" fmla="*/ 0 h 2042"/>
                <a:gd name="T20" fmla="*/ 0 w 2038"/>
                <a:gd name="T21" fmla="*/ 0 h 2042"/>
                <a:gd name="T22" fmla="*/ 0 w 2038"/>
                <a:gd name="T23" fmla="*/ 0 h 2042"/>
                <a:gd name="T24" fmla="*/ 0 w 2038"/>
                <a:gd name="T25" fmla="*/ 0 h 2042"/>
                <a:gd name="T26" fmla="*/ 0 w 2038"/>
                <a:gd name="T27" fmla="*/ 0 h 2042"/>
                <a:gd name="T28" fmla="*/ 0 w 2038"/>
                <a:gd name="T29" fmla="*/ 0 h 2042"/>
                <a:gd name="T30" fmla="*/ 0 w 2038"/>
                <a:gd name="T31" fmla="*/ 0 h 2042"/>
                <a:gd name="T32" fmla="*/ 0 w 2038"/>
                <a:gd name="T33" fmla="*/ 0 h 2042"/>
                <a:gd name="T34" fmla="*/ 0 w 2038"/>
                <a:gd name="T35" fmla="*/ 0 h 20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38"/>
                <a:gd name="T55" fmla="*/ 0 h 2042"/>
                <a:gd name="T56" fmla="*/ 2038 w 2038"/>
                <a:gd name="T57" fmla="*/ 2042 h 204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38" h="2042">
                  <a:moveTo>
                    <a:pt x="2038" y="2042"/>
                  </a:moveTo>
                  <a:lnTo>
                    <a:pt x="1997" y="1629"/>
                  </a:lnTo>
                  <a:lnTo>
                    <a:pt x="1879" y="1247"/>
                  </a:lnTo>
                  <a:lnTo>
                    <a:pt x="1791" y="1068"/>
                  </a:lnTo>
                  <a:lnTo>
                    <a:pt x="1690" y="901"/>
                  </a:lnTo>
                  <a:lnTo>
                    <a:pt x="1573" y="743"/>
                  </a:lnTo>
                  <a:lnTo>
                    <a:pt x="1508" y="671"/>
                  </a:lnTo>
                  <a:lnTo>
                    <a:pt x="1439" y="599"/>
                  </a:lnTo>
                  <a:lnTo>
                    <a:pt x="1369" y="532"/>
                  </a:lnTo>
                  <a:lnTo>
                    <a:pt x="1297" y="468"/>
                  </a:lnTo>
                  <a:lnTo>
                    <a:pt x="1139" y="350"/>
                  </a:lnTo>
                  <a:lnTo>
                    <a:pt x="970" y="247"/>
                  </a:lnTo>
                  <a:lnTo>
                    <a:pt x="793" y="162"/>
                  </a:lnTo>
                  <a:lnTo>
                    <a:pt x="411" y="42"/>
                  </a:lnTo>
                  <a:lnTo>
                    <a:pt x="0" y="0"/>
                  </a:lnTo>
                  <a:lnTo>
                    <a:pt x="0" y="2042"/>
                  </a:lnTo>
                  <a:lnTo>
                    <a:pt x="2038" y="2042"/>
                  </a:lnTo>
                  <a:close/>
                </a:path>
              </a:pathLst>
            </a:custGeom>
            <a:solidFill>
              <a:srgbClr val="002960">
                <a:alpha val="50195"/>
              </a:srgbClr>
            </a:solidFill>
            <a:ln w="9525">
              <a:noFill/>
              <a:round/>
              <a:headEnd/>
              <a:tailEnd/>
            </a:ln>
          </p:spPr>
          <p:txBody>
            <a:bodyPr/>
            <a:lstStyle/>
            <a:p>
              <a:endParaRPr lang="es-AR" sz="1200"/>
            </a:p>
          </p:txBody>
        </p:sp>
        <p:sp>
          <p:nvSpPr>
            <p:cNvPr id="12" name="Text Box 9">
              <a:extLst>
                <a:ext uri="{FF2B5EF4-FFF2-40B4-BE49-F238E27FC236}">
                  <a16:creationId xmlns:a16="http://schemas.microsoft.com/office/drawing/2014/main" id="{3CD018F5-A87D-4FDA-AE49-F91E1AACF1E9}"/>
                </a:ext>
              </a:extLst>
            </p:cNvPr>
            <p:cNvSpPr txBox="1">
              <a:spLocks noChangeAspect="1" noChangeArrowheads="1"/>
            </p:cNvSpPr>
            <p:nvPr/>
          </p:nvSpPr>
          <p:spPr bwMode="auto">
            <a:xfrm rot="2491161">
              <a:off x="3766" y="1602"/>
              <a:ext cx="764" cy="194"/>
            </a:xfrm>
            <a:prstGeom prst="rect">
              <a:avLst/>
            </a:prstGeom>
            <a:noFill/>
            <a:ln w="9525">
              <a:noFill/>
              <a:miter lim="800000"/>
              <a:headEnd/>
              <a:tailEnd/>
            </a:ln>
          </p:spPr>
          <p:txBody>
            <a:bodyPr wrap="none">
              <a:spAutoFit/>
            </a:bodyPr>
            <a:lstStyle/>
            <a:p>
              <a:pPr eaLnBrk="1" hangingPunct="1">
                <a:spcBef>
                  <a:spcPct val="0"/>
                </a:spcBef>
              </a:pPr>
              <a:r>
                <a:rPr lang="en-US" sz="900">
                  <a:solidFill>
                    <a:schemeClr val="bg1"/>
                  </a:solidFill>
                </a:rPr>
                <a:t>Discordancia</a:t>
              </a:r>
            </a:p>
          </p:txBody>
        </p:sp>
        <p:sp>
          <p:nvSpPr>
            <p:cNvPr id="13" name="Text Box 10">
              <a:extLst>
                <a:ext uri="{FF2B5EF4-FFF2-40B4-BE49-F238E27FC236}">
                  <a16:creationId xmlns:a16="http://schemas.microsoft.com/office/drawing/2014/main" id="{9ECED0BF-0EA7-4FB4-9797-134989B2A0BF}"/>
                </a:ext>
              </a:extLst>
            </p:cNvPr>
            <p:cNvSpPr txBox="1">
              <a:spLocks noChangeAspect="1" noChangeArrowheads="1"/>
            </p:cNvSpPr>
            <p:nvPr/>
          </p:nvSpPr>
          <p:spPr bwMode="auto">
            <a:xfrm>
              <a:off x="3986" y="1766"/>
              <a:ext cx="279" cy="194"/>
            </a:xfrm>
            <a:prstGeom prst="rect">
              <a:avLst/>
            </a:prstGeom>
            <a:noFill/>
            <a:ln w="9525" algn="ctr">
              <a:noFill/>
              <a:miter lim="800000"/>
              <a:headEnd/>
              <a:tailEnd/>
            </a:ln>
          </p:spPr>
          <p:txBody>
            <a:bodyPr wrap="none">
              <a:spAutoFit/>
            </a:bodyPr>
            <a:lstStyle/>
            <a:p>
              <a:pPr eaLnBrk="1" hangingPunct="1">
                <a:spcBef>
                  <a:spcPct val="0"/>
                </a:spcBef>
              </a:pPr>
              <a:r>
                <a:rPr lang="en-US" sz="900">
                  <a:solidFill>
                    <a:srgbClr val="B2B2B2"/>
                  </a:solidFill>
                </a:rPr>
                <a:t>A1</a:t>
              </a:r>
            </a:p>
          </p:txBody>
        </p:sp>
        <p:sp>
          <p:nvSpPr>
            <p:cNvPr id="14" name="Text Box 11">
              <a:extLst>
                <a:ext uri="{FF2B5EF4-FFF2-40B4-BE49-F238E27FC236}">
                  <a16:creationId xmlns:a16="http://schemas.microsoft.com/office/drawing/2014/main" id="{66A0AB89-363D-4BCB-8573-CFA9BD01FFFE}"/>
                </a:ext>
              </a:extLst>
            </p:cNvPr>
            <p:cNvSpPr txBox="1">
              <a:spLocks noChangeAspect="1" noChangeArrowheads="1"/>
            </p:cNvSpPr>
            <p:nvPr/>
          </p:nvSpPr>
          <p:spPr bwMode="auto">
            <a:xfrm>
              <a:off x="4435" y="1766"/>
              <a:ext cx="279" cy="194"/>
            </a:xfrm>
            <a:prstGeom prst="rect">
              <a:avLst/>
            </a:prstGeom>
            <a:noFill/>
            <a:ln w="9525" algn="ctr">
              <a:noFill/>
              <a:miter lim="800000"/>
              <a:headEnd/>
              <a:tailEnd/>
            </a:ln>
          </p:spPr>
          <p:txBody>
            <a:bodyPr wrap="none">
              <a:spAutoFit/>
            </a:bodyPr>
            <a:lstStyle/>
            <a:p>
              <a:pPr eaLnBrk="1" hangingPunct="1">
                <a:spcBef>
                  <a:spcPct val="0"/>
                </a:spcBef>
              </a:pPr>
              <a:r>
                <a:rPr lang="en-US" sz="900">
                  <a:solidFill>
                    <a:srgbClr val="4D4D4D"/>
                  </a:solidFill>
                </a:rPr>
                <a:t>A2</a:t>
              </a:r>
            </a:p>
          </p:txBody>
        </p:sp>
        <p:sp>
          <p:nvSpPr>
            <p:cNvPr id="15" name="Text Box 12">
              <a:extLst>
                <a:ext uri="{FF2B5EF4-FFF2-40B4-BE49-F238E27FC236}">
                  <a16:creationId xmlns:a16="http://schemas.microsoft.com/office/drawing/2014/main" id="{106396EE-ACBB-4D1F-B4B8-A78842DA2492}"/>
                </a:ext>
              </a:extLst>
            </p:cNvPr>
            <p:cNvSpPr txBox="1">
              <a:spLocks noChangeAspect="1" noChangeArrowheads="1"/>
            </p:cNvSpPr>
            <p:nvPr/>
          </p:nvSpPr>
          <p:spPr bwMode="auto">
            <a:xfrm>
              <a:off x="4808" y="1766"/>
              <a:ext cx="279" cy="194"/>
            </a:xfrm>
            <a:prstGeom prst="rect">
              <a:avLst/>
            </a:prstGeom>
            <a:noFill/>
            <a:ln w="9525" algn="ctr">
              <a:noFill/>
              <a:miter lim="800000"/>
              <a:headEnd/>
              <a:tailEnd/>
            </a:ln>
          </p:spPr>
          <p:txBody>
            <a:bodyPr wrap="none">
              <a:spAutoFit/>
            </a:bodyPr>
            <a:lstStyle/>
            <a:p>
              <a:pPr eaLnBrk="1" hangingPunct="1">
                <a:spcBef>
                  <a:spcPct val="0"/>
                </a:spcBef>
              </a:pPr>
              <a:r>
                <a:rPr lang="en-US" sz="900">
                  <a:solidFill>
                    <a:srgbClr val="333333"/>
                  </a:solidFill>
                </a:rPr>
                <a:t>A3</a:t>
              </a:r>
            </a:p>
          </p:txBody>
        </p:sp>
        <p:sp>
          <p:nvSpPr>
            <p:cNvPr id="16" name="Text Box 13">
              <a:extLst>
                <a:ext uri="{FF2B5EF4-FFF2-40B4-BE49-F238E27FC236}">
                  <a16:creationId xmlns:a16="http://schemas.microsoft.com/office/drawing/2014/main" id="{093D6472-C2A6-48D6-8327-2A1BD4652B19}"/>
                </a:ext>
              </a:extLst>
            </p:cNvPr>
            <p:cNvSpPr txBox="1">
              <a:spLocks noChangeAspect="1" noChangeArrowheads="1"/>
            </p:cNvSpPr>
            <p:nvPr/>
          </p:nvSpPr>
          <p:spPr bwMode="auto">
            <a:xfrm rot="2491161">
              <a:off x="4011" y="1394"/>
              <a:ext cx="677" cy="194"/>
            </a:xfrm>
            <a:prstGeom prst="rect">
              <a:avLst/>
            </a:prstGeom>
            <a:noFill/>
            <a:ln w="9525">
              <a:noFill/>
              <a:miter lim="800000"/>
              <a:headEnd/>
              <a:tailEnd/>
            </a:ln>
          </p:spPr>
          <p:txBody>
            <a:bodyPr wrap="none">
              <a:spAutoFit/>
            </a:bodyPr>
            <a:lstStyle/>
            <a:p>
              <a:pPr eaLnBrk="1" hangingPunct="1">
                <a:spcBef>
                  <a:spcPct val="0"/>
                </a:spcBef>
              </a:pPr>
              <a:r>
                <a:rPr lang="en-GB" sz="900">
                  <a:solidFill>
                    <a:schemeClr val="bg1"/>
                  </a:solidFill>
                </a:rPr>
                <a:t>Aceptación</a:t>
              </a:r>
              <a:endParaRPr lang="en-US" sz="900">
                <a:solidFill>
                  <a:schemeClr val="bg1"/>
                </a:solidFill>
              </a:endParaRPr>
            </a:p>
          </p:txBody>
        </p:sp>
        <p:sp>
          <p:nvSpPr>
            <p:cNvPr id="17" name="Text Box 14">
              <a:extLst>
                <a:ext uri="{FF2B5EF4-FFF2-40B4-BE49-F238E27FC236}">
                  <a16:creationId xmlns:a16="http://schemas.microsoft.com/office/drawing/2014/main" id="{DE19FA62-B63B-4DAF-AFFE-74C16C7B97D3}"/>
                </a:ext>
              </a:extLst>
            </p:cNvPr>
            <p:cNvSpPr txBox="1">
              <a:spLocks noChangeAspect="1" noChangeArrowheads="1"/>
            </p:cNvSpPr>
            <p:nvPr/>
          </p:nvSpPr>
          <p:spPr bwMode="auto">
            <a:xfrm rot="2491161">
              <a:off x="4359" y="1099"/>
              <a:ext cx="430" cy="194"/>
            </a:xfrm>
            <a:prstGeom prst="rect">
              <a:avLst/>
            </a:prstGeom>
            <a:noFill/>
            <a:ln w="9525" algn="ctr">
              <a:noFill/>
              <a:miter lim="800000"/>
              <a:headEnd/>
              <a:tailEnd/>
            </a:ln>
          </p:spPr>
          <p:txBody>
            <a:bodyPr wrap="none">
              <a:spAutoFit/>
            </a:bodyPr>
            <a:lstStyle/>
            <a:p>
              <a:pPr eaLnBrk="1" hangingPunct="1">
                <a:spcBef>
                  <a:spcPct val="0"/>
                </a:spcBef>
              </a:pPr>
              <a:r>
                <a:rPr lang="en-GB" sz="900">
                  <a:solidFill>
                    <a:schemeClr val="bg1"/>
                  </a:solidFill>
                </a:rPr>
                <a:t>Logro</a:t>
              </a:r>
              <a:endParaRPr lang="en-US" sz="900">
                <a:solidFill>
                  <a:schemeClr val="bg1"/>
                </a:solidFill>
              </a:endParaRPr>
            </a:p>
          </p:txBody>
        </p:sp>
        <p:sp>
          <p:nvSpPr>
            <p:cNvPr id="18" name="Text Box 15">
              <a:extLst>
                <a:ext uri="{FF2B5EF4-FFF2-40B4-BE49-F238E27FC236}">
                  <a16:creationId xmlns:a16="http://schemas.microsoft.com/office/drawing/2014/main" id="{F2252D5A-13C9-452C-A517-49F280AEA4F6}"/>
                </a:ext>
              </a:extLst>
            </p:cNvPr>
            <p:cNvSpPr txBox="1">
              <a:spLocks noChangeAspect="1" noChangeArrowheads="1"/>
            </p:cNvSpPr>
            <p:nvPr/>
          </p:nvSpPr>
          <p:spPr bwMode="auto">
            <a:xfrm rot="2491161">
              <a:off x="3865" y="937"/>
              <a:ext cx="1954" cy="213"/>
            </a:xfrm>
            <a:prstGeom prst="rect">
              <a:avLst/>
            </a:prstGeom>
            <a:noFill/>
            <a:ln w="9525">
              <a:noFill/>
              <a:miter lim="800000"/>
              <a:headEnd/>
              <a:tailEnd/>
            </a:ln>
          </p:spPr>
          <p:txBody>
            <a:bodyPr wrap="none">
              <a:spAutoFit/>
            </a:bodyPr>
            <a:lstStyle/>
            <a:p>
              <a:pPr eaLnBrk="1" hangingPunct="1">
                <a:spcBef>
                  <a:spcPct val="0"/>
                </a:spcBef>
              </a:pPr>
              <a:r>
                <a:rPr lang="en-US" sz="1050">
                  <a:solidFill>
                    <a:srgbClr val="002960"/>
                  </a:solidFill>
                </a:rPr>
                <a:t>PROPÓSITO / METAS / VALORES</a:t>
              </a:r>
            </a:p>
          </p:txBody>
        </p:sp>
      </p:grpSp>
      <p:sp>
        <p:nvSpPr>
          <p:cNvPr id="19" name="Rectangle 18">
            <a:extLst>
              <a:ext uri="{FF2B5EF4-FFF2-40B4-BE49-F238E27FC236}">
                <a16:creationId xmlns:a16="http://schemas.microsoft.com/office/drawing/2014/main" id="{3B8E2685-421C-41ED-B5AF-4D4F8353D84F}"/>
              </a:ext>
            </a:extLst>
          </p:cNvPr>
          <p:cNvSpPr/>
          <p:nvPr/>
        </p:nvSpPr>
        <p:spPr>
          <a:xfrm>
            <a:off x="413297" y="1131590"/>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31390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4DF447-0A4C-475B-A9BD-74EEFBD80500}"/>
              </a:ext>
            </a:extLst>
          </p:cNvPr>
          <p:cNvSpPr/>
          <p:nvPr/>
        </p:nvSpPr>
        <p:spPr bwMode="auto">
          <a:xfrm>
            <a:off x="323528" y="303498"/>
            <a:ext cx="8820472" cy="68407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4" name="Rectangle 3"/>
          <p:cNvSpPr/>
          <p:nvPr/>
        </p:nvSpPr>
        <p:spPr bwMode="auto">
          <a:xfrm>
            <a:off x="1143000" y="303498"/>
            <a:ext cx="6858000" cy="378042"/>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a:endParaRPr lang="es-AR" sz="1350" b="0">
              <a:solidFill>
                <a:schemeClr val="tx1"/>
              </a:solidFill>
              <a:latin typeface="Arial" charset="0"/>
              <a:cs typeface="Arial" charset="0"/>
            </a:endParaRPr>
          </a:p>
        </p:txBody>
      </p:sp>
      <p:pic>
        <p:nvPicPr>
          <p:cNvPr id="3" name="Picture 2" descr="brick Layer ma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921" y="435084"/>
            <a:ext cx="4931349" cy="4512931"/>
          </a:xfrm>
          <a:prstGeom prst="rect">
            <a:avLst/>
          </a:prstGeom>
        </p:spPr>
      </p:pic>
    </p:spTree>
    <p:extLst>
      <p:ext uri="{BB962C8B-B14F-4D97-AF65-F5344CB8AC3E}">
        <p14:creationId xmlns:p14="http://schemas.microsoft.com/office/powerpoint/2010/main" val="94572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ld_brick_wall_by_gazi93-d4pt234.jp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57250"/>
            <a:ext cx="9144000" cy="6858000"/>
          </a:xfrm>
          <a:prstGeom prst="rect">
            <a:avLst/>
          </a:prstGeom>
        </p:spPr>
      </p:pic>
    </p:spTree>
    <p:extLst>
      <p:ext uri="{BB962C8B-B14F-4D97-AF65-F5344CB8AC3E}">
        <p14:creationId xmlns:p14="http://schemas.microsoft.com/office/powerpoint/2010/main" val="229639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ogne 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6" y="-1"/>
            <a:ext cx="9148546" cy="6888807"/>
          </a:xfrm>
          <a:prstGeom prst="rect">
            <a:avLst/>
          </a:prstGeom>
        </p:spPr>
      </p:pic>
    </p:spTree>
    <p:extLst>
      <p:ext uri="{BB962C8B-B14F-4D97-AF65-F5344CB8AC3E}">
        <p14:creationId xmlns:p14="http://schemas.microsoft.com/office/powerpoint/2010/main" val="160113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79407" y="51470"/>
            <a:ext cx="8685213" cy="434578"/>
          </a:xfrm>
        </p:spPr>
        <p:txBody>
          <a:bodyPr/>
          <a:lstStyle/>
          <a:p>
            <a:r>
              <a:rPr lang="es-AR" sz="2400" dirty="0"/>
              <a:t>Agenda día 2</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3769305"/>
              </p:ext>
            </p:extLst>
          </p:nvPr>
        </p:nvGraphicFramePr>
        <p:xfrm>
          <a:off x="697577" y="854685"/>
          <a:ext cx="7848872" cy="3839896"/>
        </p:xfrm>
        <a:graphic>
          <a:graphicData uri="http://schemas.openxmlformats.org/drawingml/2006/table">
            <a:tbl>
              <a:tblPr firstRow="1" bandRow="1">
                <a:tableStyleId>{7DF18680-E054-41AD-8BC1-D1AEF772440D}</a:tableStyleId>
              </a:tblPr>
              <a:tblGrid>
                <a:gridCol w="2290493">
                  <a:extLst>
                    <a:ext uri="{9D8B030D-6E8A-4147-A177-3AD203B41FA5}">
                      <a16:colId xmlns:a16="http://schemas.microsoft.com/office/drawing/2014/main" val="20000"/>
                    </a:ext>
                  </a:extLst>
                </a:gridCol>
                <a:gridCol w="5558379">
                  <a:extLst>
                    <a:ext uri="{9D8B030D-6E8A-4147-A177-3AD203B41FA5}">
                      <a16:colId xmlns:a16="http://schemas.microsoft.com/office/drawing/2014/main" val="20001"/>
                    </a:ext>
                  </a:extLst>
                </a:gridCol>
              </a:tblGrid>
              <a:tr h="328487">
                <a:tc>
                  <a:txBody>
                    <a:bodyPr/>
                    <a:lstStyle/>
                    <a:p>
                      <a:pPr algn="ctr"/>
                      <a:r>
                        <a:rPr lang="es-AR" sz="1200" dirty="0"/>
                        <a:t>HORARIO</a:t>
                      </a:r>
                      <a:endParaRPr lang="es-AR" sz="1200" dirty="0">
                        <a:solidFill>
                          <a:schemeClr val="tx1"/>
                        </a:solidFill>
                      </a:endParaRPr>
                    </a:p>
                  </a:txBody>
                  <a:tcPr marT="34290" marB="34290" anchor="ctr"/>
                </a:tc>
                <a:tc>
                  <a:txBody>
                    <a:bodyPr/>
                    <a:lstStyle/>
                    <a:p>
                      <a:pPr algn="ctr"/>
                      <a:r>
                        <a:rPr lang="es-AR" sz="1200" dirty="0"/>
                        <a:t>TEMA</a:t>
                      </a:r>
                      <a:endParaRPr lang="es-AR" sz="1200" dirty="0">
                        <a:solidFill>
                          <a:schemeClr val="tx1"/>
                        </a:solidFill>
                      </a:endParaRPr>
                    </a:p>
                  </a:txBody>
                  <a:tcPr marT="34290" marB="34290" anchor="ctr"/>
                </a:tc>
                <a:extLst>
                  <a:ext uri="{0D108BD9-81ED-4DB2-BD59-A6C34878D82A}">
                    <a16:rowId xmlns:a16="http://schemas.microsoft.com/office/drawing/2014/main" val="10000"/>
                  </a:ext>
                </a:extLst>
              </a:tr>
              <a:tr h="35176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tx1"/>
                          </a:solidFill>
                        </a:rPr>
                        <a:t>8:30</a:t>
                      </a:r>
                    </a:p>
                  </a:txBody>
                  <a:tcPr marT="34290" marB="34290">
                    <a:solidFill>
                      <a:schemeClr val="bg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tx1"/>
                          </a:solidFill>
                        </a:rPr>
                        <a:t>Desayuno</a:t>
                      </a:r>
                    </a:p>
                  </a:txBody>
                  <a:tcPr marT="34290" marB="34290">
                    <a:solidFill>
                      <a:schemeClr val="bg2">
                        <a:lumMod val="20000"/>
                        <a:lumOff val="80000"/>
                      </a:schemeClr>
                    </a:solidFill>
                  </a:tcPr>
                </a:tc>
                <a:extLst>
                  <a:ext uri="{0D108BD9-81ED-4DB2-BD59-A6C34878D82A}">
                    <a16:rowId xmlns:a16="http://schemas.microsoft.com/office/drawing/2014/main" val="10001"/>
                  </a:ext>
                </a:extLst>
              </a:tr>
              <a:tr h="4343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dk1"/>
                          </a:solidFill>
                        </a:rPr>
                        <a:t>9</a:t>
                      </a:r>
                      <a:endParaRPr lang="es-AR" sz="1200" b="1" dirty="0">
                        <a:solidFill>
                          <a:schemeClr val="tx1"/>
                        </a:solidFill>
                      </a:endParaRPr>
                    </a:p>
                  </a:txBody>
                  <a:tcPr marT="34290" marB="34290">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AR" sz="1200" b="1" kern="1200" dirty="0" err="1">
                          <a:solidFill>
                            <a:schemeClr val="tx1"/>
                          </a:solidFill>
                          <a:latin typeface="+mn-lt"/>
                          <a:ea typeface="+mn-ea"/>
                          <a:cs typeface="+mn-cs"/>
                        </a:rPr>
                        <a:t>Check</a:t>
                      </a:r>
                      <a:r>
                        <a:rPr lang="es-AR" sz="1200" b="1" kern="1200" dirty="0">
                          <a:solidFill>
                            <a:schemeClr val="tx1"/>
                          </a:solidFill>
                          <a:latin typeface="+mn-lt"/>
                          <a:ea typeface="+mn-ea"/>
                          <a:cs typeface="+mn-cs"/>
                        </a:rPr>
                        <a:t> in</a:t>
                      </a:r>
                    </a:p>
                    <a:p>
                      <a:pPr marL="0" marR="0" indent="0" algn="ctr" defTabSz="914400" rtl="0" eaLnBrk="1" fontAlgn="auto" latinLnBrk="0" hangingPunct="1">
                        <a:lnSpc>
                          <a:spcPct val="100000"/>
                        </a:lnSpc>
                        <a:spcBef>
                          <a:spcPts val="0"/>
                        </a:spcBef>
                        <a:spcAft>
                          <a:spcPts val="0"/>
                        </a:spcAft>
                        <a:buClrTx/>
                        <a:buSzTx/>
                        <a:buFontTx/>
                        <a:buNone/>
                        <a:tabLst/>
                        <a:defRPr/>
                      </a:pPr>
                      <a:endParaRPr lang="es-AR" sz="1200" b="1" dirty="0">
                        <a:solidFill>
                          <a:schemeClr val="tx1"/>
                        </a:solidFill>
                      </a:endParaRPr>
                    </a:p>
                  </a:txBody>
                  <a:tcPr marT="34290" marB="34290">
                    <a:noFill/>
                  </a:tcPr>
                </a:tc>
                <a:extLst>
                  <a:ext uri="{0D108BD9-81ED-4DB2-BD59-A6C34878D82A}">
                    <a16:rowId xmlns:a16="http://schemas.microsoft.com/office/drawing/2014/main" val="10002"/>
                  </a:ext>
                </a:extLst>
              </a:tr>
              <a:tr h="328487">
                <a:tc>
                  <a:txBody>
                    <a:bodyPr/>
                    <a:lstStyle/>
                    <a:p>
                      <a:pPr algn="ctr"/>
                      <a:r>
                        <a:rPr lang="es-AR" sz="1200" b="1" dirty="0">
                          <a:solidFill>
                            <a:schemeClr val="dk1"/>
                          </a:solidFill>
                        </a:rPr>
                        <a:t>9:15</a:t>
                      </a:r>
                      <a:endParaRPr lang="es-AR" sz="1200" b="1" dirty="0">
                        <a:solidFill>
                          <a:schemeClr val="tx1"/>
                        </a:solidFill>
                      </a:endParaRPr>
                    </a:p>
                  </a:txBody>
                  <a:tcPr marT="34290" marB="34290">
                    <a:solidFill>
                      <a:schemeClr val="bg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sz="1200" b="1" dirty="0">
                          <a:solidFill>
                            <a:schemeClr val="tx1"/>
                          </a:solidFill>
                        </a:rPr>
                        <a:t>Confianza y Comunicación auténtica</a:t>
                      </a:r>
                    </a:p>
                  </a:txBody>
                  <a:tcPr marT="34290" marB="34290">
                    <a:solidFill>
                      <a:schemeClr val="bg2">
                        <a:lumMod val="20000"/>
                        <a:lumOff val="80000"/>
                      </a:schemeClr>
                    </a:solidFill>
                  </a:tcPr>
                </a:tc>
                <a:extLst>
                  <a:ext uri="{0D108BD9-81ED-4DB2-BD59-A6C34878D82A}">
                    <a16:rowId xmlns:a16="http://schemas.microsoft.com/office/drawing/2014/main" val="10003"/>
                  </a:ext>
                </a:extLst>
              </a:tr>
              <a:tr h="251460">
                <a:tc>
                  <a:txBody>
                    <a:bodyPr/>
                    <a:lstStyle/>
                    <a:p>
                      <a:pPr algn="ctr"/>
                      <a:r>
                        <a:rPr lang="es-AR" sz="1200" b="1" dirty="0"/>
                        <a:t>11</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4"/>
                  </a:ext>
                </a:extLst>
              </a:tr>
              <a:tr h="328487">
                <a:tc>
                  <a:txBody>
                    <a:bodyPr/>
                    <a:lstStyle/>
                    <a:p>
                      <a:pPr algn="ctr"/>
                      <a:r>
                        <a:rPr lang="es-AR" sz="1200" b="1" dirty="0"/>
                        <a:t>11:15</a:t>
                      </a:r>
                      <a:endParaRPr lang="es-AR" sz="1200" b="1" dirty="0">
                        <a:solidFill>
                          <a:schemeClr val="tx1"/>
                        </a:solidFill>
                      </a:endParaRPr>
                    </a:p>
                  </a:txBody>
                  <a:tcPr marT="34290" marB="34290">
                    <a:solidFill>
                      <a:schemeClr val="bg2">
                        <a:lumMod val="20000"/>
                        <a:lumOff val="80000"/>
                      </a:schemeClr>
                    </a:solidFill>
                  </a:tcPr>
                </a:tc>
                <a:tc>
                  <a:txBody>
                    <a:bodyPr/>
                    <a:lstStyle/>
                    <a:p>
                      <a:pPr algn="ctr"/>
                      <a:r>
                        <a:rPr lang="es-AR" sz="1200" b="1" dirty="0">
                          <a:solidFill>
                            <a:schemeClr val="tx1"/>
                          </a:solidFill>
                        </a:rPr>
                        <a:t>Conversaciones de </a:t>
                      </a:r>
                      <a:r>
                        <a:rPr lang="es-AR" sz="1200" b="1" dirty="0" err="1">
                          <a:solidFill>
                            <a:schemeClr val="tx1"/>
                          </a:solidFill>
                        </a:rPr>
                        <a:t>feedback</a:t>
                      </a:r>
                      <a:endParaRPr lang="es-AR" sz="1200" b="1" dirty="0">
                        <a:solidFill>
                          <a:schemeClr val="tx1"/>
                        </a:solidFill>
                      </a:endParaRPr>
                    </a:p>
                  </a:txBody>
                  <a:tcPr marT="34290" marB="34290">
                    <a:solidFill>
                      <a:schemeClr val="bg2">
                        <a:lumMod val="20000"/>
                        <a:lumOff val="80000"/>
                      </a:schemeClr>
                    </a:solidFill>
                  </a:tcPr>
                </a:tc>
                <a:extLst>
                  <a:ext uri="{0D108BD9-81ED-4DB2-BD59-A6C34878D82A}">
                    <a16:rowId xmlns:a16="http://schemas.microsoft.com/office/drawing/2014/main" val="10005"/>
                  </a:ext>
                </a:extLst>
              </a:tr>
              <a:tr h="251460">
                <a:tc>
                  <a:txBody>
                    <a:bodyPr/>
                    <a:lstStyle/>
                    <a:p>
                      <a:pPr algn="ctr"/>
                      <a:r>
                        <a:rPr lang="es-AR" sz="1200" b="1" dirty="0"/>
                        <a:t>13</a:t>
                      </a:r>
                      <a:endParaRPr lang="es-AR" sz="1200" b="1" dirty="0">
                        <a:solidFill>
                          <a:schemeClr val="tx1"/>
                        </a:solidFill>
                      </a:endParaRPr>
                    </a:p>
                  </a:txBody>
                  <a:tcPr marT="34290" marB="34290">
                    <a:noFill/>
                  </a:tcPr>
                </a:tc>
                <a:tc>
                  <a:txBody>
                    <a:bodyPr/>
                    <a:lstStyle/>
                    <a:p>
                      <a:pPr algn="ctr"/>
                      <a:r>
                        <a:rPr lang="es-AR" sz="1200" b="1" dirty="0"/>
                        <a:t>Almuerzo</a:t>
                      </a:r>
                      <a:endParaRPr lang="es-AR" sz="1200" b="1" dirty="0">
                        <a:solidFill>
                          <a:schemeClr val="tx1"/>
                        </a:solidFill>
                      </a:endParaRPr>
                    </a:p>
                  </a:txBody>
                  <a:tcPr marT="34290" marB="34290">
                    <a:noFill/>
                  </a:tcPr>
                </a:tc>
                <a:extLst>
                  <a:ext uri="{0D108BD9-81ED-4DB2-BD59-A6C34878D82A}">
                    <a16:rowId xmlns:a16="http://schemas.microsoft.com/office/drawing/2014/main" val="10006"/>
                  </a:ext>
                </a:extLst>
              </a:tr>
              <a:tr h="328487">
                <a:tc>
                  <a:txBody>
                    <a:bodyPr/>
                    <a:lstStyle/>
                    <a:p>
                      <a:pPr algn="ctr"/>
                      <a:r>
                        <a:rPr lang="es-AR" sz="1200" b="1" dirty="0"/>
                        <a:t>14</a:t>
                      </a:r>
                      <a:endParaRPr lang="es-AR" sz="1200" b="1" dirty="0">
                        <a:solidFill>
                          <a:schemeClr val="tx1"/>
                        </a:solidFill>
                      </a:endParaRPr>
                    </a:p>
                  </a:txBody>
                  <a:tcPr marT="34290" marB="34290">
                    <a:solidFill>
                      <a:schemeClr val="bg2">
                        <a:lumMod val="20000"/>
                        <a:lumOff val="80000"/>
                      </a:schemeClr>
                    </a:solidFill>
                  </a:tcPr>
                </a:tc>
                <a:tc>
                  <a:txBody>
                    <a:bodyPr/>
                    <a:lstStyle/>
                    <a:p>
                      <a:pPr algn="ctr"/>
                      <a:r>
                        <a:rPr lang="es-AR" sz="1200" b="1" dirty="0">
                          <a:solidFill>
                            <a:schemeClr val="tx1"/>
                          </a:solidFill>
                        </a:rPr>
                        <a:t>Manejo de conflictos</a:t>
                      </a:r>
                    </a:p>
                  </a:txBody>
                  <a:tcPr marT="34290" marB="34290">
                    <a:solidFill>
                      <a:schemeClr val="bg2">
                        <a:lumMod val="20000"/>
                        <a:lumOff val="80000"/>
                      </a:schemeClr>
                    </a:solidFill>
                  </a:tcPr>
                </a:tc>
                <a:extLst>
                  <a:ext uri="{0D108BD9-81ED-4DB2-BD59-A6C34878D82A}">
                    <a16:rowId xmlns:a16="http://schemas.microsoft.com/office/drawing/2014/main" val="10007"/>
                  </a:ext>
                </a:extLst>
              </a:tr>
              <a:tr h="251460">
                <a:tc>
                  <a:txBody>
                    <a:bodyPr/>
                    <a:lstStyle/>
                    <a:p>
                      <a:pPr algn="ctr"/>
                      <a:r>
                        <a:rPr lang="es-AR" sz="1200" b="1" dirty="0"/>
                        <a:t>16</a:t>
                      </a:r>
                      <a:endParaRPr lang="es-AR" sz="1200" b="1" dirty="0">
                        <a:solidFill>
                          <a:schemeClr val="tx1"/>
                        </a:solidFill>
                      </a:endParaRPr>
                    </a:p>
                  </a:txBody>
                  <a:tcPr marT="34290" marB="34290">
                    <a:noFill/>
                  </a:tcPr>
                </a:tc>
                <a:tc>
                  <a:txBody>
                    <a:bodyPr/>
                    <a:lstStyle/>
                    <a:p>
                      <a:pPr algn="ctr"/>
                      <a:r>
                        <a:rPr lang="es-AR" sz="1200" b="1" dirty="0"/>
                        <a:t>Corte y café</a:t>
                      </a:r>
                      <a:endParaRPr lang="es-AR" sz="1200" b="1" dirty="0">
                        <a:solidFill>
                          <a:schemeClr val="tx1"/>
                        </a:solidFill>
                      </a:endParaRPr>
                    </a:p>
                  </a:txBody>
                  <a:tcPr marT="34290" marB="34290">
                    <a:noFill/>
                  </a:tcPr>
                </a:tc>
                <a:extLst>
                  <a:ext uri="{0D108BD9-81ED-4DB2-BD59-A6C34878D82A}">
                    <a16:rowId xmlns:a16="http://schemas.microsoft.com/office/drawing/2014/main" val="10008"/>
                  </a:ext>
                </a:extLst>
              </a:tr>
              <a:tr h="328487">
                <a:tc>
                  <a:txBody>
                    <a:bodyPr/>
                    <a:lstStyle/>
                    <a:p>
                      <a:pPr algn="ctr"/>
                      <a:r>
                        <a:rPr lang="es-AR" sz="1200" b="1" dirty="0">
                          <a:solidFill>
                            <a:schemeClr val="tx1"/>
                          </a:solidFill>
                        </a:rPr>
                        <a:t>16:15</a:t>
                      </a:r>
                    </a:p>
                  </a:txBody>
                  <a:tcPr marT="34290" marB="34290">
                    <a:solidFill>
                      <a:schemeClr val="bg2">
                        <a:lumMod val="20000"/>
                        <a:lumOff val="80000"/>
                      </a:schemeClr>
                    </a:solidFill>
                  </a:tcPr>
                </a:tc>
                <a:tc>
                  <a:txBody>
                    <a:bodyPr/>
                    <a:lstStyle/>
                    <a:p>
                      <a:pPr algn="ctr"/>
                      <a:r>
                        <a:rPr lang="es-AR" sz="1200" b="1" dirty="0">
                          <a:solidFill>
                            <a:schemeClr val="tx1"/>
                          </a:solidFill>
                        </a:rPr>
                        <a:t>Actualización de acuerdos operativos</a:t>
                      </a:r>
                    </a:p>
                  </a:txBody>
                  <a:tcPr marT="34290" marB="34290">
                    <a:solidFill>
                      <a:schemeClr val="bg2">
                        <a:lumMod val="20000"/>
                        <a:lumOff val="80000"/>
                      </a:schemeClr>
                    </a:solidFill>
                  </a:tcPr>
                </a:tc>
                <a:extLst>
                  <a:ext uri="{0D108BD9-81ED-4DB2-BD59-A6C34878D82A}">
                    <a16:rowId xmlns:a16="http://schemas.microsoft.com/office/drawing/2014/main" val="10009"/>
                  </a:ext>
                </a:extLst>
              </a:tr>
              <a:tr h="328487">
                <a:tc>
                  <a:txBody>
                    <a:bodyPr/>
                    <a:lstStyle/>
                    <a:p>
                      <a:pPr algn="ctr"/>
                      <a:r>
                        <a:rPr lang="es-AR" sz="1200" b="1" dirty="0">
                          <a:solidFill>
                            <a:schemeClr val="tx1"/>
                          </a:solidFill>
                        </a:rPr>
                        <a:t>17:45</a:t>
                      </a:r>
                    </a:p>
                  </a:txBody>
                  <a:tcPr marT="34290" marB="34290">
                    <a:noFill/>
                  </a:tcPr>
                </a:tc>
                <a:tc>
                  <a:txBody>
                    <a:bodyPr/>
                    <a:lstStyle/>
                    <a:p>
                      <a:pPr algn="ctr"/>
                      <a:r>
                        <a:rPr lang="es-AR" sz="1200" b="1" dirty="0" err="1">
                          <a:solidFill>
                            <a:schemeClr val="tx1"/>
                          </a:solidFill>
                        </a:rPr>
                        <a:t>Check</a:t>
                      </a:r>
                      <a:r>
                        <a:rPr lang="es-AR" sz="1200" b="1" dirty="0">
                          <a:solidFill>
                            <a:schemeClr val="tx1"/>
                          </a:solidFill>
                        </a:rPr>
                        <a:t> </a:t>
                      </a:r>
                      <a:r>
                        <a:rPr lang="es-AR" sz="1200" b="1" dirty="0" err="1">
                          <a:solidFill>
                            <a:schemeClr val="tx1"/>
                          </a:solidFill>
                        </a:rPr>
                        <a:t>out</a:t>
                      </a:r>
                      <a:endParaRPr lang="es-AR" sz="1200" b="1" dirty="0">
                        <a:solidFill>
                          <a:schemeClr val="tx1"/>
                        </a:solidFill>
                      </a:endParaRPr>
                    </a:p>
                  </a:txBody>
                  <a:tcPr marT="34290" marB="34290">
                    <a:noFill/>
                  </a:tcPr>
                </a:tc>
                <a:extLst>
                  <a:ext uri="{0D108BD9-81ED-4DB2-BD59-A6C34878D82A}">
                    <a16:rowId xmlns:a16="http://schemas.microsoft.com/office/drawing/2014/main" val="10010"/>
                  </a:ext>
                </a:extLst>
              </a:tr>
              <a:tr h="328487">
                <a:tc>
                  <a:txBody>
                    <a:bodyPr/>
                    <a:lstStyle/>
                    <a:p>
                      <a:pPr algn="ctr"/>
                      <a:r>
                        <a:rPr lang="es-AR" sz="1200" b="1" kern="1200" dirty="0">
                          <a:solidFill>
                            <a:schemeClr val="tx1"/>
                          </a:solidFill>
                          <a:latin typeface="+mn-lt"/>
                          <a:ea typeface="+mn-ea"/>
                          <a:cs typeface="+mn-cs"/>
                        </a:rPr>
                        <a:t>18</a:t>
                      </a:r>
                    </a:p>
                  </a:txBody>
                  <a:tcPr marT="34290" marB="34290">
                    <a:solidFill>
                      <a:schemeClr val="accent1">
                        <a:lumMod val="95000"/>
                      </a:schemeClr>
                    </a:solidFill>
                  </a:tcPr>
                </a:tc>
                <a:tc>
                  <a:txBody>
                    <a:bodyPr/>
                    <a:lstStyle/>
                    <a:p>
                      <a:pPr algn="ctr"/>
                      <a:r>
                        <a:rPr lang="es-AR" sz="1200" b="1" dirty="0">
                          <a:solidFill>
                            <a:schemeClr val="tx1"/>
                          </a:solidFill>
                        </a:rPr>
                        <a:t>Fin Taller</a:t>
                      </a:r>
                    </a:p>
                  </a:txBody>
                  <a:tcPr marT="34290" marB="34290">
                    <a:solidFill>
                      <a:schemeClr val="accent1">
                        <a:lumMod val="95000"/>
                      </a:schemeClr>
                    </a:solidFill>
                  </a:tcPr>
                </a:tc>
                <a:extLst>
                  <a:ext uri="{0D108BD9-81ED-4DB2-BD59-A6C34878D82A}">
                    <a16:rowId xmlns:a16="http://schemas.microsoft.com/office/drawing/2014/main" val="94531531"/>
                  </a:ext>
                </a:extLst>
              </a:tr>
            </a:tbl>
          </a:graphicData>
        </a:graphic>
      </p:graphicFrame>
      <p:sp>
        <p:nvSpPr>
          <p:cNvPr id="8" name="Shape 379"/>
          <p:cNvSpPr txBox="1">
            <a:spLocks noGrp="1"/>
          </p:cNvSpPr>
          <p:nvPr>
            <p:ph type="sldNum" idx="4294967295"/>
          </p:nvPr>
        </p:nvSpPr>
        <p:spPr>
          <a:xfrm>
            <a:off x="7010405" y="4943476"/>
            <a:ext cx="2133599" cy="200024"/>
          </a:xfrm>
          <a:prstGeom prst="rect">
            <a:avLst/>
          </a:prstGeom>
          <a:noFill/>
          <a:ln>
            <a:noFill/>
          </a:ln>
        </p:spPr>
        <p:txBody>
          <a:bodyPr lIns="68569" tIns="34275" rIns="68569" bIns="34275" anchor="t" anchorCtr="0">
            <a:noAutofit/>
          </a:bodyPr>
          <a:lstStyle/>
          <a:p>
            <a:pPr>
              <a:spcBef>
                <a:spcPts val="0"/>
              </a:spcBef>
              <a:spcAft>
                <a:spcPts val="0"/>
              </a:spcAft>
              <a:buSzPct val="25000"/>
            </a:pPr>
            <a:r>
              <a:rPr lang="en-US" sz="800" dirty="0">
                <a:latin typeface="Arial"/>
                <a:ea typeface="Arial"/>
                <a:cs typeface="Arial"/>
                <a:sym typeface="Arial"/>
              </a:rPr>
              <a:t>| </a:t>
            </a:r>
            <a:fld id="{00000000-1234-1234-1234-123412341234}" type="slidenum">
              <a:rPr lang="en-US" sz="800">
                <a:solidFill>
                  <a:srgbClr val="B2B2B2"/>
                </a:solidFill>
                <a:latin typeface="Arial"/>
                <a:ea typeface="Arial"/>
                <a:cs typeface="Arial"/>
                <a:sym typeface="Arial"/>
              </a:rPr>
              <a:pPr>
                <a:spcBef>
                  <a:spcPts val="0"/>
                </a:spcBef>
                <a:spcAft>
                  <a:spcPts val="0"/>
                </a:spcAft>
                <a:buSzPct val="25000"/>
              </a:pPr>
              <a:t>5</a:t>
            </a:fld>
            <a:endParaRPr lang="en-US" sz="800"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344643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lvl1pPr eaLnBrk="0" hangingPunct="0">
              <a:defRPr>
                <a:solidFill>
                  <a:schemeClr val="tx1"/>
                </a:solidFill>
                <a:latin typeface="Arial" charset="0"/>
                <a:ea typeface="ＭＳ Ｐゴシック"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eaLnBrk="0" fontAlgn="base" hangingPunct="0">
              <a:spcBef>
                <a:spcPct val="0"/>
              </a:spcBef>
              <a:spcAft>
                <a:spcPct val="0"/>
              </a:spcAft>
              <a:defRPr>
                <a:solidFill>
                  <a:schemeClr val="tx1"/>
                </a:solidFill>
                <a:latin typeface="Arial" charset="0"/>
                <a:ea typeface="Arial" charset="0"/>
                <a:cs typeface="Arial" charset="0"/>
              </a:defRPr>
            </a:lvl6pPr>
            <a:lvl7pPr marL="2228850" indent="-171450" eaLnBrk="0" fontAlgn="base" hangingPunct="0">
              <a:spcBef>
                <a:spcPct val="0"/>
              </a:spcBef>
              <a:spcAft>
                <a:spcPct val="0"/>
              </a:spcAft>
              <a:defRPr>
                <a:solidFill>
                  <a:schemeClr val="tx1"/>
                </a:solidFill>
                <a:latin typeface="Arial" charset="0"/>
                <a:ea typeface="Arial" charset="0"/>
                <a:cs typeface="Arial" charset="0"/>
              </a:defRPr>
            </a:lvl7pPr>
            <a:lvl8pPr marL="2571750" indent="-171450" eaLnBrk="0" fontAlgn="base" hangingPunct="0">
              <a:spcBef>
                <a:spcPct val="0"/>
              </a:spcBef>
              <a:spcAft>
                <a:spcPct val="0"/>
              </a:spcAft>
              <a:defRPr>
                <a:solidFill>
                  <a:schemeClr val="tx1"/>
                </a:solidFill>
                <a:latin typeface="Arial" charset="0"/>
                <a:ea typeface="Arial" charset="0"/>
                <a:cs typeface="Arial" charset="0"/>
              </a:defRPr>
            </a:lvl8pPr>
            <a:lvl9pPr marL="2914650" indent="-17145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solidFill>
                  <a:srgbClr val="FBB03F"/>
                </a:solidFill>
                <a:ea typeface="MS PGothic" charset="0"/>
                <a:cs typeface="MS PGothic" charset="0"/>
              </a:rPr>
              <a:t>| </a:t>
            </a:r>
            <a:fld id="{73160A95-BE0D-5B4F-B9CC-1796932BA0AE}" type="slidenum">
              <a:rPr lang="en-US">
                <a:solidFill>
                  <a:srgbClr val="B2B2B2"/>
                </a:solidFill>
                <a:ea typeface="MS PGothic" charset="0"/>
                <a:cs typeface="MS PGothic" charset="0"/>
              </a:rPr>
              <a:pPr eaLnBrk="1" hangingPunct="1"/>
              <a:t>50</a:t>
            </a:fld>
            <a:endParaRPr lang="en-US">
              <a:solidFill>
                <a:srgbClr val="B2B2B2"/>
              </a:solidFill>
              <a:ea typeface="MS PGothic" charset="0"/>
              <a:cs typeface="MS PGothic" charset="0"/>
            </a:endParaRPr>
          </a:p>
        </p:txBody>
      </p:sp>
      <p:sp>
        <p:nvSpPr>
          <p:cNvPr id="3" name="Rectangle 2"/>
          <p:cNvSpPr/>
          <p:nvPr/>
        </p:nvSpPr>
        <p:spPr bwMode="auto">
          <a:xfrm>
            <a:off x="0" y="0"/>
            <a:ext cx="9144000" cy="5143500"/>
          </a:xfrm>
          <a:prstGeom prst="rect">
            <a:avLst/>
          </a:prstGeom>
          <a:solidFill>
            <a:srgbClr val="C00000"/>
          </a:solidFill>
          <a:ln w="9525" cap="flat" cmpd="sng" algn="ctr">
            <a:noFill/>
            <a:prstDash val="solid"/>
            <a:round/>
            <a:headEnd type="none" w="med" len="med"/>
            <a:tailEnd type="none" w="med" len="med"/>
          </a:ln>
          <a:effectLst/>
        </p:spPr>
        <p:txBody>
          <a:bodyPr anchor="ctr"/>
          <a:lstStyle/>
          <a:p>
            <a:pPr algn="ctr">
              <a:lnSpc>
                <a:spcPct val="100000"/>
              </a:lnSpc>
              <a:defRPr/>
            </a:pPr>
            <a:r>
              <a:rPr lang="es-AR" sz="6000" dirty="0">
                <a:solidFill>
                  <a:srgbClr val="FFFFFF"/>
                </a:solidFill>
              </a:rPr>
              <a:t>¿Cuál es tu catedral?</a:t>
            </a:r>
          </a:p>
        </p:txBody>
      </p:sp>
    </p:spTree>
    <p:extLst>
      <p:ext uri="{BB962C8B-B14F-4D97-AF65-F5344CB8AC3E}">
        <p14:creationId xmlns:p14="http://schemas.microsoft.com/office/powerpoint/2010/main" val="407370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62">
            <a:extLst>
              <a:ext uri="{FF2B5EF4-FFF2-40B4-BE49-F238E27FC236}">
                <a16:creationId xmlns:a16="http://schemas.microsoft.com/office/drawing/2014/main" id="{64181FD3-D2E2-4BD1-97DD-56F62080940E}"/>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720322" name="Rectangle 2"/>
          <p:cNvSpPr>
            <a:spLocks noGrp="1" noChangeArrowheads="1"/>
          </p:cNvSpPr>
          <p:nvPr>
            <p:ph type="title"/>
          </p:nvPr>
        </p:nvSpPr>
        <p:spPr>
          <a:xfrm>
            <a:off x="279401" y="51470"/>
            <a:ext cx="8685213" cy="434578"/>
          </a:xfrm>
        </p:spPr>
        <p:txBody>
          <a:bodyPr/>
          <a:lstStyle/>
          <a:p>
            <a:r>
              <a:rPr lang="es-MX" sz="2400" dirty="0"/>
              <a:t>El equipo en busca de sentido</a:t>
            </a:r>
            <a:endParaRPr lang="es-ES" sz="2400" dirty="0"/>
          </a:p>
        </p:txBody>
      </p:sp>
      <p:sp>
        <p:nvSpPr>
          <p:cNvPr id="1720323" name="Line 3"/>
          <p:cNvSpPr>
            <a:spLocks noChangeShapeType="1"/>
          </p:cNvSpPr>
          <p:nvPr/>
        </p:nvSpPr>
        <p:spPr bwMode="auto">
          <a:xfrm>
            <a:off x="3113485" y="844154"/>
            <a:ext cx="0" cy="3563540"/>
          </a:xfrm>
          <a:prstGeom prst="line">
            <a:avLst/>
          </a:prstGeom>
          <a:noFill/>
          <a:ln w="57150">
            <a:solidFill>
              <a:schemeClr val="tx1"/>
            </a:solidFill>
            <a:round/>
            <a:headEnd/>
            <a:tailEnd/>
          </a:ln>
          <a:effectLst/>
        </p:spPr>
        <p:txBody>
          <a:bodyPr/>
          <a:lstStyle/>
          <a:p>
            <a:endParaRPr lang="es-AR" sz="1200"/>
          </a:p>
        </p:txBody>
      </p:sp>
      <p:sp>
        <p:nvSpPr>
          <p:cNvPr id="1720324" name="Line 4"/>
          <p:cNvSpPr>
            <a:spLocks noChangeShapeType="1"/>
          </p:cNvSpPr>
          <p:nvPr/>
        </p:nvSpPr>
        <p:spPr bwMode="auto">
          <a:xfrm>
            <a:off x="1547813" y="1491854"/>
            <a:ext cx="5886450" cy="0"/>
          </a:xfrm>
          <a:prstGeom prst="line">
            <a:avLst/>
          </a:prstGeom>
          <a:noFill/>
          <a:ln w="57150">
            <a:solidFill>
              <a:schemeClr val="tx1"/>
            </a:solidFill>
            <a:round/>
            <a:headEnd/>
            <a:tailEnd/>
          </a:ln>
          <a:effectLst/>
        </p:spPr>
        <p:txBody>
          <a:bodyPr/>
          <a:lstStyle/>
          <a:p>
            <a:endParaRPr lang="es-AR" sz="1200"/>
          </a:p>
        </p:txBody>
      </p:sp>
      <p:grpSp>
        <p:nvGrpSpPr>
          <p:cNvPr id="2" name="Group 5"/>
          <p:cNvGrpSpPr>
            <a:grpSpLocks/>
          </p:cNvGrpSpPr>
          <p:nvPr/>
        </p:nvGrpSpPr>
        <p:grpSpPr bwMode="auto">
          <a:xfrm>
            <a:off x="1547812" y="1491854"/>
            <a:ext cx="1569245" cy="2934890"/>
            <a:chOff x="340" y="1253"/>
            <a:chExt cx="1318" cy="2465"/>
          </a:xfrm>
        </p:grpSpPr>
        <p:sp>
          <p:nvSpPr>
            <p:cNvPr id="1720326" name="Rectangle 6"/>
            <p:cNvSpPr>
              <a:spLocks noChangeArrowheads="1"/>
            </p:cNvSpPr>
            <p:nvPr/>
          </p:nvSpPr>
          <p:spPr bwMode="auto">
            <a:xfrm>
              <a:off x="340" y="1253"/>
              <a:ext cx="1315" cy="1225"/>
            </a:xfrm>
            <a:prstGeom prst="rect">
              <a:avLst/>
            </a:prstGeom>
            <a:gradFill rotWithShape="1">
              <a:gsLst>
                <a:gs pos="0">
                  <a:srgbClr val="501E58"/>
                </a:gs>
                <a:gs pos="50000">
                  <a:schemeClr val="accent1"/>
                </a:gs>
                <a:gs pos="100000">
                  <a:srgbClr val="501E58"/>
                </a:gs>
              </a:gsLst>
              <a:lin ang="5400000" scaled="1"/>
            </a:gradFill>
            <a:ln w="9525">
              <a:solidFill>
                <a:schemeClr val="tx1"/>
              </a:solidFill>
              <a:miter lim="800000"/>
              <a:headEnd/>
              <a:tailEnd/>
            </a:ln>
            <a:effectLst/>
          </p:spPr>
          <p:txBody>
            <a:bodyPr wrap="none" anchor="ctr"/>
            <a:lstStyle/>
            <a:p>
              <a:endParaRPr lang="es-AR" sz="1200"/>
            </a:p>
          </p:txBody>
        </p:sp>
        <p:sp>
          <p:nvSpPr>
            <p:cNvPr id="1720327" name="Rectangle 7"/>
            <p:cNvSpPr>
              <a:spLocks noChangeArrowheads="1"/>
            </p:cNvSpPr>
            <p:nvPr/>
          </p:nvSpPr>
          <p:spPr bwMode="auto">
            <a:xfrm>
              <a:off x="343" y="2493"/>
              <a:ext cx="1315" cy="1225"/>
            </a:xfrm>
            <a:prstGeom prst="rect">
              <a:avLst/>
            </a:prstGeom>
            <a:gradFill rotWithShape="1">
              <a:gsLst>
                <a:gs pos="0">
                  <a:srgbClr val="501E58"/>
                </a:gs>
                <a:gs pos="50000">
                  <a:schemeClr val="accent1"/>
                </a:gs>
                <a:gs pos="100000">
                  <a:srgbClr val="501E58"/>
                </a:gs>
              </a:gsLst>
              <a:lin ang="5400000" scaled="1"/>
            </a:gradFill>
            <a:ln w="9525">
              <a:solidFill>
                <a:schemeClr val="tx1"/>
              </a:solidFill>
              <a:miter lim="800000"/>
              <a:headEnd/>
              <a:tailEnd/>
            </a:ln>
            <a:effectLst/>
          </p:spPr>
          <p:txBody>
            <a:bodyPr wrap="none" anchor="ctr"/>
            <a:lstStyle/>
            <a:p>
              <a:endParaRPr lang="es-AR" sz="1200"/>
            </a:p>
          </p:txBody>
        </p:sp>
        <p:sp>
          <p:nvSpPr>
            <p:cNvPr id="1720328" name="Text Box 8"/>
            <p:cNvSpPr txBox="1">
              <a:spLocks noChangeArrowheads="1"/>
            </p:cNvSpPr>
            <p:nvPr/>
          </p:nvSpPr>
          <p:spPr bwMode="auto">
            <a:xfrm>
              <a:off x="431" y="1570"/>
              <a:ext cx="1134" cy="776"/>
            </a:xfrm>
            <a:prstGeom prst="rect">
              <a:avLst/>
            </a:prstGeom>
            <a:noFill/>
            <a:ln w="9525">
              <a:noFill/>
              <a:miter lim="800000"/>
              <a:headEnd/>
              <a:tailEnd/>
            </a:ln>
            <a:effectLst/>
          </p:spPr>
          <p:txBody>
            <a:bodyPr wrap="square">
              <a:spAutoFit/>
            </a:bodyPr>
            <a:lstStyle/>
            <a:p>
              <a:pPr algn="ctr" eaLnBrk="1" hangingPunct="1">
                <a:spcBef>
                  <a:spcPct val="0"/>
                </a:spcBef>
              </a:pPr>
              <a:r>
                <a:rPr lang="es-MX" sz="1800" dirty="0">
                  <a:solidFill>
                    <a:schemeClr val="tx1"/>
                  </a:solidFill>
                </a:rPr>
                <a:t>QUÉ / PARA QUÉ</a:t>
              </a:r>
              <a:endParaRPr lang="es-ES" sz="1800" dirty="0">
                <a:solidFill>
                  <a:schemeClr val="tx1"/>
                </a:solidFill>
              </a:endParaRPr>
            </a:p>
          </p:txBody>
        </p:sp>
        <p:sp>
          <p:nvSpPr>
            <p:cNvPr id="1720329" name="Text Box 9"/>
            <p:cNvSpPr txBox="1">
              <a:spLocks noChangeArrowheads="1"/>
            </p:cNvSpPr>
            <p:nvPr/>
          </p:nvSpPr>
          <p:spPr bwMode="auto">
            <a:xfrm>
              <a:off x="627" y="2971"/>
              <a:ext cx="758" cy="310"/>
            </a:xfrm>
            <a:prstGeom prst="rect">
              <a:avLst/>
            </a:prstGeom>
            <a:noFill/>
            <a:ln w="9525">
              <a:noFill/>
              <a:miter lim="800000"/>
              <a:headEnd/>
              <a:tailEnd/>
            </a:ln>
            <a:effectLst/>
          </p:spPr>
          <p:txBody>
            <a:bodyPr wrap="none">
              <a:spAutoFit/>
            </a:bodyPr>
            <a:lstStyle/>
            <a:p>
              <a:pPr eaLnBrk="1" hangingPunct="1">
                <a:spcBef>
                  <a:spcPct val="0"/>
                </a:spcBef>
              </a:pPr>
              <a:r>
                <a:rPr lang="es-MX" sz="1800">
                  <a:solidFill>
                    <a:schemeClr val="tx1"/>
                  </a:solidFill>
                </a:rPr>
                <a:t>CÓMO</a:t>
              </a:r>
              <a:endParaRPr lang="es-ES" sz="1800">
                <a:solidFill>
                  <a:schemeClr val="tx1"/>
                </a:solidFill>
              </a:endParaRPr>
            </a:p>
          </p:txBody>
        </p:sp>
      </p:grpSp>
      <p:grpSp>
        <p:nvGrpSpPr>
          <p:cNvPr id="3" name="Group 10"/>
          <p:cNvGrpSpPr>
            <a:grpSpLocks/>
          </p:cNvGrpSpPr>
          <p:nvPr/>
        </p:nvGrpSpPr>
        <p:grpSpPr bwMode="auto">
          <a:xfrm>
            <a:off x="3113485" y="844154"/>
            <a:ext cx="2160984" cy="3563540"/>
            <a:chOff x="1655" y="709"/>
            <a:chExt cx="1815" cy="2993"/>
          </a:xfrm>
        </p:grpSpPr>
        <p:sp>
          <p:nvSpPr>
            <p:cNvPr id="1720331" name="Rectangle 11"/>
            <p:cNvSpPr>
              <a:spLocks noChangeArrowheads="1"/>
            </p:cNvSpPr>
            <p:nvPr/>
          </p:nvSpPr>
          <p:spPr bwMode="auto">
            <a:xfrm>
              <a:off x="1655" y="709"/>
              <a:ext cx="1815" cy="544"/>
            </a:xfrm>
            <a:prstGeom prst="rect">
              <a:avLst/>
            </a:prstGeom>
            <a:gradFill rotWithShape="1">
              <a:gsLst>
                <a:gs pos="0">
                  <a:schemeClr val="folHlink"/>
                </a:gs>
                <a:gs pos="50000">
                  <a:schemeClr val="bg1"/>
                </a:gs>
                <a:gs pos="100000">
                  <a:schemeClr val="folHlink"/>
                </a:gs>
              </a:gsLst>
              <a:lin ang="5400000" scaled="1"/>
            </a:gradFill>
            <a:ln w="9525">
              <a:solidFill>
                <a:schemeClr val="tx1"/>
              </a:solidFill>
              <a:miter lim="800000"/>
              <a:headEnd/>
              <a:tailEnd/>
            </a:ln>
            <a:effectLst/>
          </p:spPr>
          <p:txBody>
            <a:bodyPr wrap="none" anchor="ctr"/>
            <a:lstStyle/>
            <a:p>
              <a:endParaRPr lang="es-AR" sz="1200"/>
            </a:p>
          </p:txBody>
        </p:sp>
        <p:sp>
          <p:nvSpPr>
            <p:cNvPr id="1720332" name="Line 12"/>
            <p:cNvSpPr>
              <a:spLocks noChangeShapeType="1"/>
            </p:cNvSpPr>
            <p:nvPr/>
          </p:nvSpPr>
          <p:spPr bwMode="auto">
            <a:xfrm>
              <a:off x="3470" y="709"/>
              <a:ext cx="0" cy="2993"/>
            </a:xfrm>
            <a:prstGeom prst="line">
              <a:avLst/>
            </a:prstGeom>
            <a:noFill/>
            <a:ln w="28575">
              <a:solidFill>
                <a:schemeClr val="tx1"/>
              </a:solidFill>
              <a:round/>
              <a:headEnd/>
              <a:tailEnd/>
            </a:ln>
            <a:effectLst/>
          </p:spPr>
          <p:txBody>
            <a:bodyPr/>
            <a:lstStyle/>
            <a:p>
              <a:endParaRPr lang="es-AR" sz="1200"/>
            </a:p>
          </p:txBody>
        </p:sp>
        <p:sp>
          <p:nvSpPr>
            <p:cNvPr id="1720333" name="Text Box 13"/>
            <p:cNvSpPr txBox="1">
              <a:spLocks noChangeArrowheads="1"/>
            </p:cNvSpPr>
            <p:nvPr/>
          </p:nvSpPr>
          <p:spPr bwMode="auto">
            <a:xfrm>
              <a:off x="2109" y="845"/>
              <a:ext cx="1024" cy="310"/>
            </a:xfrm>
            <a:prstGeom prst="rect">
              <a:avLst/>
            </a:prstGeom>
            <a:noFill/>
            <a:ln w="9525">
              <a:noFill/>
              <a:miter lim="800000"/>
              <a:headEnd/>
              <a:tailEnd/>
            </a:ln>
            <a:effectLst/>
          </p:spPr>
          <p:txBody>
            <a:bodyPr wrap="none">
              <a:spAutoFit/>
            </a:bodyPr>
            <a:lstStyle/>
            <a:p>
              <a:pPr eaLnBrk="1" hangingPunct="1">
                <a:spcBef>
                  <a:spcPct val="0"/>
                </a:spcBef>
              </a:pPr>
              <a:r>
                <a:rPr lang="es-MX" sz="1800">
                  <a:solidFill>
                    <a:schemeClr val="tx1"/>
                  </a:solidFill>
                </a:rPr>
                <a:t>MATERIA</a:t>
              </a:r>
              <a:endParaRPr lang="es-ES" sz="1800">
                <a:solidFill>
                  <a:schemeClr val="tx1"/>
                </a:solidFill>
              </a:endParaRPr>
            </a:p>
          </p:txBody>
        </p:sp>
      </p:grpSp>
      <p:grpSp>
        <p:nvGrpSpPr>
          <p:cNvPr id="4" name="Group 14"/>
          <p:cNvGrpSpPr>
            <a:grpSpLocks/>
          </p:cNvGrpSpPr>
          <p:nvPr/>
        </p:nvGrpSpPr>
        <p:grpSpPr bwMode="auto">
          <a:xfrm>
            <a:off x="5274469" y="844154"/>
            <a:ext cx="2160985" cy="647700"/>
            <a:chOff x="3470" y="709"/>
            <a:chExt cx="1815" cy="544"/>
          </a:xfrm>
        </p:grpSpPr>
        <p:sp>
          <p:nvSpPr>
            <p:cNvPr id="1720335" name="Rectangle 15"/>
            <p:cNvSpPr>
              <a:spLocks noChangeArrowheads="1"/>
            </p:cNvSpPr>
            <p:nvPr/>
          </p:nvSpPr>
          <p:spPr bwMode="auto">
            <a:xfrm>
              <a:off x="3470" y="709"/>
              <a:ext cx="1815" cy="544"/>
            </a:xfrm>
            <a:prstGeom prst="rect">
              <a:avLst/>
            </a:prstGeom>
            <a:gradFill rotWithShape="1">
              <a:gsLst>
                <a:gs pos="0">
                  <a:schemeClr val="folHlink"/>
                </a:gs>
                <a:gs pos="50000">
                  <a:schemeClr val="bg1"/>
                </a:gs>
                <a:gs pos="100000">
                  <a:schemeClr val="folHlink"/>
                </a:gs>
              </a:gsLst>
              <a:lin ang="5400000" scaled="1"/>
            </a:gradFill>
            <a:ln w="9525">
              <a:solidFill>
                <a:schemeClr val="tx1"/>
              </a:solidFill>
              <a:miter lim="800000"/>
              <a:headEnd/>
              <a:tailEnd/>
            </a:ln>
            <a:effectLst/>
          </p:spPr>
          <p:txBody>
            <a:bodyPr wrap="none" anchor="ctr"/>
            <a:lstStyle/>
            <a:p>
              <a:endParaRPr lang="es-AR" sz="1200"/>
            </a:p>
          </p:txBody>
        </p:sp>
        <p:sp>
          <p:nvSpPr>
            <p:cNvPr id="1720336" name="Text Box 16"/>
            <p:cNvSpPr txBox="1">
              <a:spLocks noChangeArrowheads="1"/>
            </p:cNvSpPr>
            <p:nvPr/>
          </p:nvSpPr>
          <p:spPr bwMode="auto">
            <a:xfrm>
              <a:off x="3907" y="844"/>
              <a:ext cx="1017" cy="310"/>
            </a:xfrm>
            <a:prstGeom prst="rect">
              <a:avLst/>
            </a:prstGeom>
            <a:noFill/>
            <a:ln w="9525">
              <a:noFill/>
              <a:miter lim="800000"/>
              <a:headEnd/>
              <a:tailEnd/>
            </a:ln>
            <a:effectLst/>
          </p:spPr>
          <p:txBody>
            <a:bodyPr wrap="none">
              <a:spAutoFit/>
            </a:bodyPr>
            <a:lstStyle/>
            <a:p>
              <a:pPr eaLnBrk="1" hangingPunct="1">
                <a:spcBef>
                  <a:spcPct val="0"/>
                </a:spcBef>
              </a:pPr>
              <a:r>
                <a:rPr lang="es-MX" sz="1800">
                  <a:solidFill>
                    <a:schemeClr val="tx1"/>
                  </a:solidFill>
                </a:rPr>
                <a:t>SENTIDO</a:t>
              </a:r>
              <a:endParaRPr lang="es-ES" sz="1800">
                <a:solidFill>
                  <a:schemeClr val="tx1"/>
                </a:solidFill>
              </a:endParaRPr>
            </a:p>
          </p:txBody>
        </p:sp>
      </p:grpSp>
      <p:sp>
        <p:nvSpPr>
          <p:cNvPr id="1720337" name="Text Box 17"/>
          <p:cNvSpPr txBox="1">
            <a:spLocks noChangeArrowheads="1"/>
          </p:cNvSpPr>
          <p:nvPr/>
        </p:nvSpPr>
        <p:spPr bwMode="auto">
          <a:xfrm>
            <a:off x="3755231" y="2013347"/>
            <a:ext cx="975460" cy="369332"/>
          </a:xfrm>
          <a:prstGeom prst="rect">
            <a:avLst/>
          </a:prstGeom>
          <a:noFill/>
          <a:ln w="9525">
            <a:noFill/>
            <a:miter lim="800000"/>
            <a:headEnd/>
            <a:tailEnd/>
          </a:ln>
          <a:effectLst/>
        </p:spPr>
        <p:txBody>
          <a:bodyPr wrap="none">
            <a:spAutoFit/>
          </a:bodyPr>
          <a:lstStyle/>
          <a:p>
            <a:pPr eaLnBrk="1" hangingPunct="1">
              <a:spcBef>
                <a:spcPct val="0"/>
              </a:spcBef>
            </a:pPr>
            <a:r>
              <a:rPr lang="es-MX" sz="1800" dirty="0">
                <a:solidFill>
                  <a:schemeClr val="tx1"/>
                </a:solidFill>
              </a:rPr>
              <a:t>METAS</a:t>
            </a:r>
            <a:endParaRPr lang="es-ES" sz="1800" dirty="0">
              <a:solidFill>
                <a:schemeClr val="tx1"/>
              </a:solidFill>
            </a:endParaRPr>
          </a:p>
        </p:txBody>
      </p:sp>
      <p:sp>
        <p:nvSpPr>
          <p:cNvPr id="1720338" name="Text Box 18"/>
          <p:cNvSpPr txBox="1">
            <a:spLocks noChangeArrowheads="1"/>
          </p:cNvSpPr>
          <p:nvPr/>
        </p:nvSpPr>
        <p:spPr bwMode="auto">
          <a:xfrm>
            <a:off x="5598319" y="2013347"/>
            <a:ext cx="1552669" cy="369332"/>
          </a:xfrm>
          <a:prstGeom prst="rect">
            <a:avLst/>
          </a:prstGeom>
          <a:noFill/>
          <a:ln w="9525">
            <a:noFill/>
            <a:miter lim="800000"/>
            <a:headEnd/>
            <a:tailEnd/>
          </a:ln>
          <a:effectLst/>
        </p:spPr>
        <p:txBody>
          <a:bodyPr wrap="none">
            <a:spAutoFit/>
          </a:bodyPr>
          <a:lstStyle/>
          <a:p>
            <a:pPr eaLnBrk="1" hangingPunct="1">
              <a:spcBef>
                <a:spcPct val="0"/>
              </a:spcBef>
            </a:pPr>
            <a:r>
              <a:rPr lang="es-MX" sz="1800" dirty="0">
                <a:solidFill>
                  <a:schemeClr val="tx1"/>
                </a:solidFill>
              </a:rPr>
              <a:t>PROPÓSITO</a:t>
            </a:r>
            <a:endParaRPr lang="es-ES" sz="1800" dirty="0">
              <a:solidFill>
                <a:schemeClr val="tx1"/>
              </a:solidFill>
            </a:endParaRPr>
          </a:p>
        </p:txBody>
      </p:sp>
      <p:sp>
        <p:nvSpPr>
          <p:cNvPr id="1720339" name="Text Box 19"/>
          <p:cNvSpPr txBox="1">
            <a:spLocks noChangeArrowheads="1"/>
          </p:cNvSpPr>
          <p:nvPr/>
        </p:nvSpPr>
        <p:spPr bwMode="auto">
          <a:xfrm>
            <a:off x="3391414" y="3300413"/>
            <a:ext cx="1655133" cy="877163"/>
          </a:xfrm>
          <a:prstGeom prst="rect">
            <a:avLst/>
          </a:prstGeom>
          <a:noFill/>
          <a:ln w="9525">
            <a:noFill/>
            <a:miter lim="800000"/>
            <a:headEnd/>
            <a:tailEnd/>
          </a:ln>
          <a:effectLst/>
        </p:spPr>
        <p:txBody>
          <a:bodyPr wrap="none">
            <a:spAutoFit/>
          </a:bodyPr>
          <a:lstStyle/>
          <a:p>
            <a:pPr algn="ctr" eaLnBrk="1" hangingPunct="1">
              <a:spcBef>
                <a:spcPct val="0"/>
              </a:spcBef>
            </a:pPr>
            <a:r>
              <a:rPr lang="es-MX" sz="1800" dirty="0">
                <a:solidFill>
                  <a:schemeClr val="tx1"/>
                </a:solidFill>
              </a:rPr>
              <a:t>ESTRATEGIA</a:t>
            </a:r>
          </a:p>
          <a:p>
            <a:pPr algn="ctr" eaLnBrk="1" hangingPunct="1">
              <a:spcBef>
                <a:spcPct val="0"/>
              </a:spcBef>
            </a:pPr>
            <a:r>
              <a:rPr lang="es-MX" sz="1200" b="0" dirty="0">
                <a:solidFill>
                  <a:schemeClr val="tx1"/>
                </a:solidFill>
              </a:rPr>
              <a:t>[Verbos]</a:t>
            </a:r>
            <a:endParaRPr lang="es-ES" sz="1200" b="0" dirty="0">
              <a:solidFill>
                <a:schemeClr val="tx1"/>
              </a:solidFill>
            </a:endParaRPr>
          </a:p>
          <a:p>
            <a:pPr algn="ctr" eaLnBrk="1" hangingPunct="1">
              <a:spcBef>
                <a:spcPct val="0"/>
              </a:spcBef>
            </a:pPr>
            <a:endParaRPr lang="es-ES" sz="2100" b="0" dirty="0">
              <a:solidFill>
                <a:schemeClr val="tx1"/>
              </a:solidFill>
            </a:endParaRPr>
          </a:p>
        </p:txBody>
      </p:sp>
      <p:sp>
        <p:nvSpPr>
          <p:cNvPr id="1720340" name="Text Box 20"/>
          <p:cNvSpPr txBox="1">
            <a:spLocks noChangeArrowheads="1"/>
          </p:cNvSpPr>
          <p:nvPr/>
        </p:nvSpPr>
        <p:spPr bwMode="auto">
          <a:xfrm>
            <a:off x="5728226" y="3245644"/>
            <a:ext cx="1283236" cy="738664"/>
          </a:xfrm>
          <a:prstGeom prst="rect">
            <a:avLst/>
          </a:prstGeom>
          <a:noFill/>
          <a:ln w="9525">
            <a:noFill/>
            <a:miter lim="800000"/>
            <a:headEnd/>
            <a:tailEnd/>
          </a:ln>
          <a:effectLst/>
        </p:spPr>
        <p:txBody>
          <a:bodyPr wrap="none">
            <a:spAutoFit/>
          </a:bodyPr>
          <a:lstStyle/>
          <a:p>
            <a:pPr algn="ctr" eaLnBrk="1" hangingPunct="1">
              <a:spcBef>
                <a:spcPct val="0"/>
              </a:spcBef>
            </a:pPr>
            <a:r>
              <a:rPr lang="es-MX" sz="1800" dirty="0">
                <a:solidFill>
                  <a:schemeClr val="tx1"/>
                </a:solidFill>
              </a:rPr>
              <a:t>VALORES</a:t>
            </a:r>
          </a:p>
          <a:p>
            <a:pPr algn="ctr" eaLnBrk="1" hangingPunct="1">
              <a:spcBef>
                <a:spcPct val="0"/>
              </a:spcBef>
            </a:pPr>
            <a:r>
              <a:rPr lang="es-MX" sz="1200" b="0" dirty="0">
                <a:solidFill>
                  <a:schemeClr val="tx1"/>
                </a:solidFill>
              </a:rPr>
              <a:t>(restricción)</a:t>
            </a:r>
          </a:p>
          <a:p>
            <a:pPr algn="ctr" eaLnBrk="1" hangingPunct="1">
              <a:spcBef>
                <a:spcPct val="0"/>
              </a:spcBef>
            </a:pPr>
            <a:r>
              <a:rPr lang="es-MX" sz="1200" b="0" dirty="0">
                <a:solidFill>
                  <a:schemeClr val="tx1"/>
                </a:solidFill>
              </a:rPr>
              <a:t>[Adverbios]</a:t>
            </a:r>
            <a:endParaRPr lang="es-ES" sz="1200" b="0" dirty="0">
              <a:solidFill>
                <a:schemeClr val="tx1"/>
              </a:solidFill>
            </a:endParaRPr>
          </a:p>
        </p:txBody>
      </p:sp>
      <p:grpSp>
        <p:nvGrpSpPr>
          <p:cNvPr id="5" name="Group 21"/>
          <p:cNvGrpSpPr>
            <a:grpSpLocks/>
          </p:cNvGrpSpPr>
          <p:nvPr/>
        </p:nvGrpSpPr>
        <p:grpSpPr bwMode="auto">
          <a:xfrm>
            <a:off x="1547813" y="844154"/>
            <a:ext cx="5895975" cy="3563540"/>
            <a:chOff x="340" y="709"/>
            <a:chExt cx="4952" cy="2993"/>
          </a:xfrm>
        </p:grpSpPr>
        <p:sp>
          <p:nvSpPr>
            <p:cNvPr id="1720342" name="Line 22"/>
            <p:cNvSpPr>
              <a:spLocks noChangeShapeType="1"/>
            </p:cNvSpPr>
            <p:nvPr/>
          </p:nvSpPr>
          <p:spPr bwMode="auto">
            <a:xfrm>
              <a:off x="340" y="2478"/>
              <a:ext cx="4944" cy="0"/>
            </a:xfrm>
            <a:prstGeom prst="line">
              <a:avLst/>
            </a:prstGeom>
            <a:noFill/>
            <a:ln w="28575">
              <a:solidFill>
                <a:schemeClr val="tx1"/>
              </a:solidFill>
              <a:round/>
              <a:headEnd/>
              <a:tailEnd/>
            </a:ln>
            <a:effectLst/>
          </p:spPr>
          <p:txBody>
            <a:bodyPr/>
            <a:lstStyle/>
            <a:p>
              <a:endParaRPr lang="es-AR" sz="1200"/>
            </a:p>
          </p:txBody>
        </p:sp>
        <p:sp>
          <p:nvSpPr>
            <p:cNvPr id="1720343" name="Line 23"/>
            <p:cNvSpPr>
              <a:spLocks noChangeShapeType="1"/>
            </p:cNvSpPr>
            <p:nvPr/>
          </p:nvSpPr>
          <p:spPr bwMode="auto">
            <a:xfrm>
              <a:off x="348" y="3702"/>
              <a:ext cx="4944" cy="0"/>
            </a:xfrm>
            <a:prstGeom prst="line">
              <a:avLst/>
            </a:prstGeom>
            <a:noFill/>
            <a:ln w="57150">
              <a:solidFill>
                <a:schemeClr val="tx1"/>
              </a:solidFill>
              <a:round/>
              <a:headEnd/>
              <a:tailEnd/>
            </a:ln>
            <a:effectLst/>
          </p:spPr>
          <p:txBody>
            <a:bodyPr/>
            <a:lstStyle/>
            <a:p>
              <a:endParaRPr lang="es-AR" sz="1200"/>
            </a:p>
          </p:txBody>
        </p:sp>
        <p:sp>
          <p:nvSpPr>
            <p:cNvPr id="1720344" name="Line 24"/>
            <p:cNvSpPr>
              <a:spLocks noChangeShapeType="1"/>
            </p:cNvSpPr>
            <p:nvPr/>
          </p:nvSpPr>
          <p:spPr bwMode="auto">
            <a:xfrm>
              <a:off x="5284" y="709"/>
              <a:ext cx="0" cy="2993"/>
            </a:xfrm>
            <a:prstGeom prst="line">
              <a:avLst/>
            </a:prstGeom>
            <a:noFill/>
            <a:ln w="57150">
              <a:solidFill>
                <a:schemeClr val="tx1"/>
              </a:solidFill>
              <a:round/>
              <a:headEnd/>
              <a:tailEnd/>
            </a:ln>
            <a:effectLst/>
          </p:spPr>
          <p:txBody>
            <a:bodyPr/>
            <a:lstStyle/>
            <a:p>
              <a:endParaRPr lang="es-AR" sz="1200"/>
            </a:p>
          </p:txBody>
        </p:sp>
      </p:grpSp>
      <p:sp>
        <p:nvSpPr>
          <p:cNvPr id="26" name="Slide Number Placeholder 3">
            <a:extLst>
              <a:ext uri="{FF2B5EF4-FFF2-40B4-BE49-F238E27FC236}">
                <a16:creationId xmlns:a16="http://schemas.microsoft.com/office/drawing/2014/main" id="{05AF9455-B85D-4F38-B2FC-45720C79DEDE}"/>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51</a:t>
            </a:fld>
            <a:endParaRPr lang="en-US">
              <a:solidFill>
                <a:srgbClr val="B2B2B2"/>
              </a:solidFill>
            </a:endParaRPr>
          </a:p>
        </p:txBody>
      </p:sp>
    </p:spTree>
    <p:extLst>
      <p:ext uri="{BB962C8B-B14F-4D97-AF65-F5344CB8AC3E}">
        <p14:creationId xmlns:p14="http://schemas.microsoft.com/office/powerpoint/2010/main" val="164167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20337"/>
                                        </p:tgtEl>
                                        <p:attrNameLst>
                                          <p:attrName>style.visibility</p:attrName>
                                        </p:attrNameLst>
                                      </p:cBhvr>
                                      <p:to>
                                        <p:strVal val="visible"/>
                                      </p:to>
                                    </p:set>
                                    <p:animEffect transition="in" filter="fade">
                                      <p:cBhvr>
                                        <p:cTn id="7" dur="500"/>
                                        <p:tgtEl>
                                          <p:spTgt spid="1720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20339"/>
                                        </p:tgtEl>
                                        <p:attrNameLst>
                                          <p:attrName>style.visibility</p:attrName>
                                        </p:attrNameLst>
                                      </p:cBhvr>
                                      <p:to>
                                        <p:strVal val="visible"/>
                                      </p:to>
                                    </p:set>
                                    <p:animEffect transition="in" filter="fade">
                                      <p:cBhvr>
                                        <p:cTn id="12" dur="500"/>
                                        <p:tgtEl>
                                          <p:spTgt spid="17203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20338"/>
                                        </p:tgtEl>
                                        <p:attrNameLst>
                                          <p:attrName>style.visibility</p:attrName>
                                        </p:attrNameLst>
                                      </p:cBhvr>
                                      <p:to>
                                        <p:strVal val="visible"/>
                                      </p:to>
                                    </p:set>
                                    <p:animEffect transition="in" filter="fade">
                                      <p:cBhvr>
                                        <p:cTn id="17" dur="500"/>
                                        <p:tgtEl>
                                          <p:spTgt spid="17203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20340"/>
                                        </p:tgtEl>
                                        <p:attrNameLst>
                                          <p:attrName>style.visibility</p:attrName>
                                        </p:attrNameLst>
                                      </p:cBhvr>
                                      <p:to>
                                        <p:strVal val="visible"/>
                                      </p:to>
                                    </p:set>
                                    <p:animEffect transition="in" filter="fade">
                                      <p:cBhvr>
                                        <p:cTn id="22" dur="500"/>
                                        <p:tgtEl>
                                          <p:spTgt spid="1720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37" grpId="0"/>
      <p:bldP spid="1720338" grpId="0"/>
      <p:bldP spid="1720339" grpId="0"/>
      <p:bldP spid="172034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p:txBody>
          <a:bodyPr/>
          <a:lstStyle>
            <a:lvl1pPr eaLnBrk="0" hangingPunct="0">
              <a:defRPr>
                <a:solidFill>
                  <a:schemeClr val="tx1"/>
                </a:solidFill>
                <a:latin typeface="Arial" charset="0"/>
                <a:ea typeface="ＭＳ Ｐゴシック" charset="0"/>
                <a:cs typeface="Arial" charset="0"/>
              </a:defRPr>
            </a:lvl1pPr>
            <a:lvl2pPr marL="557213" indent="-214313" eaLnBrk="0" hangingPunct="0">
              <a:defRPr>
                <a:solidFill>
                  <a:schemeClr val="tx1"/>
                </a:solidFill>
                <a:latin typeface="Arial" charset="0"/>
                <a:ea typeface="Arial" charset="0"/>
                <a:cs typeface="Arial" charset="0"/>
              </a:defRPr>
            </a:lvl2pPr>
            <a:lvl3pPr marL="857250" indent="-171450" eaLnBrk="0" hangingPunct="0">
              <a:defRPr>
                <a:solidFill>
                  <a:schemeClr val="tx1"/>
                </a:solidFill>
                <a:latin typeface="Arial" charset="0"/>
                <a:ea typeface="Arial" charset="0"/>
                <a:cs typeface="Arial" charset="0"/>
              </a:defRPr>
            </a:lvl3pPr>
            <a:lvl4pPr marL="1200150" indent="-171450" eaLnBrk="0" hangingPunct="0">
              <a:defRPr>
                <a:solidFill>
                  <a:schemeClr val="tx1"/>
                </a:solidFill>
                <a:latin typeface="Arial" charset="0"/>
                <a:ea typeface="Arial" charset="0"/>
                <a:cs typeface="Arial" charset="0"/>
              </a:defRPr>
            </a:lvl4pPr>
            <a:lvl5pPr marL="1543050" indent="-171450" eaLnBrk="0" hangingPunct="0">
              <a:defRPr>
                <a:solidFill>
                  <a:schemeClr val="tx1"/>
                </a:solidFill>
                <a:latin typeface="Arial" charset="0"/>
                <a:ea typeface="Arial" charset="0"/>
                <a:cs typeface="Arial" charset="0"/>
              </a:defRPr>
            </a:lvl5pPr>
            <a:lvl6pPr marL="1885950" indent="-171450" eaLnBrk="0" fontAlgn="base" hangingPunct="0">
              <a:spcBef>
                <a:spcPct val="0"/>
              </a:spcBef>
              <a:spcAft>
                <a:spcPct val="0"/>
              </a:spcAft>
              <a:defRPr>
                <a:solidFill>
                  <a:schemeClr val="tx1"/>
                </a:solidFill>
                <a:latin typeface="Arial" charset="0"/>
                <a:ea typeface="Arial" charset="0"/>
                <a:cs typeface="Arial" charset="0"/>
              </a:defRPr>
            </a:lvl6pPr>
            <a:lvl7pPr marL="2228850" indent="-171450" eaLnBrk="0" fontAlgn="base" hangingPunct="0">
              <a:spcBef>
                <a:spcPct val="0"/>
              </a:spcBef>
              <a:spcAft>
                <a:spcPct val="0"/>
              </a:spcAft>
              <a:defRPr>
                <a:solidFill>
                  <a:schemeClr val="tx1"/>
                </a:solidFill>
                <a:latin typeface="Arial" charset="0"/>
                <a:ea typeface="Arial" charset="0"/>
                <a:cs typeface="Arial" charset="0"/>
              </a:defRPr>
            </a:lvl7pPr>
            <a:lvl8pPr marL="2571750" indent="-171450" eaLnBrk="0" fontAlgn="base" hangingPunct="0">
              <a:spcBef>
                <a:spcPct val="0"/>
              </a:spcBef>
              <a:spcAft>
                <a:spcPct val="0"/>
              </a:spcAft>
              <a:defRPr>
                <a:solidFill>
                  <a:schemeClr val="tx1"/>
                </a:solidFill>
                <a:latin typeface="Arial" charset="0"/>
                <a:ea typeface="Arial" charset="0"/>
                <a:cs typeface="Arial" charset="0"/>
              </a:defRPr>
            </a:lvl8pPr>
            <a:lvl9pPr marL="2914650" indent="-17145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solidFill>
                  <a:srgbClr val="FBB03F"/>
                </a:solidFill>
                <a:ea typeface="MS PGothic" charset="0"/>
                <a:cs typeface="MS PGothic" charset="0"/>
              </a:rPr>
              <a:t>| </a:t>
            </a:r>
            <a:fld id="{73160A95-BE0D-5B4F-B9CC-1796932BA0AE}" type="slidenum">
              <a:rPr lang="en-US">
                <a:solidFill>
                  <a:srgbClr val="B2B2B2"/>
                </a:solidFill>
                <a:ea typeface="MS PGothic" charset="0"/>
                <a:cs typeface="MS PGothic" charset="0"/>
              </a:rPr>
              <a:pPr eaLnBrk="1" hangingPunct="1"/>
              <a:t>52</a:t>
            </a:fld>
            <a:endParaRPr lang="en-US">
              <a:solidFill>
                <a:srgbClr val="B2B2B2"/>
              </a:solidFill>
              <a:ea typeface="MS PGothic" charset="0"/>
              <a:cs typeface="MS PGothic" charset="0"/>
            </a:endParaRPr>
          </a:p>
        </p:txBody>
      </p:sp>
      <p:sp>
        <p:nvSpPr>
          <p:cNvPr id="3" name="Rectangle 2"/>
          <p:cNvSpPr/>
          <p:nvPr/>
        </p:nvSpPr>
        <p:spPr bwMode="auto">
          <a:xfrm>
            <a:off x="0" y="0"/>
            <a:ext cx="9144000" cy="5143500"/>
          </a:xfrm>
          <a:prstGeom prst="rect">
            <a:avLst/>
          </a:prstGeom>
          <a:solidFill>
            <a:srgbClr val="C00000"/>
          </a:solidFill>
          <a:ln w="9525" cap="flat" cmpd="sng" algn="ctr">
            <a:noFill/>
            <a:prstDash val="solid"/>
            <a:round/>
            <a:headEnd type="none" w="med" len="med"/>
            <a:tailEnd type="none" w="med" len="med"/>
          </a:ln>
          <a:effectLst/>
        </p:spPr>
        <p:txBody>
          <a:bodyPr anchor="ctr"/>
          <a:lstStyle/>
          <a:p>
            <a:pPr algn="ctr">
              <a:lnSpc>
                <a:spcPct val="100000"/>
              </a:lnSpc>
              <a:defRPr/>
            </a:pPr>
            <a:r>
              <a:rPr lang="es-AR" sz="3600" dirty="0">
                <a:solidFill>
                  <a:srgbClr val="FFFFFF"/>
                </a:solidFill>
              </a:rPr>
              <a:t>¿Qué tan presente </a:t>
            </a:r>
            <a:r>
              <a:rPr lang="es-AR" sz="3600" dirty="0" err="1">
                <a:solidFill>
                  <a:srgbClr val="FFFFFF"/>
                </a:solidFill>
              </a:rPr>
              <a:t>tenés</a:t>
            </a:r>
            <a:r>
              <a:rPr lang="es-AR" sz="3600" dirty="0">
                <a:solidFill>
                  <a:srgbClr val="FFFFFF"/>
                </a:solidFill>
              </a:rPr>
              <a:t> tu catedral mientras </a:t>
            </a:r>
            <a:r>
              <a:rPr lang="es-AR" sz="3600" dirty="0" err="1">
                <a:solidFill>
                  <a:srgbClr val="FFFFFF"/>
                </a:solidFill>
              </a:rPr>
              <a:t>ponés</a:t>
            </a:r>
            <a:r>
              <a:rPr lang="es-AR" sz="3600" dirty="0">
                <a:solidFill>
                  <a:srgbClr val="FFFFFF"/>
                </a:solidFill>
              </a:rPr>
              <a:t> los ladrillos?</a:t>
            </a:r>
          </a:p>
        </p:txBody>
      </p:sp>
    </p:spTree>
    <p:extLst>
      <p:ext uri="{BB962C8B-B14F-4D97-AF65-F5344CB8AC3E}">
        <p14:creationId xmlns:p14="http://schemas.microsoft.com/office/powerpoint/2010/main" val="331945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a:extLst>
              <a:ext uri="{FF2B5EF4-FFF2-40B4-BE49-F238E27FC236}">
                <a16:creationId xmlns:a16="http://schemas.microsoft.com/office/drawing/2014/main" id="{A856CE08-CB31-42F9-A7E2-010CE3B309F7}"/>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6258" name="Rectangle 2"/>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96262" name="Rectangle 6"/>
          <p:cNvSpPr>
            <a:spLocks noChangeArrowheads="1"/>
          </p:cNvSpPr>
          <p:nvPr/>
        </p:nvSpPr>
        <p:spPr bwMode="auto">
          <a:xfrm>
            <a:off x="554064" y="3936737"/>
            <a:ext cx="8397181" cy="723245"/>
          </a:xfrm>
          <a:prstGeom prst="rect">
            <a:avLst/>
          </a:prstGeom>
          <a:solidFill>
            <a:schemeClr val="tx1">
              <a:lumMod val="25000"/>
              <a:lumOff val="75000"/>
              <a:alpha val="48000"/>
            </a:schemeClr>
          </a:solidFill>
          <a:ln w="15875" algn="ctr">
            <a:solidFill>
              <a:schemeClr val="tx1"/>
            </a:solidFill>
            <a:miter lim="800000"/>
            <a:headEnd/>
            <a:tailEnd/>
          </a:ln>
          <a:effectLst/>
        </p:spPr>
        <p:txBody>
          <a:bodyPr wrap="square" lIns="68565" tIns="68565" rIns="68565" bIns="68565">
            <a:spAutoFit/>
          </a:bodyPr>
          <a:lstStyle/>
          <a:p>
            <a:pPr marL="173831" indent="-173831" algn="ctr" defTabSz="671513">
              <a:buClr>
                <a:schemeClr val="tx1"/>
              </a:buClr>
            </a:pPr>
            <a:r>
              <a:rPr lang="es-ES" sz="1400" dirty="0" err="1">
                <a:solidFill>
                  <a:schemeClr val="tx1"/>
                </a:solidFill>
              </a:rPr>
              <a:t>Comenzá</a:t>
            </a:r>
            <a:r>
              <a:rPr lang="es-ES" sz="1400" dirty="0">
                <a:solidFill>
                  <a:schemeClr val="tx1"/>
                </a:solidFill>
              </a:rPr>
              <a:t> cada texto así:</a:t>
            </a:r>
          </a:p>
          <a:p>
            <a:pPr algn="ctr" defTabSz="671513">
              <a:spcBef>
                <a:spcPts val="0"/>
              </a:spcBef>
              <a:buClr>
                <a:schemeClr val="tx1"/>
              </a:buClr>
            </a:pPr>
            <a:r>
              <a:rPr lang="es-ES" sz="1200" i="1" dirty="0">
                <a:solidFill>
                  <a:schemeClr val="tx1"/>
                </a:solidFill>
              </a:rPr>
              <a:t>“Quiero agradecer y celebrar a… </a:t>
            </a:r>
            <a:r>
              <a:rPr lang="es-ES" sz="1200" b="0" i="1" dirty="0">
                <a:solidFill>
                  <a:schemeClr val="tx1"/>
                </a:solidFill>
              </a:rPr>
              <a:t>[tu nombre],</a:t>
            </a:r>
            <a:r>
              <a:rPr lang="es-ES" sz="1200" i="1" dirty="0">
                <a:solidFill>
                  <a:schemeClr val="tx1"/>
                </a:solidFill>
              </a:rPr>
              <a:t> quien siendo mi… </a:t>
            </a:r>
            <a:r>
              <a:rPr lang="es-ES" sz="1200" b="0" i="1" dirty="0">
                <a:solidFill>
                  <a:schemeClr val="tx1"/>
                </a:solidFill>
              </a:rPr>
              <a:t>[relación: hermano, padre, jefe, etc.], </a:t>
            </a:r>
            <a:r>
              <a:rPr lang="es-ES" sz="1200" i="1" dirty="0"/>
              <a:t>ha sido para mi….</a:t>
            </a:r>
            <a:r>
              <a:rPr lang="es-ES" sz="1200" b="0" i="1" dirty="0"/>
              <a:t>[lo que desearías escuchar de ellos en ese día]</a:t>
            </a:r>
            <a:r>
              <a:rPr lang="es-ES" sz="1200" b="0" dirty="0">
                <a:solidFill>
                  <a:schemeClr val="tx1"/>
                </a:solidFill>
              </a:rPr>
              <a:t> </a:t>
            </a:r>
          </a:p>
        </p:txBody>
      </p:sp>
      <p:sp>
        <p:nvSpPr>
          <p:cNvPr id="96265" name="Rectangle 9"/>
          <p:cNvSpPr>
            <a:spLocks noGrp="1" noChangeArrowheads="1"/>
          </p:cNvSpPr>
          <p:nvPr>
            <p:ph type="body" idx="1"/>
          </p:nvPr>
        </p:nvSpPr>
        <p:spPr>
          <a:xfrm>
            <a:off x="418785" y="699542"/>
            <a:ext cx="8517948" cy="3203924"/>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1: TESTIMONIOS [Individual]</a:t>
            </a:r>
          </a:p>
          <a:p>
            <a:pPr marL="0" indent="0" defTabSz="671513">
              <a:buNone/>
            </a:pPr>
            <a:r>
              <a:rPr lang="es-ES" sz="1400" b="0" dirty="0"/>
              <a:t>Estás cumpliendo 65 años o más, y algunos de tus seres queridos, así como personas con las que </a:t>
            </a:r>
            <a:r>
              <a:rPr lang="es-ES" sz="1400" b="0" dirty="0" err="1"/>
              <a:t>construíste</a:t>
            </a:r>
            <a:r>
              <a:rPr lang="es-ES" sz="1400" b="0" dirty="0"/>
              <a:t> fuertes vínculos en tu vida, se han reunido para celebrarlo. Durante todo este tiempo, vos...</a:t>
            </a:r>
          </a:p>
          <a:p>
            <a:pPr marL="422566" lvl="1" indent="-171450" defTabSz="671513">
              <a:spcBef>
                <a:spcPts val="600"/>
              </a:spcBef>
            </a:pPr>
            <a:r>
              <a:rPr lang="es-ES" sz="1400" b="0" dirty="0"/>
              <a:t>Viviste todo lo que deseaste vivir;</a:t>
            </a:r>
          </a:p>
          <a:p>
            <a:pPr marL="422566" lvl="1" indent="-171450" defTabSz="671513">
              <a:spcBef>
                <a:spcPts val="600"/>
              </a:spcBef>
            </a:pPr>
            <a:r>
              <a:rPr lang="es-ES" sz="1400" b="0" dirty="0"/>
              <a:t>Lograste todo lo que te propusiste;</a:t>
            </a:r>
          </a:p>
          <a:p>
            <a:pPr marL="422566" lvl="1" indent="-171450" defTabSz="671513">
              <a:spcBef>
                <a:spcPts val="600"/>
              </a:spcBef>
            </a:pPr>
            <a:r>
              <a:rPr lang="es-ES" sz="1400" b="0" dirty="0"/>
              <a:t>Fuiste para los demás un regalo de la vida,</a:t>
            </a:r>
          </a:p>
          <a:p>
            <a:pPr marL="422566" lvl="1" indent="-171450" defTabSz="671513">
              <a:spcBef>
                <a:spcPts val="600"/>
              </a:spcBef>
            </a:pPr>
            <a:r>
              <a:rPr lang="es-ES" sz="1400" b="0" dirty="0"/>
              <a:t>Contribuiste positivamente al mundo. </a:t>
            </a:r>
          </a:p>
          <a:p>
            <a:pPr marL="0" indent="0" defTabSz="671513">
              <a:buNone/>
            </a:pPr>
            <a:r>
              <a:rPr lang="es-ES" sz="1400" b="0" dirty="0"/>
              <a:t>En tu homenaje, algunas personas dirán unas breves palabras durante el brindis.</a:t>
            </a:r>
          </a:p>
          <a:p>
            <a:pPr marL="0" indent="0" defTabSz="671513">
              <a:buNone/>
            </a:pPr>
            <a:r>
              <a:rPr lang="es-ES" sz="1400" b="0" dirty="0"/>
              <a:t>Escribí algunos textos breves (no más de 5 líneas cada uno) de lo que te gustaría </a:t>
            </a:r>
            <a:r>
              <a:rPr lang="es-ES" sz="1400" b="0" dirty="0" err="1"/>
              <a:t>oir</a:t>
            </a:r>
            <a:r>
              <a:rPr lang="es-ES" sz="1400" b="0" dirty="0"/>
              <a:t> por parte de: 1 familiar directo (tu padre o madre, o tu pareja, o algún hijo o hermano), 1 amigo, y 1 ó 2 personas de tu entorno laboral (cliente, o jefe, o colega, o reporte, </a:t>
            </a:r>
            <a:r>
              <a:rPr lang="es-ES" sz="1400" b="0" dirty="0" err="1"/>
              <a:t>etc</a:t>
            </a:r>
            <a:r>
              <a:rPr lang="es-ES" sz="1400" b="0" dirty="0"/>
              <a:t>).</a:t>
            </a:r>
          </a:p>
        </p:txBody>
      </p:sp>
      <p:sp>
        <p:nvSpPr>
          <p:cNvPr id="9" name="Slide Number Placeholder 3">
            <a:extLst>
              <a:ext uri="{FF2B5EF4-FFF2-40B4-BE49-F238E27FC236}">
                <a16:creationId xmlns:a16="http://schemas.microsoft.com/office/drawing/2014/main" id="{41EA4E5E-B78A-4FBF-9B18-480E80469A31}"/>
              </a:ext>
            </a:extLst>
          </p:cNvPr>
          <p:cNvSpPr>
            <a:spLocks noGrp="1"/>
          </p:cNvSpPr>
          <p:nvPr>
            <p:ph type="sldNum" sz="quarter" idx="10"/>
          </p:nvPr>
        </p:nvSpPr>
        <p:spPr>
          <a:xfrm>
            <a:off x="7010400" y="4943477"/>
            <a:ext cx="2133600" cy="200025"/>
          </a:xfrm>
        </p:spPr>
        <p:txBody>
          <a:bodyPr/>
          <a:lstStyle/>
          <a:p>
            <a:pPr>
              <a:defRPr/>
            </a:pPr>
            <a:r>
              <a:rPr lang="en-US" dirty="0"/>
              <a:t>| </a:t>
            </a:r>
            <a:fld id="{A1E05332-54C3-48A0-89AF-A7F15008F0F8}" type="slidenum">
              <a:rPr lang="en-US" smtClean="0">
                <a:solidFill>
                  <a:srgbClr val="B2B2B2"/>
                </a:solidFill>
              </a:rPr>
              <a:pPr>
                <a:defRPr/>
              </a:pPr>
              <a:t>53</a:t>
            </a:fld>
            <a:endParaRPr lang="en-US" dirty="0">
              <a:solidFill>
                <a:srgbClr val="B2B2B2"/>
              </a:solidFill>
            </a:endParaRPr>
          </a:p>
        </p:txBody>
      </p:sp>
      <p:sp>
        <p:nvSpPr>
          <p:cNvPr id="2" name="TextBox 1">
            <a:extLst>
              <a:ext uri="{FF2B5EF4-FFF2-40B4-BE49-F238E27FC236}">
                <a16:creationId xmlns:a16="http://schemas.microsoft.com/office/drawing/2014/main" id="{20D7B322-E804-4082-9B16-788ABCC27493}"/>
              </a:ext>
            </a:extLst>
          </p:cNvPr>
          <p:cNvSpPr txBox="1"/>
          <p:nvPr/>
        </p:nvSpPr>
        <p:spPr>
          <a:xfrm>
            <a:off x="4123429" y="4681468"/>
            <a:ext cx="1322285" cy="338554"/>
          </a:xfrm>
          <a:prstGeom prst="rect">
            <a:avLst/>
          </a:prstGeom>
          <a:noFill/>
        </p:spPr>
        <p:txBody>
          <a:bodyPr wrap="none" rtlCol="0">
            <a:spAutoFit/>
          </a:bodyPr>
          <a:lstStyle/>
          <a:p>
            <a:r>
              <a:rPr lang="es-AR" dirty="0"/>
              <a:t>Tiempo: 15’</a:t>
            </a:r>
            <a:endParaRPr lang="en-US" dirty="0"/>
          </a:p>
        </p:txBody>
      </p:sp>
      <p:pic>
        <p:nvPicPr>
          <p:cNvPr id="8" name="26 Imagen" descr="1273857681_Pencil3.png">
            <a:extLst>
              <a:ext uri="{FF2B5EF4-FFF2-40B4-BE49-F238E27FC236}">
                <a16:creationId xmlns:a16="http://schemas.microsoft.com/office/drawing/2014/main" id="{A4693758-789C-4809-BAA2-4E81B4A6F542}"/>
              </a:ext>
            </a:extLst>
          </p:cNvPr>
          <p:cNvPicPr>
            <a:picLocks noChangeAspect="1"/>
          </p:cNvPicPr>
          <p:nvPr/>
        </p:nvPicPr>
        <p:blipFill>
          <a:blip r:embed="rId2" cstate="print"/>
          <a:srcRect/>
          <a:stretch>
            <a:fillRect/>
          </a:stretch>
        </p:blipFill>
        <p:spPr bwMode="auto">
          <a:xfrm>
            <a:off x="8058157" y="107157"/>
            <a:ext cx="1000125" cy="750094"/>
          </a:xfrm>
          <a:prstGeom prst="rect">
            <a:avLst/>
          </a:prstGeom>
          <a:noFill/>
          <a:ln w="9525">
            <a:noFill/>
            <a:miter lim="800000"/>
            <a:headEnd/>
            <a:tailEnd/>
          </a:ln>
        </p:spPr>
      </p:pic>
    </p:spTree>
    <p:extLst>
      <p:ext uri="{BB962C8B-B14F-4D97-AF65-F5344CB8AC3E}">
        <p14:creationId xmlns:p14="http://schemas.microsoft.com/office/powerpoint/2010/main" val="427702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fade">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265">
                                            <p:txEl>
                                              <p:pRg st="1" end="1"/>
                                            </p:txEl>
                                          </p:spTgt>
                                        </p:tgtEl>
                                        <p:attrNameLst>
                                          <p:attrName>style.visibility</p:attrName>
                                        </p:attrNameLst>
                                      </p:cBhvr>
                                      <p:to>
                                        <p:strVal val="visible"/>
                                      </p:to>
                                    </p:set>
                                    <p:animEffect transition="in" filter="fade">
                                      <p:cBhvr>
                                        <p:cTn id="12" dur="500"/>
                                        <p:tgtEl>
                                          <p:spTgt spid="962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265">
                                            <p:txEl>
                                              <p:pRg st="2" end="2"/>
                                            </p:txEl>
                                          </p:spTgt>
                                        </p:tgtEl>
                                        <p:attrNameLst>
                                          <p:attrName>style.visibility</p:attrName>
                                        </p:attrNameLst>
                                      </p:cBhvr>
                                      <p:to>
                                        <p:strVal val="visible"/>
                                      </p:to>
                                    </p:set>
                                    <p:animEffect transition="in" filter="fade">
                                      <p:cBhvr>
                                        <p:cTn id="17" dur="500"/>
                                        <p:tgtEl>
                                          <p:spTgt spid="962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265">
                                            <p:txEl>
                                              <p:pRg st="3" end="3"/>
                                            </p:txEl>
                                          </p:spTgt>
                                        </p:tgtEl>
                                        <p:attrNameLst>
                                          <p:attrName>style.visibility</p:attrName>
                                        </p:attrNameLst>
                                      </p:cBhvr>
                                      <p:to>
                                        <p:strVal val="visible"/>
                                      </p:to>
                                    </p:set>
                                    <p:animEffect transition="in" filter="fade">
                                      <p:cBhvr>
                                        <p:cTn id="22" dur="500"/>
                                        <p:tgtEl>
                                          <p:spTgt spid="962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6265">
                                            <p:txEl>
                                              <p:pRg st="4" end="4"/>
                                            </p:txEl>
                                          </p:spTgt>
                                        </p:tgtEl>
                                        <p:attrNameLst>
                                          <p:attrName>style.visibility</p:attrName>
                                        </p:attrNameLst>
                                      </p:cBhvr>
                                      <p:to>
                                        <p:strVal val="visible"/>
                                      </p:to>
                                    </p:set>
                                    <p:animEffect transition="in" filter="fade">
                                      <p:cBhvr>
                                        <p:cTn id="27" dur="500"/>
                                        <p:tgtEl>
                                          <p:spTgt spid="962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265">
                                            <p:txEl>
                                              <p:pRg st="5" end="5"/>
                                            </p:txEl>
                                          </p:spTgt>
                                        </p:tgtEl>
                                        <p:attrNameLst>
                                          <p:attrName>style.visibility</p:attrName>
                                        </p:attrNameLst>
                                      </p:cBhvr>
                                      <p:to>
                                        <p:strVal val="visible"/>
                                      </p:to>
                                    </p:set>
                                    <p:animEffect transition="in" filter="fade">
                                      <p:cBhvr>
                                        <p:cTn id="32" dur="500"/>
                                        <p:tgtEl>
                                          <p:spTgt spid="962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6265">
                                            <p:txEl>
                                              <p:pRg st="6" end="6"/>
                                            </p:txEl>
                                          </p:spTgt>
                                        </p:tgtEl>
                                        <p:attrNameLst>
                                          <p:attrName>style.visibility</p:attrName>
                                        </p:attrNameLst>
                                      </p:cBhvr>
                                      <p:to>
                                        <p:strVal val="visible"/>
                                      </p:to>
                                    </p:set>
                                    <p:animEffect transition="in" filter="fade">
                                      <p:cBhvr>
                                        <p:cTn id="37" dur="500"/>
                                        <p:tgtEl>
                                          <p:spTgt spid="9626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265">
                                            <p:txEl>
                                              <p:pRg st="7" end="7"/>
                                            </p:txEl>
                                          </p:spTgt>
                                        </p:tgtEl>
                                        <p:attrNameLst>
                                          <p:attrName>style.visibility</p:attrName>
                                        </p:attrNameLst>
                                      </p:cBhvr>
                                      <p:to>
                                        <p:strVal val="visible"/>
                                      </p:to>
                                    </p:set>
                                    <p:animEffect transition="in" filter="fade">
                                      <p:cBhvr>
                                        <p:cTn id="42" dur="500"/>
                                        <p:tgtEl>
                                          <p:spTgt spid="96265">
                                            <p:txEl>
                                              <p:pRg st="7" end="7"/>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6262">
                                            <p:bg/>
                                          </p:spTgt>
                                        </p:tgtEl>
                                        <p:attrNameLst>
                                          <p:attrName>style.visibility</p:attrName>
                                        </p:attrNameLst>
                                      </p:cBhvr>
                                      <p:to>
                                        <p:strVal val="visible"/>
                                      </p:to>
                                    </p:set>
                                    <p:animEffect transition="in" filter="fade">
                                      <p:cBhvr>
                                        <p:cTn id="45" dur="500"/>
                                        <p:tgtEl>
                                          <p:spTgt spid="96262">
                                            <p:bg/>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96262">
                                            <p:txEl>
                                              <p:pRg st="0" end="0"/>
                                            </p:txEl>
                                          </p:spTgt>
                                        </p:tgtEl>
                                        <p:attrNameLst>
                                          <p:attrName>style.visibility</p:attrName>
                                        </p:attrNameLst>
                                      </p:cBhvr>
                                      <p:to>
                                        <p:strVal val="visible"/>
                                      </p:to>
                                    </p:set>
                                    <p:animEffect transition="in" filter="fade">
                                      <p:cBhvr>
                                        <p:cTn id="50" dur="500"/>
                                        <p:tgtEl>
                                          <p:spTgt spid="96262">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96262">
                                            <p:txEl>
                                              <p:pRg st="1" end="1"/>
                                            </p:txEl>
                                          </p:spTgt>
                                        </p:tgtEl>
                                        <p:attrNameLst>
                                          <p:attrName>style.visibility</p:attrName>
                                        </p:attrNameLst>
                                      </p:cBhvr>
                                      <p:to>
                                        <p:strVal val="visible"/>
                                      </p:to>
                                    </p:set>
                                    <p:animEffect transition="in" filter="fade">
                                      <p:cBhvr>
                                        <p:cTn id="55" dur="500"/>
                                        <p:tgtEl>
                                          <p:spTgt spid="96262">
                                            <p:txEl>
                                              <p:pRg st="1" end="1"/>
                                            </p:txEl>
                                          </p:spTgt>
                                        </p:tgtEl>
                                      </p:cBhvr>
                                    </p:animEffec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2" grpId="0" build="p" bldLvl="5" animBg="1"/>
      <p:bldP spid="96265" grpId="0" build="p" bldLvl="5"/>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2" name="Rectangle 6"/>
          <p:cNvSpPr>
            <a:spLocks noChangeArrowheads="1"/>
          </p:cNvSpPr>
          <p:nvPr/>
        </p:nvSpPr>
        <p:spPr bwMode="auto">
          <a:xfrm>
            <a:off x="560144" y="2499742"/>
            <a:ext cx="8200395" cy="569356"/>
          </a:xfrm>
          <a:prstGeom prst="rect">
            <a:avLst/>
          </a:prstGeom>
          <a:solidFill>
            <a:schemeClr val="tx1">
              <a:lumMod val="25000"/>
              <a:lumOff val="75000"/>
              <a:alpha val="48000"/>
            </a:schemeClr>
          </a:solidFill>
          <a:ln w="15875" algn="ctr">
            <a:solidFill>
              <a:schemeClr val="tx1"/>
            </a:solidFill>
            <a:miter lim="800000"/>
            <a:headEnd/>
            <a:tailEnd/>
          </a:ln>
          <a:effectLst/>
        </p:spPr>
        <p:txBody>
          <a:bodyPr wrap="square" lIns="68565" tIns="68565" rIns="68565" bIns="68565">
            <a:spAutoFit/>
          </a:bodyPr>
          <a:lstStyle/>
          <a:p>
            <a:pPr algn="ctr" defTabSz="671513">
              <a:buClr>
                <a:schemeClr val="tx1"/>
              </a:buClr>
            </a:pPr>
            <a:r>
              <a:rPr lang="es-ES" sz="1400" b="0" i="1" dirty="0"/>
              <a:t>“Yo </a:t>
            </a:r>
            <a:r>
              <a:rPr lang="es-ES" sz="1400" i="1" u="sng" dirty="0"/>
              <a:t>soy</a:t>
            </a:r>
            <a:r>
              <a:rPr lang="es-ES" sz="1400" b="0" i="1" dirty="0"/>
              <a:t> el [relación: hijo, pareja, hermano, colega, proveedor, amigo, etc.] de [nombre], y quiero ser para él / ella</a:t>
            </a:r>
            <a:r>
              <a:rPr lang="es-ES" sz="1400" b="0" i="1" dirty="0">
                <a:solidFill>
                  <a:schemeClr val="tx1"/>
                </a:solidFill>
              </a:rPr>
              <a:t> …[contenido…] …”</a:t>
            </a:r>
          </a:p>
        </p:txBody>
      </p:sp>
      <p:sp>
        <p:nvSpPr>
          <p:cNvPr id="96265" name="Rectangle 9"/>
          <p:cNvSpPr>
            <a:spLocks noGrp="1" noChangeArrowheads="1"/>
          </p:cNvSpPr>
          <p:nvPr>
            <p:ph type="body" idx="1"/>
          </p:nvPr>
        </p:nvSpPr>
        <p:spPr>
          <a:xfrm>
            <a:off x="258384" y="843558"/>
            <a:ext cx="8488427" cy="1474219"/>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2: MI PROPÓSITO [En grupos de 3]</a:t>
            </a:r>
          </a:p>
          <a:p>
            <a:pPr marL="0" indent="0" defTabSz="671513">
              <a:buNone/>
            </a:pPr>
            <a:r>
              <a:rPr lang="es-ES" sz="1400" b="0" dirty="0"/>
              <a:t>Cada uno utilizará los breves textos de sus relaciones más cercanas,  para darle forma a una primera versión de su propósito.</a:t>
            </a:r>
          </a:p>
          <a:p>
            <a:pPr marL="620713" lvl="1" indent="-285750" defTabSz="671513"/>
            <a:r>
              <a:rPr lang="es-ES" sz="1400" b="0" dirty="0"/>
              <a:t>Para ello, cada uno tomará </a:t>
            </a:r>
            <a:r>
              <a:rPr lang="es-ES" sz="1400" dirty="0"/>
              <a:t>cada</a:t>
            </a:r>
            <a:r>
              <a:rPr lang="es-ES" sz="1400" b="0" dirty="0"/>
              <a:t> texto breve, y lo </a:t>
            </a:r>
            <a:r>
              <a:rPr lang="es-ES" sz="1400" b="0" dirty="0" err="1"/>
              <a:t>reexpresará</a:t>
            </a:r>
            <a:r>
              <a:rPr lang="es-ES" sz="1400" b="0" dirty="0"/>
              <a:t> en tiempo presente, declarándolo como su propia intención, en primera persona…</a:t>
            </a:r>
          </a:p>
        </p:txBody>
      </p:sp>
      <p:pic>
        <p:nvPicPr>
          <p:cNvPr id="9" name="26 Imagen" descr="1273857681_Pencil3.png"/>
          <p:cNvPicPr>
            <a:picLocks noChangeAspect="1"/>
          </p:cNvPicPr>
          <p:nvPr/>
        </p:nvPicPr>
        <p:blipFill>
          <a:blip r:embed="rId2" cstate="print"/>
          <a:srcRect/>
          <a:stretch>
            <a:fillRect/>
          </a:stretch>
        </p:blipFill>
        <p:spPr bwMode="auto">
          <a:xfrm>
            <a:off x="9756576" y="149163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34489857-52CF-4400-BCDD-37EB8479D060}"/>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5800A951-EE95-4931-87ED-9B089E312B55}"/>
              </a:ext>
            </a:extLst>
          </p:cNvPr>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12" name="Slide Number Placeholder 3">
            <a:extLst>
              <a:ext uri="{FF2B5EF4-FFF2-40B4-BE49-F238E27FC236}">
                <a16:creationId xmlns:a16="http://schemas.microsoft.com/office/drawing/2014/main" id="{AE204517-02DD-445E-8017-1385CED56123}"/>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54</a:t>
            </a:fld>
            <a:endParaRPr lang="en-US">
              <a:solidFill>
                <a:srgbClr val="B2B2B2"/>
              </a:solidFill>
            </a:endParaRPr>
          </a:p>
        </p:txBody>
      </p:sp>
      <p:sp>
        <p:nvSpPr>
          <p:cNvPr id="13" name="Rectangle 9">
            <a:extLst>
              <a:ext uri="{FF2B5EF4-FFF2-40B4-BE49-F238E27FC236}">
                <a16:creationId xmlns:a16="http://schemas.microsoft.com/office/drawing/2014/main" id="{A5A30A87-4D88-440E-BA35-54F79EDA9148}"/>
              </a:ext>
            </a:extLst>
          </p:cNvPr>
          <p:cNvSpPr txBox="1">
            <a:spLocks noChangeArrowheads="1"/>
          </p:cNvSpPr>
          <p:nvPr/>
        </p:nvSpPr>
        <p:spPr bwMode="auto">
          <a:xfrm>
            <a:off x="272112" y="3219822"/>
            <a:ext cx="8488427" cy="1289554"/>
          </a:xfrm>
          <a:prstGeom prst="rect">
            <a:avLst/>
          </a:prstGeom>
          <a:noFill/>
          <a:ln w="9525">
            <a:noFill/>
            <a:miter lim="800000"/>
            <a:headEnd/>
            <a:tailEnd/>
          </a:ln>
        </p:spPr>
        <p:txBody>
          <a:bodyPr vert="horz" wrap="square" lIns="68565" tIns="68565" rIns="68565" bIns="68565" numCol="1" anchor="t" anchorCtr="0" compatLnSpc="1">
            <a:prstTxWarp prst="textNoShape">
              <a:avLst/>
            </a:prstTxWarp>
            <a:spAutoFit/>
          </a:bodyPr>
          <a:lstStyle>
            <a:lvl1pPr marL="231775" indent="-231775" algn="l" rtl="0" eaLnBrk="0" fontAlgn="base" hangingPunct="0">
              <a:spcBef>
                <a:spcPct val="60000"/>
              </a:spcBef>
              <a:spcAft>
                <a:spcPct val="0"/>
              </a:spcAft>
              <a:buClr>
                <a:schemeClr val="accent2"/>
              </a:buClr>
              <a:buChar char="•"/>
              <a:defRPr sz="3200" b="1">
                <a:solidFill>
                  <a:srgbClr val="002D62"/>
                </a:solidFill>
                <a:latin typeface="+mn-lt"/>
                <a:ea typeface="+mn-ea"/>
                <a:cs typeface="+mn-cs"/>
              </a:defRPr>
            </a:lvl1pPr>
            <a:lvl2pPr marL="566738" indent="-220663" algn="l" rtl="0" eaLnBrk="0" fontAlgn="base" hangingPunct="0">
              <a:spcBef>
                <a:spcPct val="60000"/>
              </a:spcBef>
              <a:spcAft>
                <a:spcPct val="0"/>
              </a:spcAft>
              <a:buClr>
                <a:srgbClr val="A6A6A6"/>
              </a:buClr>
              <a:buFont typeface="Verdana" pitchFamily="34" charset="0"/>
              <a:buChar char="›"/>
              <a:defRPr sz="1600" b="1">
                <a:solidFill>
                  <a:srgbClr val="002D62"/>
                </a:solidFill>
                <a:latin typeface="+mn-lt"/>
                <a:cs typeface="+mn-cs"/>
              </a:defRPr>
            </a:lvl2pPr>
            <a:lvl3pPr marL="914400" indent="-233363" algn="l" rtl="0" eaLnBrk="0" fontAlgn="base" hangingPunct="0">
              <a:spcBef>
                <a:spcPct val="60000"/>
              </a:spcBef>
              <a:spcAft>
                <a:spcPct val="0"/>
              </a:spcAft>
              <a:buClr>
                <a:srgbClr val="A6A6A6"/>
              </a:buClr>
              <a:buFont typeface="Arial" pitchFamily="34" charset="0"/>
              <a:buChar char="-"/>
              <a:defRPr sz="1400" b="1">
                <a:solidFill>
                  <a:srgbClr val="002D62"/>
                </a:solidFill>
                <a:latin typeface="+mn-lt"/>
                <a:cs typeface="+mn-cs"/>
              </a:defRPr>
            </a:lvl3pPr>
            <a:lvl4pPr marL="1600200" indent="-228600" algn="l" rtl="0" eaLnBrk="0" fontAlgn="base" hangingPunct="0">
              <a:spcBef>
                <a:spcPct val="20000"/>
              </a:spcBef>
              <a:spcAft>
                <a:spcPct val="0"/>
              </a:spcAft>
              <a:buChar char="–"/>
              <a:defRPr sz="1400">
                <a:solidFill>
                  <a:srgbClr val="002D62"/>
                </a:solidFill>
                <a:latin typeface="+mn-lt"/>
                <a:cs typeface="+mn-cs"/>
              </a:defRPr>
            </a:lvl4pPr>
            <a:lvl5pPr marL="2057400" indent="-228600" algn="l" rtl="0" eaLnBrk="0" fontAlgn="base" hangingPunct="0">
              <a:spcBef>
                <a:spcPct val="20000"/>
              </a:spcBef>
              <a:spcAft>
                <a:spcPct val="0"/>
              </a:spcAft>
              <a:buChar char="»"/>
              <a:defRPr sz="1400">
                <a:solidFill>
                  <a:srgbClr val="002D62"/>
                </a:solidFill>
                <a:latin typeface="+mn-lt"/>
                <a:cs typeface="+mn-cs"/>
              </a:defRPr>
            </a:lvl5pPr>
            <a:lvl6pPr marL="2514600" indent="-228600" algn="l" rtl="0" eaLnBrk="0" fontAlgn="base" hangingPunct="0">
              <a:spcBef>
                <a:spcPct val="20000"/>
              </a:spcBef>
              <a:spcAft>
                <a:spcPct val="0"/>
              </a:spcAft>
              <a:buChar char="»"/>
              <a:defRPr sz="1400">
                <a:solidFill>
                  <a:srgbClr val="002D62"/>
                </a:solidFill>
                <a:latin typeface="+mn-lt"/>
                <a:cs typeface="+mn-cs"/>
              </a:defRPr>
            </a:lvl6pPr>
            <a:lvl7pPr marL="2971800" indent="-228600" algn="l" rtl="0" eaLnBrk="0" fontAlgn="base" hangingPunct="0">
              <a:spcBef>
                <a:spcPct val="20000"/>
              </a:spcBef>
              <a:spcAft>
                <a:spcPct val="0"/>
              </a:spcAft>
              <a:buChar char="»"/>
              <a:defRPr sz="1400">
                <a:solidFill>
                  <a:srgbClr val="002D62"/>
                </a:solidFill>
                <a:latin typeface="+mn-lt"/>
                <a:cs typeface="+mn-cs"/>
              </a:defRPr>
            </a:lvl7pPr>
            <a:lvl8pPr marL="3429000" indent="-228600" algn="l" rtl="0" eaLnBrk="0" fontAlgn="base" hangingPunct="0">
              <a:spcBef>
                <a:spcPct val="20000"/>
              </a:spcBef>
              <a:spcAft>
                <a:spcPct val="0"/>
              </a:spcAft>
              <a:buChar char="»"/>
              <a:defRPr sz="1400">
                <a:solidFill>
                  <a:srgbClr val="002D62"/>
                </a:solidFill>
                <a:latin typeface="+mn-lt"/>
                <a:cs typeface="+mn-cs"/>
              </a:defRPr>
            </a:lvl8pPr>
            <a:lvl9pPr marL="3886200" indent="-228600" algn="l" rtl="0" eaLnBrk="0" fontAlgn="base" hangingPunct="0">
              <a:spcBef>
                <a:spcPct val="20000"/>
              </a:spcBef>
              <a:spcAft>
                <a:spcPct val="0"/>
              </a:spcAft>
              <a:buChar char="»"/>
              <a:defRPr sz="1400">
                <a:solidFill>
                  <a:srgbClr val="002D62"/>
                </a:solidFill>
                <a:latin typeface="+mn-lt"/>
                <a:cs typeface="+mn-cs"/>
              </a:defRPr>
            </a:lvl9pPr>
          </a:lstStyle>
          <a:p>
            <a:pPr marL="620713" lvl="1" indent="-285750" defTabSz="671513"/>
            <a:r>
              <a:rPr lang="es-ES" sz="1400" b="0" kern="0" dirty="0"/>
              <a:t>Compartan c/u verbalmente en su grupo.</a:t>
            </a:r>
          </a:p>
          <a:p>
            <a:pPr marL="620713" lvl="1" indent="-285750" defTabSz="671513"/>
            <a:r>
              <a:rPr lang="es-ES" sz="1400" b="0" kern="0" dirty="0"/>
              <a:t>Luego de compartir todas las declaraciones, conversen sobre:</a:t>
            </a:r>
          </a:p>
          <a:p>
            <a:pPr marL="968375" lvl="2" indent="-285750" defTabSz="671513"/>
            <a:r>
              <a:rPr lang="es-ES" sz="1200" b="0" kern="0" dirty="0"/>
              <a:t>¿Qué valores subyacen al propósito de cada uno?</a:t>
            </a:r>
          </a:p>
          <a:p>
            <a:pPr marL="968375" lvl="2" indent="-285750" defTabSz="671513"/>
            <a:r>
              <a:rPr lang="es-ES" sz="1200" b="0" kern="0" dirty="0"/>
              <a:t>¿Encuentran valores comunes entre </a:t>
            </a:r>
            <a:r>
              <a:rPr lang="es-ES" sz="1200" b="0" kern="0" dirty="0" err="1"/>
              <a:t>uds.</a:t>
            </a:r>
            <a:r>
              <a:rPr lang="es-ES" sz="1200" b="0" kern="0" dirty="0"/>
              <a:t>?</a:t>
            </a:r>
          </a:p>
        </p:txBody>
      </p:sp>
      <p:sp>
        <p:nvSpPr>
          <p:cNvPr id="14" name="TextBox 13">
            <a:extLst>
              <a:ext uri="{FF2B5EF4-FFF2-40B4-BE49-F238E27FC236}">
                <a16:creationId xmlns:a16="http://schemas.microsoft.com/office/drawing/2014/main" id="{F817FCAD-B343-4A68-ACA6-6881568B8D84}"/>
              </a:ext>
            </a:extLst>
          </p:cNvPr>
          <p:cNvSpPr txBox="1"/>
          <p:nvPr/>
        </p:nvSpPr>
        <p:spPr>
          <a:xfrm>
            <a:off x="3707904" y="4731990"/>
            <a:ext cx="1322285" cy="338554"/>
          </a:xfrm>
          <a:prstGeom prst="rect">
            <a:avLst/>
          </a:prstGeom>
          <a:noFill/>
        </p:spPr>
        <p:txBody>
          <a:bodyPr wrap="none" rtlCol="0">
            <a:spAutoFit/>
          </a:bodyPr>
          <a:lstStyle/>
          <a:p>
            <a:r>
              <a:rPr lang="es-AR" dirty="0"/>
              <a:t>Tiempo: 30’</a:t>
            </a:r>
            <a:endParaRPr lang="en-US" dirty="0"/>
          </a:p>
        </p:txBody>
      </p:sp>
    </p:spTree>
    <p:extLst>
      <p:ext uri="{BB962C8B-B14F-4D97-AF65-F5344CB8AC3E}">
        <p14:creationId xmlns:p14="http://schemas.microsoft.com/office/powerpoint/2010/main" val="423831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fade">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265">
                                            <p:txEl>
                                              <p:pRg st="1" end="1"/>
                                            </p:txEl>
                                          </p:spTgt>
                                        </p:tgtEl>
                                        <p:attrNameLst>
                                          <p:attrName>style.visibility</p:attrName>
                                        </p:attrNameLst>
                                      </p:cBhvr>
                                      <p:to>
                                        <p:strVal val="visible"/>
                                      </p:to>
                                    </p:set>
                                    <p:animEffect transition="in" filter="fade">
                                      <p:cBhvr>
                                        <p:cTn id="12" dur="500"/>
                                        <p:tgtEl>
                                          <p:spTgt spid="962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265">
                                            <p:txEl>
                                              <p:pRg st="2" end="2"/>
                                            </p:txEl>
                                          </p:spTgt>
                                        </p:tgtEl>
                                        <p:attrNameLst>
                                          <p:attrName>style.visibility</p:attrName>
                                        </p:attrNameLst>
                                      </p:cBhvr>
                                      <p:to>
                                        <p:strVal val="visible"/>
                                      </p:to>
                                    </p:set>
                                    <p:animEffect transition="in" filter="fade">
                                      <p:cBhvr>
                                        <p:cTn id="17" dur="500"/>
                                        <p:tgtEl>
                                          <p:spTgt spid="9626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6262">
                                            <p:bg/>
                                          </p:spTgt>
                                        </p:tgtEl>
                                        <p:attrNameLst>
                                          <p:attrName>style.visibility</p:attrName>
                                        </p:attrNameLst>
                                      </p:cBhvr>
                                      <p:to>
                                        <p:strVal val="visible"/>
                                      </p:to>
                                    </p:set>
                                    <p:animEffect transition="in" filter="fade">
                                      <p:cBhvr>
                                        <p:cTn id="20" dur="500"/>
                                        <p:tgtEl>
                                          <p:spTgt spid="96262">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6262">
                                            <p:txEl>
                                              <p:pRg st="0" end="0"/>
                                            </p:txEl>
                                          </p:spTgt>
                                        </p:tgtEl>
                                        <p:attrNameLst>
                                          <p:attrName>style.visibility</p:attrName>
                                        </p:attrNameLst>
                                      </p:cBhvr>
                                      <p:to>
                                        <p:strVal val="visible"/>
                                      </p:to>
                                    </p:set>
                                    <p:animEffect transition="in" filter="fade">
                                      <p:cBhvr>
                                        <p:cTn id="25" dur="500"/>
                                        <p:tgtEl>
                                          <p:spTgt spid="96262">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animEffect transition="in" filter="fade">
                                      <p:cBhvr>
                                        <p:cTn id="33" dur="500"/>
                                        <p:tgtEl>
                                          <p:spTgt spid="1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xEl>
                                              <p:pRg st="2" end="2"/>
                                            </p:txEl>
                                          </p:spTgt>
                                        </p:tgtEl>
                                        <p:attrNameLst>
                                          <p:attrName>style.visibility</p:attrName>
                                        </p:attrNameLst>
                                      </p:cBhvr>
                                      <p:to>
                                        <p:strVal val="visible"/>
                                      </p:to>
                                    </p:set>
                                    <p:animEffect transition="in" filter="fade">
                                      <p:cBhvr>
                                        <p:cTn id="38" dur="500"/>
                                        <p:tgtEl>
                                          <p:spTgt spid="1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3">
                                            <p:txEl>
                                              <p:pRg st="3" end="3"/>
                                            </p:txEl>
                                          </p:spTgt>
                                        </p:tgtEl>
                                        <p:attrNameLst>
                                          <p:attrName>style.visibility</p:attrName>
                                        </p:attrNameLst>
                                      </p:cBhvr>
                                      <p:to>
                                        <p:strVal val="visible"/>
                                      </p:to>
                                    </p:set>
                                    <p:animEffect transition="in" filter="fade">
                                      <p:cBhvr>
                                        <p:cTn id="43" dur="500"/>
                                        <p:tgtEl>
                                          <p:spTgt spid="13">
                                            <p:txEl>
                                              <p:pRg st="3" end="3"/>
                                            </p:txEl>
                                          </p:spTgt>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2" grpId="0" build="p" bldLvl="4" animBg="1"/>
      <p:bldP spid="96265" grpId="0" build="p" bldLvl="5"/>
      <p:bldP spid="13" grpId="0" build="p" bldLvl="5"/>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5" name="Rectangle 9"/>
          <p:cNvSpPr>
            <a:spLocks noGrp="1" noChangeArrowheads="1"/>
          </p:cNvSpPr>
          <p:nvPr>
            <p:ph type="body" idx="1"/>
          </p:nvPr>
        </p:nvSpPr>
        <p:spPr>
          <a:xfrm>
            <a:off x="431540" y="771550"/>
            <a:ext cx="8460940" cy="3887188"/>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3: NUESTRO PROPÓSITO COMO MT</a:t>
            </a:r>
          </a:p>
          <a:p>
            <a:pPr marL="0" indent="0" defTabSz="671513">
              <a:buNone/>
            </a:pPr>
            <a:r>
              <a:rPr lang="es-ES" sz="1400" b="0" dirty="0"/>
              <a:t>En los mismos grupos, </a:t>
            </a:r>
            <a:r>
              <a:rPr lang="es-ES" sz="1400" b="0" dirty="0" err="1"/>
              <a:t>consensúen</a:t>
            </a:r>
            <a:r>
              <a:rPr lang="es-ES" sz="1400" b="0" dirty="0"/>
              <a:t> una expresión de propósito común del MT. </a:t>
            </a:r>
          </a:p>
          <a:p>
            <a:pPr marL="0" indent="0" defTabSz="671513">
              <a:buNone/>
            </a:pPr>
            <a:r>
              <a:rPr lang="es-ES" sz="1400" b="0" dirty="0"/>
              <a:t>Las siguientes preguntas pueden resultarles útiles en su reflexión, diálogo y construcción:</a:t>
            </a:r>
          </a:p>
          <a:p>
            <a:pPr defTabSz="671513"/>
            <a:r>
              <a:rPr lang="es-ES" sz="1400" b="0" i="1" dirty="0"/>
              <a:t>¿Qué valores / propósitos que abrazamos individualmente queremos ver reflejados en nuestro trabajo como MT?</a:t>
            </a:r>
          </a:p>
          <a:p>
            <a:pPr defTabSz="671513"/>
            <a:r>
              <a:rPr lang="es-ES" sz="1400" b="0" i="1" dirty="0"/>
              <a:t>¿En qué “grupos de interés” aspiramos a dejar huella como MT (ej.: clientes, empleados, accionistas, colegas del MT)?</a:t>
            </a:r>
          </a:p>
          <a:p>
            <a:pPr defTabSz="671513"/>
            <a:r>
              <a:rPr lang="es-ES" sz="1400" b="0" i="1" dirty="0"/>
              <a:t>¿Cuál es la diferencia singular con la que aspiramos a contribuir como MT?</a:t>
            </a:r>
          </a:p>
          <a:p>
            <a:pPr defTabSz="671513"/>
            <a:r>
              <a:rPr lang="es-ES" sz="1400" b="0" i="1" dirty="0"/>
              <a:t>¿Cómo quisiéramos ser percibidos como MT que nos haría sentir “orgullosos de pertenecer”?</a:t>
            </a:r>
          </a:p>
          <a:p>
            <a:pPr defTabSz="671513"/>
            <a:r>
              <a:rPr lang="es-ES" sz="1400" b="0" i="1" dirty="0"/>
              <a:t>¿Cómo quisiéramos ser recordados como MT que nos haría sentir “orgullosos de pertenecer”?</a:t>
            </a:r>
          </a:p>
          <a:p>
            <a:pPr marL="0" indent="0" defTabSz="671513">
              <a:buNone/>
            </a:pPr>
            <a:endParaRPr lang="es-ES" sz="1400" b="0" dirty="0"/>
          </a:p>
          <a:p>
            <a:pPr marL="0" indent="0" defTabSz="671513">
              <a:buNone/>
            </a:pPr>
            <a:r>
              <a:rPr lang="es-ES" sz="1400" b="0" dirty="0"/>
              <a:t>Entregable: Un breve texto que exprese la propuesta de este equipo para un Propósito Común del MT</a:t>
            </a:r>
          </a:p>
        </p:txBody>
      </p:sp>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55</a:t>
            </a:fld>
            <a:endParaRPr lang="en-US">
              <a:solidFill>
                <a:srgbClr val="B2B2B2"/>
              </a:solidFill>
            </a:endParaRPr>
          </a:p>
        </p:txBody>
      </p:sp>
      <p:sp>
        <p:nvSpPr>
          <p:cNvPr id="13" name="TextBox 12">
            <a:extLst>
              <a:ext uri="{FF2B5EF4-FFF2-40B4-BE49-F238E27FC236}">
                <a16:creationId xmlns:a16="http://schemas.microsoft.com/office/drawing/2014/main" id="{AEABAD8C-9C5B-4B24-AAA2-DDFE9D6A56A5}"/>
              </a:ext>
            </a:extLst>
          </p:cNvPr>
          <p:cNvSpPr txBox="1"/>
          <p:nvPr/>
        </p:nvSpPr>
        <p:spPr>
          <a:xfrm>
            <a:off x="3707904" y="4731990"/>
            <a:ext cx="1322285" cy="338554"/>
          </a:xfrm>
          <a:prstGeom prst="rect">
            <a:avLst/>
          </a:prstGeom>
          <a:noFill/>
        </p:spPr>
        <p:txBody>
          <a:bodyPr wrap="none" rtlCol="0">
            <a:spAutoFit/>
          </a:bodyPr>
          <a:lstStyle/>
          <a:p>
            <a:r>
              <a:rPr lang="es-AR" dirty="0"/>
              <a:t>Tiempo: 30’</a:t>
            </a:r>
            <a:endParaRPr lang="en-US" dirty="0"/>
          </a:p>
        </p:txBody>
      </p:sp>
    </p:spTree>
    <p:extLst>
      <p:ext uri="{BB962C8B-B14F-4D97-AF65-F5344CB8AC3E}">
        <p14:creationId xmlns:p14="http://schemas.microsoft.com/office/powerpoint/2010/main" val="281433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fade">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265">
                                            <p:txEl>
                                              <p:pRg st="1" end="1"/>
                                            </p:txEl>
                                          </p:spTgt>
                                        </p:tgtEl>
                                        <p:attrNameLst>
                                          <p:attrName>style.visibility</p:attrName>
                                        </p:attrNameLst>
                                      </p:cBhvr>
                                      <p:to>
                                        <p:strVal val="visible"/>
                                      </p:to>
                                    </p:set>
                                    <p:animEffect transition="in" filter="fade">
                                      <p:cBhvr>
                                        <p:cTn id="12" dur="500"/>
                                        <p:tgtEl>
                                          <p:spTgt spid="962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265">
                                            <p:txEl>
                                              <p:pRg st="2" end="2"/>
                                            </p:txEl>
                                          </p:spTgt>
                                        </p:tgtEl>
                                        <p:attrNameLst>
                                          <p:attrName>style.visibility</p:attrName>
                                        </p:attrNameLst>
                                      </p:cBhvr>
                                      <p:to>
                                        <p:strVal val="visible"/>
                                      </p:to>
                                    </p:set>
                                    <p:animEffect transition="in" filter="fade">
                                      <p:cBhvr>
                                        <p:cTn id="17" dur="500"/>
                                        <p:tgtEl>
                                          <p:spTgt spid="962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265">
                                            <p:txEl>
                                              <p:pRg st="3" end="3"/>
                                            </p:txEl>
                                          </p:spTgt>
                                        </p:tgtEl>
                                        <p:attrNameLst>
                                          <p:attrName>style.visibility</p:attrName>
                                        </p:attrNameLst>
                                      </p:cBhvr>
                                      <p:to>
                                        <p:strVal val="visible"/>
                                      </p:to>
                                    </p:set>
                                    <p:animEffect transition="in" filter="fade">
                                      <p:cBhvr>
                                        <p:cTn id="22" dur="500"/>
                                        <p:tgtEl>
                                          <p:spTgt spid="962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6265">
                                            <p:txEl>
                                              <p:pRg st="4" end="4"/>
                                            </p:txEl>
                                          </p:spTgt>
                                        </p:tgtEl>
                                        <p:attrNameLst>
                                          <p:attrName>style.visibility</p:attrName>
                                        </p:attrNameLst>
                                      </p:cBhvr>
                                      <p:to>
                                        <p:strVal val="visible"/>
                                      </p:to>
                                    </p:set>
                                    <p:animEffect transition="in" filter="fade">
                                      <p:cBhvr>
                                        <p:cTn id="27" dur="500"/>
                                        <p:tgtEl>
                                          <p:spTgt spid="962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265">
                                            <p:txEl>
                                              <p:pRg st="5" end="5"/>
                                            </p:txEl>
                                          </p:spTgt>
                                        </p:tgtEl>
                                        <p:attrNameLst>
                                          <p:attrName>style.visibility</p:attrName>
                                        </p:attrNameLst>
                                      </p:cBhvr>
                                      <p:to>
                                        <p:strVal val="visible"/>
                                      </p:to>
                                    </p:set>
                                    <p:animEffect transition="in" filter="fade">
                                      <p:cBhvr>
                                        <p:cTn id="32" dur="500"/>
                                        <p:tgtEl>
                                          <p:spTgt spid="962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6265">
                                            <p:txEl>
                                              <p:pRg st="6" end="6"/>
                                            </p:txEl>
                                          </p:spTgt>
                                        </p:tgtEl>
                                        <p:attrNameLst>
                                          <p:attrName>style.visibility</p:attrName>
                                        </p:attrNameLst>
                                      </p:cBhvr>
                                      <p:to>
                                        <p:strVal val="visible"/>
                                      </p:to>
                                    </p:set>
                                    <p:animEffect transition="in" filter="fade">
                                      <p:cBhvr>
                                        <p:cTn id="37" dur="500"/>
                                        <p:tgtEl>
                                          <p:spTgt spid="9626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6265">
                                            <p:txEl>
                                              <p:pRg st="7" end="7"/>
                                            </p:txEl>
                                          </p:spTgt>
                                        </p:tgtEl>
                                        <p:attrNameLst>
                                          <p:attrName>style.visibility</p:attrName>
                                        </p:attrNameLst>
                                      </p:cBhvr>
                                      <p:to>
                                        <p:strVal val="visible"/>
                                      </p:to>
                                    </p:set>
                                    <p:animEffect transition="in" filter="fade">
                                      <p:cBhvr>
                                        <p:cTn id="42" dur="500"/>
                                        <p:tgtEl>
                                          <p:spTgt spid="9626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6265">
                                            <p:txEl>
                                              <p:pRg st="9" end="9"/>
                                            </p:txEl>
                                          </p:spTgt>
                                        </p:tgtEl>
                                        <p:attrNameLst>
                                          <p:attrName>style.visibility</p:attrName>
                                        </p:attrNameLst>
                                      </p:cBhvr>
                                      <p:to>
                                        <p:strVal val="visible"/>
                                      </p:to>
                                    </p:set>
                                    <p:animEffect transition="in" filter="fade">
                                      <p:cBhvr>
                                        <p:cTn id="47" dur="500"/>
                                        <p:tgtEl>
                                          <p:spTgt spid="96265">
                                            <p:txEl>
                                              <p:pRg st="9" end="9"/>
                                            </p:txEl>
                                          </p:spTgt>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5" grpId="0" build="p" bldLvl="5"/>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5" name="Rectangle 9"/>
          <p:cNvSpPr>
            <a:spLocks noGrp="1" noChangeArrowheads="1"/>
          </p:cNvSpPr>
          <p:nvPr>
            <p:ph type="body" idx="1"/>
          </p:nvPr>
        </p:nvSpPr>
        <p:spPr>
          <a:xfrm>
            <a:off x="395536" y="915566"/>
            <a:ext cx="8460940" cy="3327034"/>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4: PLENARIO – PUESTA EN COMÚN</a:t>
            </a:r>
          </a:p>
          <a:p>
            <a:pPr marL="0" indent="0" defTabSz="671513">
              <a:buNone/>
            </a:pPr>
            <a:endParaRPr lang="es-ES" sz="1400" u="sng" dirty="0"/>
          </a:p>
          <a:p>
            <a:pPr marL="0" indent="0" defTabSz="671513">
              <a:buNone/>
            </a:pPr>
            <a:r>
              <a:rPr lang="es-ES" sz="1400" b="0" dirty="0"/>
              <a:t>Cada grupo expone su propuesta de Propósito común. Al exponer, especificar cuáles son los Valores que este propósito busca honrar.</a:t>
            </a:r>
          </a:p>
          <a:p>
            <a:pPr marL="0" indent="0" defTabSz="671513">
              <a:buNone/>
            </a:pPr>
            <a:r>
              <a:rPr lang="es-ES" sz="1400" b="0" dirty="0"/>
              <a:t>Los grupos que escuchan, consideran:</a:t>
            </a:r>
          </a:p>
          <a:p>
            <a:pPr defTabSz="671513"/>
            <a:r>
              <a:rPr lang="es-ES" sz="1400" b="0" i="1" dirty="0"/>
              <a:t>¿Qué </a:t>
            </a:r>
            <a:r>
              <a:rPr lang="es-ES" sz="1400" b="0" i="1" u="sng" dirty="0"/>
              <a:t>aclaraciones </a:t>
            </a:r>
            <a:r>
              <a:rPr lang="es-ES" sz="1400" b="0" i="1" dirty="0"/>
              <a:t>necesitamos para entender mejor la propuesta?</a:t>
            </a:r>
          </a:p>
          <a:p>
            <a:pPr defTabSz="671513"/>
            <a:r>
              <a:rPr lang="es-ES" sz="1400" b="0" i="1" dirty="0"/>
              <a:t>¿En qué aspectos la propuesta del grupo colega es coincidente o compatible con la de nuestro grupo?</a:t>
            </a:r>
          </a:p>
          <a:p>
            <a:pPr defTabSz="671513"/>
            <a:r>
              <a:rPr lang="es-ES" sz="1400" b="0" i="1" dirty="0"/>
              <a:t>¿Hay algún aspecto de incompatibilidad (=“no puedo vivir con eso”)?</a:t>
            </a:r>
          </a:p>
          <a:p>
            <a:pPr defTabSz="671513"/>
            <a:r>
              <a:rPr lang="es-ES" sz="1400" b="0" i="1" dirty="0"/>
              <a:t>¿Podemos vislumbrar una versión integradora?</a:t>
            </a:r>
          </a:p>
          <a:p>
            <a:pPr marL="0" indent="0" defTabSz="671513">
              <a:buNone/>
            </a:pPr>
            <a:endParaRPr lang="es-ES" sz="1400" b="0" dirty="0"/>
          </a:p>
        </p:txBody>
      </p:sp>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56</a:t>
            </a:fld>
            <a:endParaRPr lang="en-US">
              <a:solidFill>
                <a:srgbClr val="B2B2B2"/>
              </a:solidFill>
            </a:endParaRPr>
          </a:p>
        </p:txBody>
      </p:sp>
      <p:sp>
        <p:nvSpPr>
          <p:cNvPr id="13" name="TextBox 12">
            <a:extLst>
              <a:ext uri="{FF2B5EF4-FFF2-40B4-BE49-F238E27FC236}">
                <a16:creationId xmlns:a16="http://schemas.microsoft.com/office/drawing/2014/main" id="{AEABAD8C-9C5B-4B24-AAA2-DDFE9D6A56A5}"/>
              </a:ext>
            </a:extLst>
          </p:cNvPr>
          <p:cNvSpPr txBox="1"/>
          <p:nvPr/>
        </p:nvSpPr>
        <p:spPr>
          <a:xfrm>
            <a:off x="3707904" y="4242600"/>
            <a:ext cx="1322285" cy="338554"/>
          </a:xfrm>
          <a:prstGeom prst="rect">
            <a:avLst/>
          </a:prstGeom>
          <a:noFill/>
        </p:spPr>
        <p:txBody>
          <a:bodyPr wrap="none" rtlCol="0">
            <a:spAutoFit/>
          </a:bodyPr>
          <a:lstStyle/>
          <a:p>
            <a:r>
              <a:rPr lang="es-AR" dirty="0"/>
              <a:t>Tiempo: 30’</a:t>
            </a:r>
            <a:endParaRPr lang="en-US" dirty="0"/>
          </a:p>
        </p:txBody>
      </p:sp>
    </p:spTree>
    <p:extLst>
      <p:ext uri="{BB962C8B-B14F-4D97-AF65-F5344CB8AC3E}">
        <p14:creationId xmlns:p14="http://schemas.microsoft.com/office/powerpoint/2010/main" val="331283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box(in)">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6265">
                                            <p:txEl>
                                              <p:pRg st="2" end="2"/>
                                            </p:txEl>
                                          </p:spTgt>
                                        </p:tgtEl>
                                        <p:attrNameLst>
                                          <p:attrName>style.visibility</p:attrName>
                                        </p:attrNameLst>
                                      </p:cBhvr>
                                      <p:to>
                                        <p:strVal val="visible"/>
                                      </p:to>
                                    </p:set>
                                    <p:animEffect transition="in" filter="box(in)">
                                      <p:cBhvr>
                                        <p:cTn id="12" dur="500"/>
                                        <p:tgtEl>
                                          <p:spTgt spid="962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96265">
                                            <p:txEl>
                                              <p:pRg st="3" end="3"/>
                                            </p:txEl>
                                          </p:spTgt>
                                        </p:tgtEl>
                                        <p:attrNameLst>
                                          <p:attrName>style.visibility</p:attrName>
                                        </p:attrNameLst>
                                      </p:cBhvr>
                                      <p:to>
                                        <p:strVal val="visible"/>
                                      </p:to>
                                    </p:set>
                                    <p:animEffect transition="in" filter="box(in)">
                                      <p:cBhvr>
                                        <p:cTn id="17" dur="500"/>
                                        <p:tgtEl>
                                          <p:spTgt spid="9626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6265">
                                            <p:txEl>
                                              <p:pRg st="4" end="4"/>
                                            </p:txEl>
                                          </p:spTgt>
                                        </p:tgtEl>
                                        <p:attrNameLst>
                                          <p:attrName>style.visibility</p:attrName>
                                        </p:attrNameLst>
                                      </p:cBhvr>
                                      <p:to>
                                        <p:strVal val="visible"/>
                                      </p:to>
                                    </p:set>
                                    <p:animEffect transition="in" filter="box(in)">
                                      <p:cBhvr>
                                        <p:cTn id="22" dur="500"/>
                                        <p:tgtEl>
                                          <p:spTgt spid="9626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96265">
                                            <p:txEl>
                                              <p:pRg st="5" end="5"/>
                                            </p:txEl>
                                          </p:spTgt>
                                        </p:tgtEl>
                                        <p:attrNameLst>
                                          <p:attrName>style.visibility</p:attrName>
                                        </p:attrNameLst>
                                      </p:cBhvr>
                                      <p:to>
                                        <p:strVal val="visible"/>
                                      </p:to>
                                    </p:set>
                                    <p:animEffect transition="in" filter="box(in)">
                                      <p:cBhvr>
                                        <p:cTn id="27" dur="500"/>
                                        <p:tgtEl>
                                          <p:spTgt spid="9626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6265">
                                            <p:txEl>
                                              <p:pRg st="6" end="6"/>
                                            </p:txEl>
                                          </p:spTgt>
                                        </p:tgtEl>
                                        <p:attrNameLst>
                                          <p:attrName>style.visibility</p:attrName>
                                        </p:attrNameLst>
                                      </p:cBhvr>
                                      <p:to>
                                        <p:strVal val="visible"/>
                                      </p:to>
                                    </p:set>
                                    <p:animEffect transition="in" filter="box(in)">
                                      <p:cBhvr>
                                        <p:cTn id="32" dur="500"/>
                                        <p:tgtEl>
                                          <p:spTgt spid="9626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96265">
                                            <p:txEl>
                                              <p:pRg st="7" end="7"/>
                                            </p:txEl>
                                          </p:spTgt>
                                        </p:tgtEl>
                                        <p:attrNameLst>
                                          <p:attrName>style.visibility</p:attrName>
                                        </p:attrNameLst>
                                      </p:cBhvr>
                                      <p:to>
                                        <p:strVal val="visible"/>
                                      </p:to>
                                    </p:set>
                                    <p:animEffect transition="in" filter="box(in)">
                                      <p:cBhvr>
                                        <p:cTn id="37" dur="500"/>
                                        <p:tgtEl>
                                          <p:spTgt spid="9626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5" grpId="0" build="p"/>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5" name="Rectangle 9"/>
          <p:cNvSpPr>
            <a:spLocks noGrp="1" noChangeArrowheads="1"/>
          </p:cNvSpPr>
          <p:nvPr>
            <p:ph type="body" idx="1"/>
          </p:nvPr>
        </p:nvSpPr>
        <p:spPr>
          <a:xfrm>
            <a:off x="395536" y="915566"/>
            <a:ext cx="8460940" cy="2982325"/>
          </a:xfrm>
          <a:noFill/>
          <a:ln/>
        </p:spPr>
        <p:txBody>
          <a:bodyPr vert="horz" wrap="square" lIns="68565" tIns="68565" rIns="68565" bIns="68565" numCol="1" anchor="t" anchorCtr="0" compatLnSpc="1">
            <a:prstTxWarp prst="textNoShape">
              <a:avLst/>
            </a:prstTxWarp>
            <a:spAutoFit/>
          </a:bodyPr>
          <a:lstStyle/>
          <a:p>
            <a:pPr marL="0" indent="0" defTabSz="671513">
              <a:buNone/>
            </a:pPr>
            <a:r>
              <a:rPr lang="es-ES" sz="1400" u="sng" dirty="0"/>
              <a:t>PARTE 5: INTEGRACIÓN</a:t>
            </a:r>
          </a:p>
          <a:p>
            <a:pPr marL="0" indent="0" defTabSz="671513">
              <a:buNone/>
            </a:pPr>
            <a:endParaRPr lang="es-ES" sz="1400" u="sng" dirty="0"/>
          </a:p>
          <a:p>
            <a:pPr marL="0" indent="0" defTabSz="671513">
              <a:buNone/>
            </a:pPr>
            <a:r>
              <a:rPr lang="es-ES" sz="1400" b="0" dirty="0"/>
              <a:t>1) </a:t>
            </a:r>
            <a:r>
              <a:rPr lang="es-ES" sz="1400" dirty="0"/>
              <a:t>Los 4 grupos se funden en 2 grupos mayores (“A” y “B”).</a:t>
            </a:r>
          </a:p>
          <a:p>
            <a:pPr lvl="1" defTabSz="671513"/>
            <a:r>
              <a:rPr lang="es-ES" sz="1400" b="0" dirty="0"/>
              <a:t>Cada uno de los 2 “grupos mayores” busca consensuar una versión integradora de (como mínimo) las 2 versiones de Propósito de sus grupos originales. </a:t>
            </a:r>
          </a:p>
          <a:p>
            <a:pPr marL="0" indent="0" defTabSz="671513">
              <a:buNone/>
            </a:pPr>
            <a:r>
              <a:rPr lang="es-ES" sz="1400" b="0" dirty="0"/>
              <a:t>2) </a:t>
            </a:r>
            <a:r>
              <a:rPr lang="es-ES" sz="1400" dirty="0"/>
              <a:t>Sesión plenaria.</a:t>
            </a:r>
          </a:p>
          <a:p>
            <a:pPr lvl="1" defTabSz="671513"/>
            <a:r>
              <a:rPr lang="es-ES" sz="1400" b="0" dirty="0"/>
              <a:t>Cada grupo mayor (“A” o “B”) presenta su versión “integrada” de Propósito.</a:t>
            </a:r>
          </a:p>
          <a:p>
            <a:pPr lvl="1" defTabSz="671513"/>
            <a:r>
              <a:rPr lang="es-ES" sz="1400" b="0" dirty="0"/>
              <a:t>Audiencia: Preguntas para entender.</a:t>
            </a:r>
          </a:p>
          <a:p>
            <a:pPr lvl="1" defTabSz="671513"/>
            <a:r>
              <a:rPr lang="es-ES" sz="1400" b="0" dirty="0"/>
              <a:t>Conversación abierta en busca de versión común definitiva.</a:t>
            </a:r>
          </a:p>
        </p:txBody>
      </p:sp>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Propósito</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57</a:t>
            </a:fld>
            <a:endParaRPr lang="en-US">
              <a:solidFill>
                <a:srgbClr val="B2B2B2"/>
              </a:solidFill>
            </a:endParaRPr>
          </a:p>
        </p:txBody>
      </p:sp>
      <p:sp>
        <p:nvSpPr>
          <p:cNvPr id="13" name="TextBox 12">
            <a:extLst>
              <a:ext uri="{FF2B5EF4-FFF2-40B4-BE49-F238E27FC236}">
                <a16:creationId xmlns:a16="http://schemas.microsoft.com/office/drawing/2014/main" id="{AEABAD8C-9C5B-4B24-AAA2-DDFE9D6A56A5}"/>
              </a:ext>
            </a:extLst>
          </p:cNvPr>
          <p:cNvSpPr txBox="1"/>
          <p:nvPr/>
        </p:nvSpPr>
        <p:spPr>
          <a:xfrm>
            <a:off x="3707904" y="4242600"/>
            <a:ext cx="1322285" cy="338554"/>
          </a:xfrm>
          <a:prstGeom prst="rect">
            <a:avLst/>
          </a:prstGeom>
          <a:noFill/>
        </p:spPr>
        <p:txBody>
          <a:bodyPr wrap="none" rtlCol="0">
            <a:spAutoFit/>
          </a:bodyPr>
          <a:lstStyle/>
          <a:p>
            <a:r>
              <a:rPr lang="es-AR" dirty="0"/>
              <a:t>Tiempo: 40’</a:t>
            </a:r>
            <a:endParaRPr lang="en-US" dirty="0"/>
          </a:p>
        </p:txBody>
      </p:sp>
    </p:spTree>
    <p:extLst>
      <p:ext uri="{BB962C8B-B14F-4D97-AF65-F5344CB8AC3E}">
        <p14:creationId xmlns:p14="http://schemas.microsoft.com/office/powerpoint/2010/main" val="9602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65">
                                            <p:txEl>
                                              <p:pRg st="0" end="0"/>
                                            </p:txEl>
                                          </p:spTgt>
                                        </p:tgtEl>
                                        <p:attrNameLst>
                                          <p:attrName>style.visibility</p:attrName>
                                        </p:attrNameLst>
                                      </p:cBhvr>
                                      <p:to>
                                        <p:strVal val="visible"/>
                                      </p:to>
                                    </p:set>
                                    <p:animEffect transition="in" filter="fade">
                                      <p:cBhvr>
                                        <p:cTn id="7" dur="500"/>
                                        <p:tgtEl>
                                          <p:spTgt spid="962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265">
                                            <p:txEl>
                                              <p:pRg st="2" end="2"/>
                                            </p:txEl>
                                          </p:spTgt>
                                        </p:tgtEl>
                                        <p:attrNameLst>
                                          <p:attrName>style.visibility</p:attrName>
                                        </p:attrNameLst>
                                      </p:cBhvr>
                                      <p:to>
                                        <p:strVal val="visible"/>
                                      </p:to>
                                    </p:set>
                                    <p:animEffect transition="in" filter="fade">
                                      <p:cBhvr>
                                        <p:cTn id="12" dur="500"/>
                                        <p:tgtEl>
                                          <p:spTgt spid="962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265">
                                            <p:txEl>
                                              <p:pRg st="3" end="3"/>
                                            </p:txEl>
                                          </p:spTgt>
                                        </p:tgtEl>
                                        <p:attrNameLst>
                                          <p:attrName>style.visibility</p:attrName>
                                        </p:attrNameLst>
                                      </p:cBhvr>
                                      <p:to>
                                        <p:strVal val="visible"/>
                                      </p:to>
                                    </p:set>
                                    <p:animEffect transition="in" filter="fade">
                                      <p:cBhvr>
                                        <p:cTn id="17" dur="500"/>
                                        <p:tgtEl>
                                          <p:spTgt spid="9626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265">
                                            <p:txEl>
                                              <p:pRg st="4" end="4"/>
                                            </p:txEl>
                                          </p:spTgt>
                                        </p:tgtEl>
                                        <p:attrNameLst>
                                          <p:attrName>style.visibility</p:attrName>
                                        </p:attrNameLst>
                                      </p:cBhvr>
                                      <p:to>
                                        <p:strVal val="visible"/>
                                      </p:to>
                                    </p:set>
                                    <p:animEffect transition="in" filter="fade">
                                      <p:cBhvr>
                                        <p:cTn id="22" dur="500"/>
                                        <p:tgtEl>
                                          <p:spTgt spid="9626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6265">
                                            <p:txEl>
                                              <p:pRg st="5" end="5"/>
                                            </p:txEl>
                                          </p:spTgt>
                                        </p:tgtEl>
                                        <p:attrNameLst>
                                          <p:attrName>style.visibility</p:attrName>
                                        </p:attrNameLst>
                                      </p:cBhvr>
                                      <p:to>
                                        <p:strVal val="visible"/>
                                      </p:to>
                                    </p:set>
                                    <p:animEffect transition="in" filter="fade">
                                      <p:cBhvr>
                                        <p:cTn id="27" dur="500"/>
                                        <p:tgtEl>
                                          <p:spTgt spid="9626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265">
                                            <p:txEl>
                                              <p:pRg st="6" end="6"/>
                                            </p:txEl>
                                          </p:spTgt>
                                        </p:tgtEl>
                                        <p:attrNameLst>
                                          <p:attrName>style.visibility</p:attrName>
                                        </p:attrNameLst>
                                      </p:cBhvr>
                                      <p:to>
                                        <p:strVal val="visible"/>
                                      </p:to>
                                    </p:set>
                                    <p:animEffect transition="in" filter="fade">
                                      <p:cBhvr>
                                        <p:cTn id="32" dur="500"/>
                                        <p:tgtEl>
                                          <p:spTgt spid="9626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6265">
                                            <p:txEl>
                                              <p:pRg st="7" end="7"/>
                                            </p:txEl>
                                          </p:spTgt>
                                        </p:tgtEl>
                                        <p:attrNameLst>
                                          <p:attrName>style.visibility</p:attrName>
                                        </p:attrNameLst>
                                      </p:cBhvr>
                                      <p:to>
                                        <p:strVal val="visible"/>
                                      </p:to>
                                    </p:set>
                                    <p:animEffect transition="in" filter="fade">
                                      <p:cBhvr>
                                        <p:cTn id="37" dur="500"/>
                                        <p:tgtEl>
                                          <p:spTgt spid="96265">
                                            <p:txEl>
                                              <p:pRg st="7" end="7"/>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5" grpId="0" build="p" bldLvl="5"/>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262">
            <a:extLst>
              <a:ext uri="{FF2B5EF4-FFF2-40B4-BE49-F238E27FC236}">
                <a16:creationId xmlns:a16="http://schemas.microsoft.com/office/drawing/2014/main" id="{4E862E90-D085-4782-B5D1-C4EAAD6CBDD9}"/>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40738" name="1 Marcador de pie de página"/>
          <p:cNvSpPr txBox="1">
            <a:spLocks noGrp="1"/>
          </p:cNvSpPr>
          <p:nvPr/>
        </p:nvSpPr>
        <p:spPr bwMode="auto">
          <a:xfrm>
            <a:off x="1143000" y="4998244"/>
            <a:ext cx="2171700" cy="145256"/>
          </a:xfrm>
          <a:prstGeom prst="rect">
            <a:avLst/>
          </a:prstGeom>
          <a:noFill/>
          <a:ln w="9525">
            <a:noFill/>
            <a:miter lim="800000"/>
            <a:headEnd/>
            <a:tailEnd/>
          </a:ln>
        </p:spPr>
        <p:txBody>
          <a:bodyPr/>
          <a:lstStyle/>
          <a:p>
            <a:pPr eaLnBrk="1" hangingPunct="1">
              <a:spcBef>
                <a:spcPct val="0"/>
              </a:spcBef>
            </a:pPr>
            <a:r>
              <a:rPr lang="en-US" sz="675">
                <a:solidFill>
                  <a:schemeClr val="bg1"/>
                </a:solidFill>
              </a:rPr>
              <a:t>© 2009 Axialent, Inc. All rights reserved</a:t>
            </a:r>
            <a:endParaRPr lang="es-ES" sz="675" b="0">
              <a:solidFill>
                <a:schemeClr val="bg1"/>
              </a:solidFill>
            </a:endParaRPr>
          </a:p>
        </p:txBody>
      </p:sp>
      <p:sp>
        <p:nvSpPr>
          <p:cNvPr id="7" name="2 Marcador de número de diapositiva"/>
          <p:cNvSpPr txBox="1">
            <a:spLocks noGrp="1"/>
          </p:cNvSpPr>
          <p:nvPr/>
        </p:nvSpPr>
        <p:spPr bwMode="auto">
          <a:xfrm>
            <a:off x="7622382" y="4973241"/>
            <a:ext cx="378619" cy="215503"/>
          </a:xfrm>
          <a:prstGeom prst="rect">
            <a:avLst/>
          </a:prstGeom>
          <a:noFill/>
          <a:ln>
            <a:miter lim="800000"/>
            <a:headEnd/>
            <a:tailEnd/>
          </a:ln>
        </p:spPr>
        <p:txBody>
          <a:bodyPr/>
          <a:lstStyle/>
          <a:p>
            <a:pPr algn="r" eaLnBrk="1" hangingPunct="1">
              <a:spcBef>
                <a:spcPct val="0"/>
              </a:spcBef>
              <a:defRPr/>
            </a:pPr>
            <a:fld id="{25009CB3-0FDA-461C-B7AF-74C6A358D1F6}" type="slidenum">
              <a:rPr lang="es-ES" sz="900">
                <a:solidFill>
                  <a:schemeClr val="bg1"/>
                </a:solidFill>
                <a:latin typeface="+mj-lt"/>
                <a:cs typeface="+mn-cs"/>
              </a:rPr>
              <a:pPr algn="r" eaLnBrk="1" hangingPunct="1">
                <a:spcBef>
                  <a:spcPct val="0"/>
                </a:spcBef>
                <a:defRPr/>
              </a:pPr>
              <a:t>58</a:t>
            </a:fld>
            <a:endParaRPr lang="es-ES" sz="900">
              <a:solidFill>
                <a:schemeClr val="bg1"/>
              </a:solidFill>
              <a:latin typeface="+mj-lt"/>
              <a:cs typeface="+mn-cs"/>
            </a:endParaRPr>
          </a:p>
        </p:txBody>
      </p:sp>
      <p:pic>
        <p:nvPicPr>
          <p:cNvPr id="1140740" name="Picture 5" descr="frankl"/>
          <p:cNvPicPr>
            <a:picLocks noChangeAspect="1" noChangeArrowheads="1"/>
          </p:cNvPicPr>
          <p:nvPr/>
        </p:nvPicPr>
        <p:blipFill>
          <a:blip r:embed="rId3" cstate="print"/>
          <a:srcRect/>
          <a:stretch>
            <a:fillRect/>
          </a:stretch>
        </p:blipFill>
        <p:spPr bwMode="auto">
          <a:xfrm>
            <a:off x="755576" y="1534720"/>
            <a:ext cx="1714500" cy="2286000"/>
          </a:xfrm>
          <a:prstGeom prst="rect">
            <a:avLst/>
          </a:prstGeom>
          <a:noFill/>
          <a:ln w="9525">
            <a:noFill/>
            <a:miter lim="800000"/>
            <a:headEnd/>
            <a:tailEnd/>
          </a:ln>
        </p:spPr>
      </p:pic>
      <p:sp>
        <p:nvSpPr>
          <p:cNvPr id="1140741" name="Rectangle 3"/>
          <p:cNvSpPr>
            <a:spLocks noChangeArrowheads="1"/>
          </p:cNvSpPr>
          <p:nvPr/>
        </p:nvSpPr>
        <p:spPr bwMode="auto">
          <a:xfrm>
            <a:off x="2754247" y="945835"/>
            <a:ext cx="6115050" cy="2408331"/>
          </a:xfrm>
          <a:prstGeom prst="rect">
            <a:avLst/>
          </a:prstGeom>
          <a:noFill/>
          <a:ln w="9525" algn="ctr">
            <a:noFill/>
            <a:miter lim="800000"/>
            <a:headEnd/>
            <a:tailEnd/>
          </a:ln>
        </p:spPr>
        <p:txBody>
          <a:bodyPr wrap="square" lIns="68558" tIns="34280" rIns="68558" bIns="34280">
            <a:spAutoFit/>
          </a:bodyPr>
          <a:lstStyle/>
          <a:p>
            <a:pPr algn="r" defTabSz="640556" eaLnBrk="1" hangingPunct="1"/>
            <a:r>
              <a:rPr lang="es-MX" b="0" i="1" dirty="0">
                <a:solidFill>
                  <a:srgbClr val="002960"/>
                </a:solidFill>
              </a:rPr>
              <a:t>“Nosotros que conocimos los campos de concentración recordamos a las personas que pasaban de barraca en barraca, reconfortando a unos, dándoles su último pedazo de pan a otros. Tal vez no eran muchos, pero son la prueba de que se le puede quitar todo a un ser humano salvo una cosa, la última de las libertades humanas: la posibilidad de elegir su comportamiento, cualesquiera que fueren las circunstancias, de hacer su propia elección”</a:t>
            </a:r>
          </a:p>
          <a:p>
            <a:pPr algn="r" defTabSz="640556" eaLnBrk="1" hangingPunct="1"/>
            <a:r>
              <a:rPr lang="es-MX" b="0" i="1" dirty="0">
                <a:solidFill>
                  <a:srgbClr val="002960"/>
                </a:solidFill>
              </a:rPr>
              <a:t>	</a:t>
            </a:r>
          </a:p>
        </p:txBody>
      </p:sp>
      <p:sp>
        <p:nvSpPr>
          <p:cNvPr id="1140742" name="Rectangle 4"/>
          <p:cNvSpPr>
            <a:spLocks noChangeArrowheads="1"/>
          </p:cNvSpPr>
          <p:nvPr/>
        </p:nvSpPr>
        <p:spPr bwMode="auto">
          <a:xfrm>
            <a:off x="2754247" y="3190381"/>
            <a:ext cx="6115050" cy="807893"/>
          </a:xfrm>
          <a:prstGeom prst="rect">
            <a:avLst/>
          </a:prstGeom>
          <a:noFill/>
          <a:ln w="9525" algn="ctr">
            <a:noFill/>
            <a:miter lim="800000"/>
            <a:headEnd/>
            <a:tailEnd/>
          </a:ln>
        </p:spPr>
        <p:txBody>
          <a:bodyPr lIns="68558" tIns="34280" rIns="68558" bIns="34280">
            <a:spAutoFit/>
          </a:bodyPr>
          <a:lstStyle/>
          <a:p>
            <a:pPr algn="r" defTabSz="640556" eaLnBrk="1" hangingPunct="1"/>
            <a:r>
              <a:rPr lang="es-MX" b="0" i="1" dirty="0">
                <a:solidFill>
                  <a:srgbClr val="002960"/>
                </a:solidFill>
              </a:rPr>
              <a:t>“Así, en tales condiciones, el hombre es libre de decidir lo que quiere ser, mental y espiritualmente. Puede elegir conservar su dignidad humana, incluso en un campo de concentración. ”</a:t>
            </a:r>
          </a:p>
        </p:txBody>
      </p:sp>
      <p:sp>
        <p:nvSpPr>
          <p:cNvPr id="1140743" name="Rectangle 5"/>
          <p:cNvSpPr>
            <a:spLocks noGrp="1" noChangeArrowheads="1"/>
          </p:cNvSpPr>
          <p:nvPr>
            <p:ph type="title" idx="4294967295"/>
          </p:nvPr>
        </p:nvSpPr>
        <p:spPr>
          <a:xfrm>
            <a:off x="395536" y="114186"/>
            <a:ext cx="8369830" cy="369332"/>
          </a:xfrm>
        </p:spPr>
        <p:txBody>
          <a:bodyPr vert="horz" wrap="square" lIns="0" tIns="0" rIns="0" bIns="0" numCol="1" anchor="t" anchorCtr="0" compatLnSpc="1">
            <a:prstTxWarp prst="textNoShape">
              <a:avLst/>
            </a:prstTxWarp>
            <a:spAutoFit/>
          </a:bodyPr>
          <a:lstStyle/>
          <a:p>
            <a:pPr eaLnBrk="1" hangingPunct="1"/>
            <a:r>
              <a:rPr lang="fr-FR" sz="2400" dirty="0"/>
              <a:t>Victor </a:t>
            </a:r>
            <a:r>
              <a:rPr lang="fr-FR" sz="2400" dirty="0" err="1"/>
              <a:t>Frankl</a:t>
            </a:r>
            <a:r>
              <a:rPr lang="fr-FR" sz="2400" dirty="0"/>
              <a:t>: « El hombre en </a:t>
            </a:r>
            <a:r>
              <a:rPr lang="fr-FR" sz="2400" dirty="0" err="1"/>
              <a:t>busca</a:t>
            </a:r>
            <a:r>
              <a:rPr lang="fr-FR" sz="2400" dirty="0"/>
              <a:t> de </a:t>
            </a:r>
            <a:r>
              <a:rPr lang="fr-FR" sz="2400" dirty="0" err="1"/>
              <a:t>sentido</a:t>
            </a:r>
            <a:r>
              <a:rPr lang="fr-FR" sz="2400" dirty="0"/>
              <a:t> »</a:t>
            </a:r>
          </a:p>
        </p:txBody>
      </p:sp>
      <p:sp>
        <p:nvSpPr>
          <p:cNvPr id="8" name="Slide Number Placeholder 3">
            <a:extLst>
              <a:ext uri="{FF2B5EF4-FFF2-40B4-BE49-F238E27FC236}">
                <a16:creationId xmlns:a16="http://schemas.microsoft.com/office/drawing/2014/main" id="{D1565143-DB4C-4048-8DA6-918ED7C4927C}"/>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58</a:t>
            </a:fld>
            <a:endParaRPr lang="en-US">
              <a:solidFill>
                <a:srgbClr val="B2B2B2"/>
              </a:solidFill>
            </a:endParaRPr>
          </a:p>
        </p:txBody>
      </p:sp>
    </p:spTree>
    <p:extLst>
      <p:ext uri="{BB962C8B-B14F-4D97-AF65-F5344CB8AC3E}">
        <p14:creationId xmlns:p14="http://schemas.microsoft.com/office/powerpoint/2010/main" val="137750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a:t>y café</a:t>
            </a:r>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59</a:t>
            </a:fld>
            <a:endParaRPr lang="en-US" dirty="0">
              <a:solidFill>
                <a:srgbClr val="B2B2B2"/>
              </a:solidFill>
            </a:endParaRPr>
          </a:p>
        </p:txBody>
      </p:sp>
    </p:spTree>
    <p:extLst>
      <p:ext uri="{BB962C8B-B14F-4D97-AF65-F5344CB8AC3E}">
        <p14:creationId xmlns:p14="http://schemas.microsoft.com/office/powerpoint/2010/main" val="41719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62"/>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66658" name="Rectangle 2"/>
          <p:cNvSpPr>
            <a:spLocks noGrp="1" noChangeArrowheads="1"/>
          </p:cNvSpPr>
          <p:nvPr>
            <p:ph type="title"/>
          </p:nvPr>
        </p:nvSpPr>
        <p:spPr>
          <a:xfrm>
            <a:off x="279407" y="48942"/>
            <a:ext cx="8685213" cy="434578"/>
          </a:xfrm>
        </p:spPr>
        <p:txBody>
          <a:bodyPr/>
          <a:lstStyle/>
          <a:p>
            <a:r>
              <a:rPr lang="es-ES" sz="2400" dirty="0"/>
              <a:t>Reglas de convivencia para este taller</a:t>
            </a:r>
            <a:endParaRPr lang="es-AR" sz="2400" dirty="0"/>
          </a:p>
        </p:txBody>
      </p:sp>
      <p:sp>
        <p:nvSpPr>
          <p:cNvPr id="966659" name="Rectangle 3"/>
          <p:cNvSpPr>
            <a:spLocks noGrp="1" noChangeArrowheads="1"/>
          </p:cNvSpPr>
          <p:nvPr>
            <p:ph idx="1"/>
          </p:nvPr>
        </p:nvSpPr>
        <p:spPr>
          <a:xfrm>
            <a:off x="553722" y="1131590"/>
            <a:ext cx="8136582" cy="3394472"/>
          </a:xfrm>
        </p:spPr>
        <p:txBody>
          <a:bodyPr/>
          <a:lstStyle/>
          <a:p>
            <a:pPr marL="319087" indent="-212725"/>
            <a:r>
              <a:rPr lang="es-AR" sz="2000" b="0" dirty="0"/>
              <a:t>Desafío por elección</a:t>
            </a:r>
          </a:p>
          <a:p>
            <a:pPr marL="319087" indent="-212725"/>
            <a:r>
              <a:rPr lang="es-ES" sz="2000" b="0" dirty="0"/>
              <a:t>Participación: Gimnasio Vs. Cine</a:t>
            </a:r>
          </a:p>
          <a:p>
            <a:pPr marL="319087" indent="-212725"/>
            <a:r>
              <a:rPr lang="es-AR" sz="2000" b="0" dirty="0"/>
              <a:t>Confidencialidad</a:t>
            </a:r>
          </a:p>
          <a:p>
            <a:pPr marL="319087" indent="-212725"/>
            <a:r>
              <a:rPr lang="es-AR" sz="2000" b="0" dirty="0"/>
              <a:t>No hacer “análisis hostil” de otra persona</a:t>
            </a:r>
          </a:p>
          <a:p>
            <a:pPr marL="319087" indent="-212725"/>
            <a:r>
              <a:rPr lang="es-AR" sz="2000" b="0" dirty="0"/>
              <a:t>Presencia al 100%</a:t>
            </a:r>
          </a:p>
          <a:p>
            <a:pPr marL="319087" indent="-212725"/>
            <a:r>
              <a:rPr lang="es-AR" sz="2000" b="0" dirty="0"/>
              <a:t>Puntualidad</a:t>
            </a:r>
          </a:p>
          <a:p>
            <a:pPr marL="319087" indent="-212725"/>
            <a:r>
              <a:rPr lang="es-ES" sz="2000" b="0" dirty="0"/>
              <a:t>Confort</a:t>
            </a:r>
            <a:endParaRPr lang="es-AR" sz="2000" b="0" dirty="0"/>
          </a:p>
          <a:p>
            <a:pPr marL="654050" lvl="1" indent="-212725"/>
            <a:endParaRPr lang="es-AR" sz="1400" b="0" dirty="0"/>
          </a:p>
        </p:txBody>
      </p:sp>
      <p:sp>
        <p:nvSpPr>
          <p:cNvPr id="8" name="Shape 379">
            <a:extLst>
              <a:ext uri="{FF2B5EF4-FFF2-40B4-BE49-F238E27FC236}">
                <a16:creationId xmlns:a16="http://schemas.microsoft.com/office/drawing/2014/main" id="{9F2F35B5-B308-4E00-9A73-37CC1A53C6B5}"/>
              </a:ext>
            </a:extLst>
          </p:cNvPr>
          <p:cNvSpPr txBox="1">
            <a:spLocks/>
          </p:cNvSpPr>
          <p:nvPr/>
        </p:nvSpPr>
        <p:spPr bwMode="auto">
          <a:xfrm>
            <a:off x="7010405" y="4943476"/>
            <a:ext cx="2133599" cy="200024"/>
          </a:xfrm>
          <a:prstGeom prst="rect">
            <a:avLst/>
          </a:prstGeom>
          <a:noFill/>
          <a:ln w="9525">
            <a:noFill/>
            <a:miter lim="800000"/>
            <a:headEnd/>
            <a:tailEnd/>
          </a:ln>
          <a:effectLst/>
        </p:spPr>
        <p:txBody>
          <a:bodyPr vert="horz" wrap="square" lIns="68569" tIns="34275" rIns="68569" bIns="34275" numCol="1" anchor="t" anchorCtr="0" compatLnSpc="1">
            <a:prstTxWarp prst="textNoShape">
              <a:avLst/>
            </a:prstTxWarp>
            <a:noAutofit/>
          </a:bodyPr>
          <a:lstStyle>
            <a:defPPr>
              <a:defRPr lang="es-ES"/>
            </a:defPPr>
            <a:lvl1pPr algn="r" rtl="0" eaLnBrk="1" fontAlgn="base" hangingPunct="1">
              <a:spcBef>
                <a:spcPct val="0"/>
              </a:spcBef>
              <a:spcAft>
                <a:spcPct val="0"/>
              </a:spcAft>
              <a:defRPr sz="1000" b="1" kern="1200">
                <a:solidFill>
                  <a:srgbClr val="FBB03F"/>
                </a:solidFill>
                <a:latin typeface="+mn-lt"/>
                <a:ea typeface="+mn-ea"/>
                <a:cs typeface="+mn-cs"/>
                <a:sym typeface="Trebuchet MS" pitchFamily="34" charset="0"/>
              </a:defRPr>
            </a:lvl1pPr>
            <a:lvl2pPr marL="4572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2pPr>
            <a:lvl3pPr marL="9144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3pPr>
            <a:lvl4pPr marL="13716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4pPr>
            <a:lvl5pPr marL="18288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5pPr>
            <a:lvl6pPr marL="2286000" algn="l" defTabSz="914400" rtl="0" eaLnBrk="1" latinLnBrk="0" hangingPunct="1">
              <a:defRPr sz="1600" b="1" kern="1200">
                <a:solidFill>
                  <a:srgbClr val="002D62"/>
                </a:solidFill>
                <a:latin typeface="Arial" pitchFamily="34" charset="0"/>
                <a:ea typeface="+mn-ea"/>
                <a:cs typeface="Arial" pitchFamily="34" charset="0"/>
              </a:defRPr>
            </a:lvl6pPr>
            <a:lvl7pPr marL="2743200" algn="l" defTabSz="914400" rtl="0" eaLnBrk="1" latinLnBrk="0" hangingPunct="1">
              <a:defRPr sz="1600" b="1" kern="1200">
                <a:solidFill>
                  <a:srgbClr val="002D62"/>
                </a:solidFill>
                <a:latin typeface="Arial" pitchFamily="34" charset="0"/>
                <a:ea typeface="+mn-ea"/>
                <a:cs typeface="Arial" pitchFamily="34" charset="0"/>
              </a:defRPr>
            </a:lvl7pPr>
            <a:lvl8pPr marL="3200400" algn="l" defTabSz="914400" rtl="0" eaLnBrk="1" latinLnBrk="0" hangingPunct="1">
              <a:defRPr sz="1600" b="1" kern="1200">
                <a:solidFill>
                  <a:srgbClr val="002D62"/>
                </a:solidFill>
                <a:latin typeface="Arial" pitchFamily="34" charset="0"/>
                <a:ea typeface="+mn-ea"/>
                <a:cs typeface="Arial" pitchFamily="34" charset="0"/>
              </a:defRPr>
            </a:lvl8pPr>
            <a:lvl9pPr marL="3657600" algn="l" defTabSz="914400" rtl="0" eaLnBrk="1" latinLnBrk="0" hangingPunct="1">
              <a:defRPr sz="1600" b="1" kern="1200">
                <a:solidFill>
                  <a:srgbClr val="002D62"/>
                </a:solidFill>
                <a:latin typeface="Arial" pitchFamily="34" charset="0"/>
                <a:ea typeface="+mn-ea"/>
                <a:cs typeface="Arial" pitchFamily="34" charset="0"/>
              </a:defRPr>
            </a:lvl9pPr>
          </a:lstStyle>
          <a:p>
            <a:pPr>
              <a:spcBef>
                <a:spcPts val="0"/>
              </a:spcBef>
              <a:spcAft>
                <a:spcPts val="0"/>
              </a:spcAft>
              <a:buSzPct val="25000"/>
            </a:pPr>
            <a:r>
              <a:rPr lang="en-US" sz="800">
                <a:latin typeface="Arial"/>
                <a:ea typeface="Arial"/>
                <a:cs typeface="Arial"/>
                <a:sym typeface="Arial"/>
              </a:rPr>
              <a:t>| </a:t>
            </a:r>
            <a:fld id="{00000000-1234-1234-1234-123412341234}" type="slidenum">
              <a:rPr lang="en-US" sz="800" smtClean="0">
                <a:solidFill>
                  <a:srgbClr val="B2B2B2"/>
                </a:solidFill>
                <a:latin typeface="Arial"/>
                <a:ea typeface="Arial"/>
                <a:cs typeface="Arial"/>
                <a:sym typeface="Arial"/>
              </a:rPr>
              <a:pPr>
                <a:spcBef>
                  <a:spcPts val="0"/>
                </a:spcBef>
                <a:spcAft>
                  <a:spcPts val="0"/>
                </a:spcAft>
                <a:buSzPct val="25000"/>
              </a:pPr>
              <a:t>6</a:t>
            </a:fld>
            <a:endParaRPr lang="en-US" sz="800" dirty="0">
              <a:solidFill>
                <a:srgbClr val="B2B2B2"/>
              </a:solidFill>
              <a:latin typeface="Arial"/>
              <a:ea typeface="Arial"/>
              <a:cs typeface="Arial"/>
              <a:sym typeface="Arial"/>
            </a:endParaRPr>
          </a:p>
        </p:txBody>
      </p:sp>
    </p:spTree>
    <p:extLst>
      <p:ext uri="{BB962C8B-B14F-4D97-AF65-F5344CB8AC3E}">
        <p14:creationId xmlns:p14="http://schemas.microsoft.com/office/powerpoint/2010/main" val="4411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6659">
                                            <p:txEl>
                                              <p:pRg st="0" end="0"/>
                                            </p:txEl>
                                          </p:spTgt>
                                        </p:tgtEl>
                                        <p:attrNameLst>
                                          <p:attrName>style.visibility</p:attrName>
                                        </p:attrNameLst>
                                      </p:cBhvr>
                                      <p:to>
                                        <p:strVal val="visible"/>
                                      </p:to>
                                    </p:set>
                                    <p:animEffect transition="in" filter="fade">
                                      <p:cBhvr>
                                        <p:cTn id="7" dur="500"/>
                                        <p:tgtEl>
                                          <p:spTgt spid="966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6659">
                                            <p:txEl>
                                              <p:pRg st="1" end="1"/>
                                            </p:txEl>
                                          </p:spTgt>
                                        </p:tgtEl>
                                        <p:attrNameLst>
                                          <p:attrName>style.visibility</p:attrName>
                                        </p:attrNameLst>
                                      </p:cBhvr>
                                      <p:to>
                                        <p:strVal val="visible"/>
                                      </p:to>
                                    </p:set>
                                    <p:animEffect transition="in" filter="fade">
                                      <p:cBhvr>
                                        <p:cTn id="12" dur="500"/>
                                        <p:tgtEl>
                                          <p:spTgt spid="9666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66659">
                                            <p:txEl>
                                              <p:pRg st="2" end="2"/>
                                            </p:txEl>
                                          </p:spTgt>
                                        </p:tgtEl>
                                        <p:attrNameLst>
                                          <p:attrName>style.visibility</p:attrName>
                                        </p:attrNameLst>
                                      </p:cBhvr>
                                      <p:to>
                                        <p:strVal val="visible"/>
                                      </p:to>
                                    </p:set>
                                    <p:animEffect transition="in" filter="fade">
                                      <p:cBhvr>
                                        <p:cTn id="17" dur="500"/>
                                        <p:tgtEl>
                                          <p:spTgt spid="9666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6659">
                                            <p:txEl>
                                              <p:pRg st="3" end="3"/>
                                            </p:txEl>
                                          </p:spTgt>
                                        </p:tgtEl>
                                        <p:attrNameLst>
                                          <p:attrName>style.visibility</p:attrName>
                                        </p:attrNameLst>
                                      </p:cBhvr>
                                      <p:to>
                                        <p:strVal val="visible"/>
                                      </p:to>
                                    </p:set>
                                    <p:animEffect transition="in" filter="fade">
                                      <p:cBhvr>
                                        <p:cTn id="22" dur="500"/>
                                        <p:tgtEl>
                                          <p:spTgt spid="9666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66659">
                                            <p:txEl>
                                              <p:pRg st="4" end="4"/>
                                            </p:txEl>
                                          </p:spTgt>
                                        </p:tgtEl>
                                        <p:attrNameLst>
                                          <p:attrName>style.visibility</p:attrName>
                                        </p:attrNameLst>
                                      </p:cBhvr>
                                      <p:to>
                                        <p:strVal val="visible"/>
                                      </p:to>
                                    </p:set>
                                    <p:animEffect transition="in" filter="fade">
                                      <p:cBhvr>
                                        <p:cTn id="27" dur="500"/>
                                        <p:tgtEl>
                                          <p:spTgt spid="9666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66659">
                                            <p:txEl>
                                              <p:pRg st="5" end="5"/>
                                            </p:txEl>
                                          </p:spTgt>
                                        </p:tgtEl>
                                        <p:attrNameLst>
                                          <p:attrName>style.visibility</p:attrName>
                                        </p:attrNameLst>
                                      </p:cBhvr>
                                      <p:to>
                                        <p:strVal val="visible"/>
                                      </p:to>
                                    </p:set>
                                    <p:animEffect transition="in" filter="fade">
                                      <p:cBhvr>
                                        <p:cTn id="32" dur="500"/>
                                        <p:tgtEl>
                                          <p:spTgt spid="9666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66659">
                                            <p:txEl>
                                              <p:pRg st="6" end="6"/>
                                            </p:txEl>
                                          </p:spTgt>
                                        </p:tgtEl>
                                        <p:attrNameLst>
                                          <p:attrName>style.visibility</p:attrName>
                                        </p:attrNameLst>
                                      </p:cBhvr>
                                      <p:to>
                                        <p:strVal val="visible"/>
                                      </p:to>
                                    </p:set>
                                    <p:animEffect transition="in" filter="fade">
                                      <p:cBhvr>
                                        <p:cTn id="37" dur="500"/>
                                        <p:tgtEl>
                                          <p:spTgt spid="9666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5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731697" y="2249428"/>
            <a:ext cx="3889120" cy="1076002"/>
          </a:xfrm>
          <a:noFill/>
          <a:ln/>
        </p:spPr>
        <p:txBody>
          <a:bodyPr/>
          <a:lstStyle/>
          <a:p>
            <a:pPr algn="ctr">
              <a:spcBef>
                <a:spcPct val="80000"/>
              </a:spcBef>
              <a:buClrTx/>
            </a:pPr>
            <a:r>
              <a:rPr lang="es-AR" dirty="0"/>
              <a:t>METAS COMPARTIDAS</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18" name="Rectangle 17">
            <a:extLst>
              <a:ext uri="{FF2B5EF4-FFF2-40B4-BE49-F238E27FC236}">
                <a16:creationId xmlns:a16="http://schemas.microsoft.com/office/drawing/2014/main" id="{D5393CFB-7FD3-47B4-A6D9-2812FF9E925C}"/>
              </a:ext>
            </a:extLst>
          </p:cNvPr>
          <p:cNvSpPr/>
          <p:nvPr/>
        </p:nvSpPr>
        <p:spPr>
          <a:xfrm>
            <a:off x="395536" y="127560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19949BC7-044C-464E-AAF1-03A0FB0FABA6}"/>
              </a:ext>
            </a:extLst>
          </p:cNvPr>
          <p:cNvPicPr>
            <a:picLocks noChangeAspect="1"/>
          </p:cNvPicPr>
          <p:nvPr/>
        </p:nvPicPr>
        <p:blipFill>
          <a:blip r:embed="rId4"/>
          <a:stretch>
            <a:fillRect/>
          </a:stretch>
        </p:blipFill>
        <p:spPr>
          <a:xfrm>
            <a:off x="5724128" y="559511"/>
            <a:ext cx="2088232" cy="1934181"/>
          </a:xfrm>
          <a:prstGeom prst="rect">
            <a:avLst/>
          </a:prstGeom>
        </p:spPr>
      </p:pic>
    </p:spTree>
    <p:extLst>
      <p:ext uri="{BB962C8B-B14F-4D97-AF65-F5344CB8AC3E}">
        <p14:creationId xmlns:p14="http://schemas.microsoft.com/office/powerpoint/2010/main" val="46695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4" name="2 Marcador de número de diapositiva"/>
          <p:cNvSpPr txBox="1">
            <a:spLocks noGrp="1"/>
          </p:cNvSpPr>
          <p:nvPr/>
        </p:nvSpPr>
        <p:spPr bwMode="auto">
          <a:xfrm>
            <a:off x="7622382" y="4954194"/>
            <a:ext cx="378619" cy="215503"/>
          </a:xfrm>
          <a:prstGeom prst="rect">
            <a:avLst/>
          </a:prstGeom>
          <a:noFill/>
          <a:ln w="9525">
            <a:noFill/>
            <a:miter lim="800000"/>
            <a:headEnd/>
            <a:tailEnd/>
          </a:ln>
        </p:spPr>
        <p:txBody>
          <a:bodyPr lIns="68552" tIns="34276" rIns="68552" bIns="34276"/>
          <a:lstStyle/>
          <a:p>
            <a:pPr algn="r" eaLnBrk="1" hangingPunct="1">
              <a:spcBef>
                <a:spcPct val="0"/>
              </a:spcBef>
            </a:pPr>
            <a:fld id="{EC33103C-74F9-42CC-A7F6-E8E8A43521C5}" type="slidenum">
              <a:rPr lang="es-ES" sz="750">
                <a:solidFill>
                  <a:srgbClr val="FBB03F"/>
                </a:solidFill>
                <a:sym typeface="Trebuchet MS" pitchFamily="34" charset="0"/>
              </a:rPr>
              <a:pPr algn="r" eaLnBrk="1" hangingPunct="1">
                <a:spcBef>
                  <a:spcPct val="0"/>
                </a:spcBef>
              </a:pPr>
              <a:t>61</a:t>
            </a:fld>
            <a:endParaRPr lang="es-ES" sz="750" dirty="0">
              <a:solidFill>
                <a:srgbClr val="FBB03F"/>
              </a:solidFill>
              <a:sym typeface="Trebuchet MS" pitchFamily="34" charset="0"/>
            </a:endParaRPr>
          </a:p>
        </p:txBody>
      </p:sp>
      <p:sp>
        <p:nvSpPr>
          <p:cNvPr id="1052675" name="Rectangle 2"/>
          <p:cNvSpPr>
            <a:spLocks noChangeArrowheads="1"/>
          </p:cNvSpPr>
          <p:nvPr/>
        </p:nvSpPr>
        <p:spPr bwMode="auto">
          <a:xfrm>
            <a:off x="-108520" y="0"/>
            <a:ext cx="9252520" cy="5143500"/>
          </a:xfrm>
          <a:prstGeom prst="rect">
            <a:avLst/>
          </a:prstGeom>
          <a:solidFill>
            <a:srgbClr val="000000"/>
          </a:solidFill>
          <a:ln w="9525">
            <a:solidFill>
              <a:schemeClr val="tx1"/>
            </a:solidFill>
            <a:miter lim="800000"/>
            <a:headEnd/>
            <a:tailEnd/>
          </a:ln>
        </p:spPr>
        <p:txBody>
          <a:bodyPr wrap="none" lIns="68552" tIns="34276" rIns="68552" bIns="34276" anchor="ctr"/>
          <a:lstStyle/>
          <a:p>
            <a:endParaRPr lang="en-US" sz="1200" dirty="0"/>
          </a:p>
        </p:txBody>
      </p:sp>
      <p:sp>
        <p:nvSpPr>
          <p:cNvPr id="1052677" name="Text Box 4"/>
          <p:cNvSpPr txBox="1">
            <a:spLocks noChangeArrowheads="1"/>
          </p:cNvSpPr>
          <p:nvPr/>
        </p:nvSpPr>
        <p:spPr bwMode="auto">
          <a:xfrm>
            <a:off x="3632006" y="699542"/>
            <a:ext cx="1876098" cy="623219"/>
          </a:xfrm>
          <a:prstGeom prst="rect">
            <a:avLst/>
          </a:prstGeom>
          <a:noFill/>
          <a:ln w="9525">
            <a:noFill/>
            <a:miter lim="800000"/>
            <a:headEnd/>
            <a:tailEnd/>
          </a:ln>
        </p:spPr>
        <p:txBody>
          <a:bodyPr wrap="none" lIns="68552" tIns="34276" rIns="68552" bIns="34276">
            <a:spAutoFit/>
          </a:bodyPr>
          <a:lstStyle/>
          <a:p>
            <a:r>
              <a:rPr lang="es-AR" sz="3600" dirty="0">
                <a:solidFill>
                  <a:srgbClr val="EAEAEA"/>
                </a:solidFill>
                <a:latin typeface="Lucida Handwriting" pitchFamily="66" charset="0"/>
              </a:rPr>
              <a:t>Equipo</a:t>
            </a:r>
            <a:endParaRPr lang="es-ES" sz="3600" dirty="0">
              <a:solidFill>
                <a:srgbClr val="EAEAEA"/>
              </a:solidFill>
              <a:latin typeface="Lucida Handwriting" pitchFamily="66" charset="0"/>
            </a:endParaRPr>
          </a:p>
        </p:txBody>
      </p:sp>
      <p:sp>
        <p:nvSpPr>
          <p:cNvPr id="131077" name="Text Box 5"/>
          <p:cNvSpPr txBox="1">
            <a:spLocks noChangeArrowheads="1"/>
          </p:cNvSpPr>
          <p:nvPr/>
        </p:nvSpPr>
        <p:spPr bwMode="auto">
          <a:xfrm>
            <a:off x="179512" y="1377926"/>
            <a:ext cx="1276575" cy="376998"/>
          </a:xfrm>
          <a:prstGeom prst="rect">
            <a:avLst/>
          </a:prstGeom>
          <a:noFill/>
          <a:ln w="9525">
            <a:noFill/>
            <a:miter lim="800000"/>
            <a:headEnd/>
            <a:tailEnd/>
          </a:ln>
        </p:spPr>
        <p:txBody>
          <a:bodyPr wrap="none" lIns="68552" tIns="34276" rIns="68552" bIns="34276">
            <a:spAutoFit/>
          </a:bodyPr>
          <a:lstStyle/>
          <a:p>
            <a:r>
              <a:rPr lang="en-US" sz="2000" dirty="0" err="1">
                <a:solidFill>
                  <a:srgbClr val="EAEAEA"/>
                </a:solidFill>
                <a:latin typeface="Lucida Handwriting" pitchFamily="66" charset="0"/>
              </a:rPr>
              <a:t>Defensa</a:t>
            </a:r>
            <a:endParaRPr lang="en-US" sz="2000" dirty="0">
              <a:solidFill>
                <a:srgbClr val="EAEAEA"/>
              </a:solidFill>
              <a:latin typeface="Lucida Handwriting" pitchFamily="66" charset="0"/>
            </a:endParaRPr>
          </a:p>
        </p:txBody>
      </p:sp>
      <p:sp>
        <p:nvSpPr>
          <p:cNvPr id="131078" name="Text Box 6"/>
          <p:cNvSpPr txBox="1">
            <a:spLocks noChangeArrowheads="1"/>
          </p:cNvSpPr>
          <p:nvPr/>
        </p:nvSpPr>
        <p:spPr bwMode="auto">
          <a:xfrm>
            <a:off x="7598390" y="1414253"/>
            <a:ext cx="1164365" cy="376998"/>
          </a:xfrm>
          <a:prstGeom prst="rect">
            <a:avLst/>
          </a:prstGeom>
          <a:noFill/>
          <a:ln w="9525">
            <a:noFill/>
            <a:miter lim="800000"/>
            <a:headEnd/>
            <a:tailEnd/>
          </a:ln>
        </p:spPr>
        <p:txBody>
          <a:bodyPr wrap="none" lIns="68552" tIns="34276" rIns="68552" bIns="34276">
            <a:spAutoFit/>
          </a:bodyPr>
          <a:lstStyle/>
          <a:p>
            <a:r>
              <a:rPr lang="en-US" sz="2000" dirty="0" err="1">
                <a:solidFill>
                  <a:srgbClr val="EAEAEA"/>
                </a:solidFill>
                <a:latin typeface="Lucida Handwriting" pitchFamily="66" charset="0"/>
              </a:rPr>
              <a:t>Ataque</a:t>
            </a:r>
            <a:endParaRPr lang="en-US" sz="2000" dirty="0">
              <a:solidFill>
                <a:srgbClr val="EAEAEA"/>
              </a:solidFill>
              <a:latin typeface="Lucida Handwriting" pitchFamily="66" charset="0"/>
            </a:endParaRPr>
          </a:p>
        </p:txBody>
      </p:sp>
      <p:sp>
        <p:nvSpPr>
          <p:cNvPr id="11" name="Shape 262">
            <a:extLst>
              <a:ext uri="{FF2B5EF4-FFF2-40B4-BE49-F238E27FC236}">
                <a16:creationId xmlns:a16="http://schemas.microsoft.com/office/drawing/2014/main" id="{E1B34865-058F-438E-924A-379E0ED33CDF}"/>
              </a:ext>
            </a:extLst>
          </p:cNvPr>
          <p:cNvSpPr/>
          <p:nvPr/>
        </p:nvSpPr>
        <p:spPr>
          <a:xfrm>
            <a:off x="-96328" y="0"/>
            <a:ext cx="925252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 name="Rectangle 2">
            <a:extLst>
              <a:ext uri="{FF2B5EF4-FFF2-40B4-BE49-F238E27FC236}">
                <a16:creationId xmlns:a16="http://schemas.microsoft.com/office/drawing/2014/main" id="{2F6E4654-9EC2-4175-AFB5-92C0704E9B95}"/>
              </a:ext>
            </a:extLst>
          </p:cNvPr>
          <p:cNvSpPr txBox="1">
            <a:spLocks noChangeArrowheads="1"/>
          </p:cNvSpPr>
          <p:nvPr/>
        </p:nvSpPr>
        <p:spPr>
          <a:xfrm>
            <a:off x="63251" y="84372"/>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400" kern="0" dirty="0">
                <a:latin typeface="+mj-lt"/>
                <a:ea typeface="+mj-ea"/>
                <a:cs typeface="+mj-cs"/>
              </a:rPr>
              <a:t>Metas compartidas vs. metas individuales</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pic>
        <p:nvPicPr>
          <p:cNvPr id="2" name="Picture 1">
            <a:extLst>
              <a:ext uri="{FF2B5EF4-FFF2-40B4-BE49-F238E27FC236}">
                <a16:creationId xmlns:a16="http://schemas.microsoft.com/office/drawing/2014/main" id="{28E2EA8B-96A9-4B88-8F69-63F2E799D2C8}"/>
              </a:ext>
            </a:extLst>
          </p:cNvPr>
          <p:cNvPicPr>
            <a:picLocks noChangeAspect="1"/>
          </p:cNvPicPr>
          <p:nvPr/>
        </p:nvPicPr>
        <p:blipFill>
          <a:blip r:embed="rId3"/>
          <a:stretch>
            <a:fillRect/>
          </a:stretch>
        </p:blipFill>
        <p:spPr>
          <a:xfrm>
            <a:off x="1588802" y="1781121"/>
            <a:ext cx="5857875" cy="2819400"/>
          </a:xfrm>
          <a:prstGeom prst="rect">
            <a:avLst/>
          </a:prstGeom>
        </p:spPr>
      </p:pic>
      <p:sp>
        <p:nvSpPr>
          <p:cNvPr id="131079" name="Text Box 7"/>
          <p:cNvSpPr txBox="1">
            <a:spLocks noChangeArrowheads="1"/>
          </p:cNvSpPr>
          <p:nvPr/>
        </p:nvSpPr>
        <p:spPr bwMode="auto">
          <a:xfrm>
            <a:off x="2386521" y="4458725"/>
            <a:ext cx="4262438" cy="684775"/>
          </a:xfrm>
          <a:prstGeom prst="rect">
            <a:avLst/>
          </a:prstGeom>
          <a:noFill/>
          <a:ln w="9525">
            <a:noFill/>
            <a:miter lim="800000"/>
            <a:headEnd/>
            <a:tailEnd/>
          </a:ln>
        </p:spPr>
        <p:txBody>
          <a:bodyPr lIns="68552" tIns="34276" rIns="68552" bIns="34276">
            <a:spAutoFit/>
          </a:bodyPr>
          <a:lstStyle/>
          <a:p>
            <a:pPr algn="ctr"/>
            <a:r>
              <a:rPr lang="en-US" sz="4000" dirty="0">
                <a:solidFill>
                  <a:schemeClr val="bg1"/>
                </a:solidFill>
                <a:latin typeface="Lucida Handwriting" pitchFamily="66" charset="0"/>
              </a:rPr>
              <a:t>¿meta?</a:t>
            </a:r>
            <a:endParaRPr lang="es-ES" sz="4000" dirty="0">
              <a:solidFill>
                <a:schemeClr val="bg1"/>
              </a:solidFill>
              <a:latin typeface="Lucida Handwriting" pitchFamily="66" charset="0"/>
            </a:endParaRPr>
          </a:p>
        </p:txBody>
      </p:sp>
      <p:sp>
        <p:nvSpPr>
          <p:cNvPr id="3" name="Rectangle 2">
            <a:extLst>
              <a:ext uri="{FF2B5EF4-FFF2-40B4-BE49-F238E27FC236}">
                <a16:creationId xmlns:a16="http://schemas.microsoft.com/office/drawing/2014/main" id="{4765E101-F03E-4E98-A3C8-4E97BDE0423E}"/>
              </a:ext>
            </a:extLst>
          </p:cNvPr>
          <p:cNvSpPr/>
          <p:nvPr/>
        </p:nvSpPr>
        <p:spPr bwMode="auto">
          <a:xfrm>
            <a:off x="1588802" y="1791251"/>
            <a:ext cx="3127214" cy="2641277"/>
          </a:xfrm>
          <a:prstGeom prst="rect">
            <a:avLst/>
          </a:prstGeom>
          <a:noFill/>
          <a:ln w="38100" cap="flat" cmpd="sng" algn="ctr">
            <a:solidFill>
              <a:srgbClr val="FF3300"/>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grpSp>
        <p:nvGrpSpPr>
          <p:cNvPr id="7" name="Group 6">
            <a:extLst>
              <a:ext uri="{FF2B5EF4-FFF2-40B4-BE49-F238E27FC236}">
                <a16:creationId xmlns:a16="http://schemas.microsoft.com/office/drawing/2014/main" id="{10694373-C18E-4057-AF67-E06F2E27DA5A}"/>
              </a:ext>
            </a:extLst>
          </p:cNvPr>
          <p:cNvGrpSpPr/>
          <p:nvPr/>
        </p:nvGrpSpPr>
        <p:grpSpPr>
          <a:xfrm>
            <a:off x="396680" y="2402473"/>
            <a:ext cx="636056" cy="2260913"/>
            <a:chOff x="396680" y="2402473"/>
            <a:chExt cx="636056" cy="2260913"/>
          </a:xfrm>
        </p:grpSpPr>
        <p:sp>
          <p:nvSpPr>
            <p:cNvPr id="131080" name="Text Box 8"/>
            <p:cNvSpPr txBox="1">
              <a:spLocks noChangeArrowheads="1"/>
            </p:cNvSpPr>
            <p:nvPr/>
          </p:nvSpPr>
          <p:spPr bwMode="auto">
            <a:xfrm>
              <a:off x="396680" y="2809060"/>
              <a:ext cx="608122" cy="1854326"/>
            </a:xfrm>
            <a:prstGeom prst="rect">
              <a:avLst/>
            </a:prstGeom>
            <a:noFill/>
            <a:ln w="9525">
              <a:noFill/>
              <a:miter lim="800000"/>
              <a:headEnd/>
              <a:tailEnd/>
            </a:ln>
          </p:spPr>
          <p:txBody>
            <a:bodyPr wrap="none" lIns="68552" tIns="34276" rIns="68552" bIns="34276">
              <a:spAutoFit/>
            </a:bodyPr>
            <a:lstStyle/>
            <a:p>
              <a:pPr algn="ctr"/>
              <a:r>
                <a:rPr lang="es-AR" sz="2000" dirty="0">
                  <a:solidFill>
                    <a:srgbClr val="EAEAEA"/>
                  </a:solidFill>
                  <a:latin typeface="Lucida Handwriting" pitchFamily="66" charset="0"/>
                </a:rPr>
                <a:t>5-4</a:t>
              </a:r>
            </a:p>
            <a:p>
              <a:pPr algn="ctr"/>
              <a:r>
                <a:rPr lang="es-AR" sz="2000" dirty="0">
                  <a:solidFill>
                    <a:srgbClr val="EAEAEA"/>
                  </a:solidFill>
                  <a:latin typeface="Lucida Handwriting" pitchFamily="66" charset="0"/>
                </a:rPr>
                <a:t>0-1</a:t>
              </a:r>
            </a:p>
            <a:p>
              <a:pPr algn="ctr"/>
              <a:r>
                <a:rPr lang="es-AR" sz="4400" dirty="0">
                  <a:solidFill>
                    <a:srgbClr val="EAEAEA"/>
                  </a:solidFill>
                  <a:latin typeface="Lucida Handwriting" pitchFamily="66" charset="0"/>
                </a:rPr>
                <a:t>?</a:t>
              </a:r>
              <a:endParaRPr lang="es-ES" sz="4400" dirty="0">
                <a:solidFill>
                  <a:srgbClr val="EAEAEA"/>
                </a:solidFill>
                <a:latin typeface="Lucida Handwriting" pitchFamily="66" charset="0"/>
              </a:endParaRPr>
            </a:p>
          </p:txBody>
        </p:sp>
        <p:grpSp>
          <p:nvGrpSpPr>
            <p:cNvPr id="6" name="Group 5">
              <a:extLst>
                <a:ext uri="{FF2B5EF4-FFF2-40B4-BE49-F238E27FC236}">
                  <a16:creationId xmlns:a16="http://schemas.microsoft.com/office/drawing/2014/main" id="{2FCF56DE-11F1-4C10-BC3B-D880404B015F}"/>
                </a:ext>
              </a:extLst>
            </p:cNvPr>
            <p:cNvGrpSpPr/>
            <p:nvPr/>
          </p:nvGrpSpPr>
          <p:grpSpPr>
            <a:xfrm>
              <a:off x="412343" y="2402473"/>
              <a:ext cx="620393" cy="343014"/>
              <a:chOff x="412343" y="2402473"/>
              <a:chExt cx="620393" cy="343014"/>
            </a:xfrm>
          </p:grpSpPr>
          <p:sp>
            <p:nvSpPr>
              <p:cNvPr id="4" name="TextBox 3">
                <a:extLst>
                  <a:ext uri="{FF2B5EF4-FFF2-40B4-BE49-F238E27FC236}">
                    <a16:creationId xmlns:a16="http://schemas.microsoft.com/office/drawing/2014/main" id="{E848025B-5562-491B-BEF3-DD84858973BD}"/>
                  </a:ext>
                </a:extLst>
              </p:cNvPr>
              <p:cNvSpPr txBox="1"/>
              <p:nvPr/>
            </p:nvSpPr>
            <p:spPr>
              <a:xfrm>
                <a:off x="412343" y="2402473"/>
                <a:ext cx="332142" cy="338554"/>
              </a:xfrm>
              <a:prstGeom prst="rect">
                <a:avLst/>
              </a:prstGeom>
              <a:noFill/>
            </p:spPr>
            <p:txBody>
              <a:bodyPr wrap="none" rtlCol="0">
                <a:spAutoFit/>
              </a:bodyPr>
              <a:lstStyle/>
              <a:p>
                <a:r>
                  <a:rPr lang="es-AR" u="sng" dirty="0">
                    <a:solidFill>
                      <a:schemeClr val="bg1"/>
                    </a:solidFill>
                  </a:rPr>
                  <a:t>A</a:t>
                </a:r>
                <a:endParaRPr lang="en-US" u="sng" dirty="0">
                  <a:solidFill>
                    <a:schemeClr val="bg1"/>
                  </a:solidFill>
                </a:endParaRPr>
              </a:p>
            </p:txBody>
          </p:sp>
          <p:sp>
            <p:nvSpPr>
              <p:cNvPr id="15" name="TextBox 14">
                <a:extLst>
                  <a:ext uri="{FF2B5EF4-FFF2-40B4-BE49-F238E27FC236}">
                    <a16:creationId xmlns:a16="http://schemas.microsoft.com/office/drawing/2014/main" id="{67FC1B01-2617-43B3-98DC-D6CE95F48125}"/>
                  </a:ext>
                </a:extLst>
              </p:cNvPr>
              <p:cNvSpPr txBox="1"/>
              <p:nvPr/>
            </p:nvSpPr>
            <p:spPr>
              <a:xfrm>
                <a:off x="700594" y="2406933"/>
                <a:ext cx="332142" cy="338554"/>
              </a:xfrm>
              <a:prstGeom prst="rect">
                <a:avLst/>
              </a:prstGeom>
              <a:noFill/>
            </p:spPr>
            <p:txBody>
              <a:bodyPr wrap="none" rtlCol="0">
                <a:spAutoFit/>
              </a:bodyPr>
              <a:lstStyle/>
              <a:p>
                <a:r>
                  <a:rPr lang="es-AR" u="sng" dirty="0">
                    <a:solidFill>
                      <a:schemeClr val="bg1"/>
                    </a:solidFill>
                  </a:rPr>
                  <a:t>B</a:t>
                </a:r>
                <a:endParaRPr lang="en-US" u="sng" dirty="0">
                  <a:solidFill>
                    <a:schemeClr val="bg1"/>
                  </a:solidFill>
                </a:endParaRPr>
              </a:p>
            </p:txBody>
          </p:sp>
        </p:grpSp>
      </p:grpSp>
      <p:grpSp>
        <p:nvGrpSpPr>
          <p:cNvPr id="8" name="Group 7">
            <a:extLst>
              <a:ext uri="{FF2B5EF4-FFF2-40B4-BE49-F238E27FC236}">
                <a16:creationId xmlns:a16="http://schemas.microsoft.com/office/drawing/2014/main" id="{78627B04-F499-4F8B-B29D-991575D27529}"/>
              </a:ext>
            </a:extLst>
          </p:cNvPr>
          <p:cNvGrpSpPr/>
          <p:nvPr/>
        </p:nvGrpSpPr>
        <p:grpSpPr>
          <a:xfrm>
            <a:off x="7841081" y="2364886"/>
            <a:ext cx="643831" cy="2258164"/>
            <a:chOff x="7841081" y="2364886"/>
            <a:chExt cx="643831" cy="2258164"/>
          </a:xfrm>
        </p:grpSpPr>
        <p:sp>
          <p:nvSpPr>
            <p:cNvPr id="131081" name="Text Box 9"/>
            <p:cNvSpPr txBox="1">
              <a:spLocks noChangeArrowheads="1"/>
            </p:cNvSpPr>
            <p:nvPr/>
          </p:nvSpPr>
          <p:spPr bwMode="auto">
            <a:xfrm>
              <a:off x="7841081" y="2768724"/>
              <a:ext cx="608122" cy="1854326"/>
            </a:xfrm>
            <a:prstGeom prst="rect">
              <a:avLst/>
            </a:prstGeom>
            <a:noFill/>
            <a:ln w="9525">
              <a:noFill/>
              <a:miter lim="800000"/>
              <a:headEnd/>
              <a:tailEnd/>
            </a:ln>
          </p:spPr>
          <p:txBody>
            <a:bodyPr wrap="none" lIns="68552" tIns="34276" rIns="68552" bIns="34276">
              <a:spAutoFit/>
            </a:bodyPr>
            <a:lstStyle/>
            <a:p>
              <a:pPr algn="ctr"/>
              <a:r>
                <a:rPr lang="es-AR" sz="2000" dirty="0">
                  <a:solidFill>
                    <a:srgbClr val="EAEAEA"/>
                  </a:solidFill>
                  <a:latin typeface="Lucida Handwriting" pitchFamily="66" charset="0"/>
                </a:rPr>
                <a:t>1-0</a:t>
              </a:r>
            </a:p>
            <a:p>
              <a:pPr algn="ctr"/>
              <a:r>
                <a:rPr lang="es-AR" sz="2000" dirty="0">
                  <a:solidFill>
                    <a:srgbClr val="EAEAEA"/>
                  </a:solidFill>
                  <a:latin typeface="Lucida Handwriting" pitchFamily="66" charset="0"/>
                </a:rPr>
                <a:t>4-5</a:t>
              </a:r>
            </a:p>
            <a:p>
              <a:pPr algn="ctr"/>
              <a:r>
                <a:rPr lang="es-AR" sz="4400" dirty="0">
                  <a:solidFill>
                    <a:srgbClr val="EAEAEA"/>
                  </a:solidFill>
                  <a:latin typeface="Lucida Handwriting" pitchFamily="66" charset="0"/>
                </a:rPr>
                <a:t>?</a:t>
              </a:r>
              <a:endParaRPr lang="es-ES" sz="4400" dirty="0">
                <a:solidFill>
                  <a:srgbClr val="EAEAEA"/>
                </a:solidFill>
                <a:latin typeface="Lucida Handwriting" pitchFamily="66" charset="0"/>
              </a:endParaRPr>
            </a:p>
          </p:txBody>
        </p:sp>
        <p:sp>
          <p:nvSpPr>
            <p:cNvPr id="16" name="TextBox 15">
              <a:extLst>
                <a:ext uri="{FF2B5EF4-FFF2-40B4-BE49-F238E27FC236}">
                  <a16:creationId xmlns:a16="http://schemas.microsoft.com/office/drawing/2014/main" id="{9DDA6AD5-34F9-43DD-8087-C04193297C98}"/>
                </a:ext>
              </a:extLst>
            </p:cNvPr>
            <p:cNvSpPr txBox="1"/>
            <p:nvPr/>
          </p:nvSpPr>
          <p:spPr>
            <a:xfrm>
              <a:off x="7864519" y="2364886"/>
              <a:ext cx="332142" cy="338554"/>
            </a:xfrm>
            <a:prstGeom prst="rect">
              <a:avLst/>
            </a:prstGeom>
            <a:noFill/>
          </p:spPr>
          <p:txBody>
            <a:bodyPr wrap="none" rtlCol="0">
              <a:spAutoFit/>
            </a:bodyPr>
            <a:lstStyle/>
            <a:p>
              <a:r>
                <a:rPr lang="es-AR" u="sng" dirty="0">
                  <a:solidFill>
                    <a:schemeClr val="bg1"/>
                  </a:solidFill>
                </a:rPr>
                <a:t>A</a:t>
              </a:r>
              <a:endParaRPr lang="en-US" u="sng" dirty="0">
                <a:solidFill>
                  <a:schemeClr val="bg1"/>
                </a:solidFill>
              </a:endParaRPr>
            </a:p>
          </p:txBody>
        </p:sp>
        <p:sp>
          <p:nvSpPr>
            <p:cNvPr id="17" name="TextBox 16">
              <a:extLst>
                <a:ext uri="{FF2B5EF4-FFF2-40B4-BE49-F238E27FC236}">
                  <a16:creationId xmlns:a16="http://schemas.microsoft.com/office/drawing/2014/main" id="{C463FC0B-C24C-4FB2-8BC1-DB53A8CCD4E4}"/>
                </a:ext>
              </a:extLst>
            </p:cNvPr>
            <p:cNvSpPr txBox="1"/>
            <p:nvPr/>
          </p:nvSpPr>
          <p:spPr>
            <a:xfrm>
              <a:off x="8152770" y="2369346"/>
              <a:ext cx="332142" cy="338554"/>
            </a:xfrm>
            <a:prstGeom prst="rect">
              <a:avLst/>
            </a:prstGeom>
            <a:noFill/>
          </p:spPr>
          <p:txBody>
            <a:bodyPr wrap="none" rtlCol="0">
              <a:spAutoFit/>
            </a:bodyPr>
            <a:lstStyle/>
            <a:p>
              <a:r>
                <a:rPr lang="es-AR" u="sng" dirty="0">
                  <a:solidFill>
                    <a:schemeClr val="bg1"/>
                  </a:solidFill>
                </a:rPr>
                <a:t>B</a:t>
              </a:r>
              <a:endParaRPr lang="en-US" u="sng" dirty="0">
                <a:solidFill>
                  <a:schemeClr val="bg1"/>
                </a:solidFill>
              </a:endParaRPr>
            </a:p>
          </p:txBody>
        </p:sp>
      </p:grpSp>
      <p:sp>
        <p:nvSpPr>
          <p:cNvPr id="5" name="TextBox 4">
            <a:extLst>
              <a:ext uri="{FF2B5EF4-FFF2-40B4-BE49-F238E27FC236}">
                <a16:creationId xmlns:a16="http://schemas.microsoft.com/office/drawing/2014/main" id="{FC3B2800-5F81-4897-85F3-7F54636ABC2E}"/>
              </a:ext>
            </a:extLst>
          </p:cNvPr>
          <p:cNvSpPr txBox="1"/>
          <p:nvPr/>
        </p:nvSpPr>
        <p:spPr>
          <a:xfrm>
            <a:off x="2889622" y="1268031"/>
            <a:ext cx="444352" cy="523220"/>
          </a:xfrm>
          <a:prstGeom prst="rect">
            <a:avLst/>
          </a:prstGeom>
          <a:noFill/>
        </p:spPr>
        <p:txBody>
          <a:bodyPr wrap="none" rtlCol="0">
            <a:spAutoFit/>
          </a:bodyPr>
          <a:lstStyle/>
          <a:p>
            <a:r>
              <a:rPr lang="es-AR" sz="2800" dirty="0">
                <a:solidFill>
                  <a:schemeClr val="accent2">
                    <a:lumMod val="20000"/>
                    <a:lumOff val="80000"/>
                  </a:schemeClr>
                </a:solidFill>
              </a:rPr>
              <a:t>A</a:t>
            </a:r>
            <a:endParaRPr lang="en-US" sz="2800" dirty="0">
              <a:solidFill>
                <a:schemeClr val="accent2">
                  <a:lumMod val="20000"/>
                  <a:lumOff val="80000"/>
                </a:schemeClr>
              </a:solidFill>
            </a:endParaRPr>
          </a:p>
        </p:txBody>
      </p:sp>
      <p:sp>
        <p:nvSpPr>
          <p:cNvPr id="19" name="TextBox 18">
            <a:extLst>
              <a:ext uri="{FF2B5EF4-FFF2-40B4-BE49-F238E27FC236}">
                <a16:creationId xmlns:a16="http://schemas.microsoft.com/office/drawing/2014/main" id="{779BAFEE-B55D-4783-8DA4-B8FB615B4C12}"/>
              </a:ext>
            </a:extLst>
          </p:cNvPr>
          <p:cNvSpPr txBox="1"/>
          <p:nvPr/>
        </p:nvSpPr>
        <p:spPr>
          <a:xfrm>
            <a:off x="5806136" y="1257901"/>
            <a:ext cx="444352" cy="523220"/>
          </a:xfrm>
          <a:prstGeom prst="rect">
            <a:avLst/>
          </a:prstGeom>
          <a:noFill/>
        </p:spPr>
        <p:txBody>
          <a:bodyPr wrap="none" rtlCol="0">
            <a:spAutoFit/>
          </a:bodyPr>
          <a:lstStyle/>
          <a:p>
            <a:r>
              <a:rPr lang="es-AR" sz="2800" dirty="0">
                <a:solidFill>
                  <a:schemeClr val="accent2">
                    <a:lumMod val="20000"/>
                    <a:lumOff val="80000"/>
                  </a:schemeClr>
                </a:solidFill>
              </a:rPr>
              <a:t>B</a:t>
            </a:r>
            <a:endParaRPr lang="en-US" sz="2800" dirty="0">
              <a:solidFill>
                <a:schemeClr val="accent2">
                  <a:lumMod val="20000"/>
                  <a:lumOff val="80000"/>
                </a:schemeClr>
              </a:solidFill>
            </a:endParaRPr>
          </a:p>
        </p:txBody>
      </p:sp>
    </p:spTree>
    <p:extLst>
      <p:ext uri="{BB962C8B-B14F-4D97-AF65-F5344CB8AC3E}">
        <p14:creationId xmlns:p14="http://schemas.microsoft.com/office/powerpoint/2010/main" val="216609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1077"/>
                                        </p:tgtEl>
                                        <p:attrNameLst>
                                          <p:attrName>style.visibility</p:attrName>
                                        </p:attrNameLst>
                                      </p:cBhvr>
                                      <p:to>
                                        <p:strVal val="visible"/>
                                      </p:to>
                                    </p:set>
                                    <p:animEffect transition="in" filter="fade">
                                      <p:cBhvr>
                                        <p:cTn id="22" dur="500"/>
                                        <p:tgtEl>
                                          <p:spTgt spid="1310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1078"/>
                                        </p:tgtEl>
                                        <p:attrNameLst>
                                          <p:attrName>style.visibility</p:attrName>
                                        </p:attrNameLst>
                                      </p:cBhvr>
                                      <p:to>
                                        <p:strVal val="visible"/>
                                      </p:to>
                                    </p:set>
                                    <p:animEffect transition="in" filter="fade">
                                      <p:cBhvr>
                                        <p:cTn id="32" dur="500"/>
                                        <p:tgtEl>
                                          <p:spTgt spid="1310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1079"/>
                                        </p:tgtEl>
                                        <p:attrNameLst>
                                          <p:attrName>style.visibility</p:attrName>
                                        </p:attrNameLst>
                                      </p:cBhvr>
                                      <p:to>
                                        <p:strVal val="visible"/>
                                      </p:to>
                                    </p:set>
                                    <p:animEffect transition="in" filter="fade">
                                      <p:cBhvr>
                                        <p:cTn id="42" dur="500"/>
                                        <p:tgtEl>
                                          <p:spTgt spid="13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7" grpId="0"/>
      <p:bldP spid="131078" grpId="0"/>
      <p:bldP spid="131079" grpId="0"/>
      <p:bldP spid="3" grpId="0" animBg="1"/>
      <p:bldP spid="5"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01D2460-EB5E-48B2-99DA-5346B6ECE48A}"/>
              </a:ext>
            </a:extLst>
          </p:cNvPr>
          <p:cNvGrpSpPr/>
          <p:nvPr/>
        </p:nvGrpSpPr>
        <p:grpSpPr>
          <a:xfrm>
            <a:off x="4833264" y="716282"/>
            <a:ext cx="3987208" cy="4263009"/>
            <a:chOff x="4833264" y="716282"/>
            <a:chExt cx="3987208" cy="4263009"/>
          </a:xfrm>
        </p:grpSpPr>
        <p:sp>
          <p:nvSpPr>
            <p:cNvPr id="40976" name="Rectangle 16"/>
            <p:cNvSpPr>
              <a:spLocks noChangeArrowheads="1"/>
            </p:cNvSpPr>
            <p:nvPr/>
          </p:nvSpPr>
          <p:spPr bwMode="auto">
            <a:xfrm>
              <a:off x="4833264" y="865682"/>
              <a:ext cx="3987208" cy="4113609"/>
            </a:xfrm>
            <a:prstGeom prst="rect">
              <a:avLst/>
            </a:prstGeom>
            <a:solidFill>
              <a:srgbClr val="99CCFF">
                <a:alpha val="50195"/>
              </a:srgbClr>
            </a:solidFill>
            <a:ln w="9525">
              <a:solidFill>
                <a:srgbClr val="002960"/>
              </a:solidFill>
              <a:miter lim="800000"/>
              <a:headEnd/>
              <a:tailEnd/>
            </a:ln>
          </p:spPr>
          <p:txBody>
            <a:bodyPr lIns="68516" tIns="34257" rIns="68516" bIns="34257"/>
            <a:lstStyle/>
            <a:p>
              <a:pPr marL="171377" indent="-171377" defTabSz="684322">
                <a:spcBef>
                  <a:spcPct val="40000"/>
                </a:spcBef>
                <a:buClr>
                  <a:srgbClr val="F2B800"/>
                </a:buClr>
              </a:pPr>
              <a:endParaRPr lang="en-US" sz="1050" dirty="0">
                <a:solidFill>
                  <a:schemeClr val="bg1"/>
                </a:solidFill>
              </a:endParaRPr>
            </a:p>
          </p:txBody>
        </p:sp>
        <p:sp>
          <p:nvSpPr>
            <p:cNvPr id="40978" name="Rectangle 18"/>
            <p:cNvSpPr>
              <a:spLocks noChangeArrowheads="1"/>
            </p:cNvSpPr>
            <p:nvPr/>
          </p:nvSpPr>
          <p:spPr bwMode="auto">
            <a:xfrm>
              <a:off x="5682041" y="716282"/>
              <a:ext cx="2326481" cy="282179"/>
            </a:xfrm>
            <a:prstGeom prst="rect">
              <a:avLst/>
            </a:prstGeom>
            <a:solidFill>
              <a:srgbClr val="FFD10D"/>
            </a:solidFill>
            <a:ln w="9525" algn="ctr">
              <a:solidFill>
                <a:srgbClr val="002960"/>
              </a:solidFill>
              <a:miter lim="800000"/>
              <a:headEnd/>
              <a:tailEnd/>
            </a:ln>
          </p:spPr>
          <p:txBody>
            <a:bodyPr lIns="69935" tIns="69935" rIns="69935" bIns="69935" anchor="ctr"/>
            <a:lstStyle/>
            <a:p>
              <a:pPr algn="ctr" defTabSz="684322">
                <a:buClr>
                  <a:srgbClr val="F2C400"/>
                </a:buClr>
              </a:pPr>
              <a:r>
                <a:rPr lang="en-US" sz="1200" dirty="0">
                  <a:solidFill>
                    <a:srgbClr val="002960"/>
                  </a:solidFill>
                </a:rPr>
                <a:t>UN EQUIPO VERDADERO</a:t>
              </a:r>
            </a:p>
          </p:txBody>
        </p:sp>
      </p:grpSp>
      <p:grpSp>
        <p:nvGrpSpPr>
          <p:cNvPr id="4" name="Group 3">
            <a:extLst>
              <a:ext uri="{FF2B5EF4-FFF2-40B4-BE49-F238E27FC236}">
                <a16:creationId xmlns:a16="http://schemas.microsoft.com/office/drawing/2014/main" id="{25D849A6-E823-4E23-9026-3F7A232BB039}"/>
              </a:ext>
            </a:extLst>
          </p:cNvPr>
          <p:cNvGrpSpPr/>
          <p:nvPr/>
        </p:nvGrpSpPr>
        <p:grpSpPr>
          <a:xfrm>
            <a:off x="5150448" y="3151111"/>
            <a:ext cx="3381992" cy="1703784"/>
            <a:chOff x="5150448" y="3151111"/>
            <a:chExt cx="3381992" cy="1703784"/>
          </a:xfrm>
        </p:grpSpPr>
        <p:sp>
          <p:nvSpPr>
            <p:cNvPr id="40982" name="AutoShape 22"/>
            <p:cNvSpPr>
              <a:spLocks noChangeArrowheads="1"/>
            </p:cNvSpPr>
            <p:nvPr/>
          </p:nvSpPr>
          <p:spPr bwMode="auto">
            <a:xfrm>
              <a:off x="5150448" y="3151111"/>
              <a:ext cx="3381992" cy="1703784"/>
            </a:xfrm>
            <a:prstGeom prst="roundRect">
              <a:avLst>
                <a:gd name="adj" fmla="val 16667"/>
              </a:avLst>
            </a:prstGeom>
            <a:solidFill>
              <a:srgbClr val="FFFFFF"/>
            </a:solidFill>
            <a:ln w="9525">
              <a:solidFill>
                <a:srgbClr val="002960"/>
              </a:solidFill>
              <a:round/>
              <a:headEnd/>
              <a:tailEnd/>
            </a:ln>
          </p:spPr>
          <p:txBody>
            <a:bodyPr wrap="none" lIns="68552" tIns="34276" rIns="68552" bIns="34276" anchor="ctr"/>
            <a:lstStyle/>
            <a:p>
              <a:endParaRPr lang="en-US" sz="1200"/>
            </a:p>
          </p:txBody>
        </p:sp>
        <p:pic>
          <p:nvPicPr>
            <p:cNvPr id="40983" name="Picture 23"/>
            <p:cNvPicPr>
              <a:picLocks noChangeAspect="1" noChangeArrowheads="1"/>
            </p:cNvPicPr>
            <p:nvPr/>
          </p:nvPicPr>
          <p:blipFill>
            <a:blip r:embed="rId3" cstate="print"/>
            <a:srcRect l="20844" t="25079" r="22624" b="26138"/>
            <a:stretch>
              <a:fillRect/>
            </a:stretch>
          </p:blipFill>
          <p:spPr bwMode="auto">
            <a:xfrm>
              <a:off x="5414096" y="3182177"/>
              <a:ext cx="2524180" cy="1561993"/>
            </a:xfrm>
            <a:prstGeom prst="rect">
              <a:avLst/>
            </a:prstGeom>
            <a:noFill/>
            <a:ln w="9525">
              <a:noFill/>
              <a:miter lim="800000"/>
              <a:headEnd/>
              <a:tailEnd/>
            </a:ln>
          </p:spPr>
        </p:pic>
        <p:sp>
          <p:nvSpPr>
            <p:cNvPr id="40984" name="Rectangle 24"/>
            <p:cNvSpPr>
              <a:spLocks noChangeArrowheads="1"/>
            </p:cNvSpPr>
            <p:nvPr/>
          </p:nvSpPr>
          <p:spPr bwMode="auto">
            <a:xfrm>
              <a:off x="6335258" y="3194409"/>
              <a:ext cx="1371600" cy="342900"/>
            </a:xfrm>
            <a:prstGeom prst="rect">
              <a:avLst/>
            </a:prstGeom>
            <a:solidFill>
              <a:srgbClr val="FFFFFF"/>
            </a:solidFill>
            <a:ln w="9525">
              <a:noFill/>
              <a:miter lim="800000"/>
              <a:headEnd/>
              <a:tailEnd/>
            </a:ln>
          </p:spPr>
          <p:txBody>
            <a:bodyPr wrap="none" lIns="68552" tIns="34276" rIns="68552" bIns="34276" anchor="ctr"/>
            <a:lstStyle/>
            <a:p>
              <a:endParaRPr lang="en-US" sz="1200"/>
            </a:p>
          </p:txBody>
        </p:sp>
        <p:sp>
          <p:nvSpPr>
            <p:cNvPr id="40985" name="Rectangle 25"/>
            <p:cNvSpPr>
              <a:spLocks noChangeArrowheads="1"/>
            </p:cNvSpPr>
            <p:nvPr/>
          </p:nvSpPr>
          <p:spPr bwMode="auto">
            <a:xfrm>
              <a:off x="6523812" y="3551164"/>
              <a:ext cx="114300" cy="285750"/>
            </a:xfrm>
            <a:prstGeom prst="rect">
              <a:avLst/>
            </a:prstGeom>
            <a:solidFill>
              <a:srgbClr val="FFFFFF"/>
            </a:solidFill>
            <a:ln w="9525">
              <a:noFill/>
              <a:miter lim="800000"/>
              <a:headEnd/>
              <a:tailEnd/>
            </a:ln>
          </p:spPr>
          <p:txBody>
            <a:bodyPr wrap="none" lIns="68552" tIns="34276" rIns="68552" bIns="34276" anchor="ctr"/>
            <a:lstStyle/>
            <a:p>
              <a:endParaRPr lang="en-US" sz="1200"/>
            </a:p>
          </p:txBody>
        </p:sp>
        <p:sp>
          <p:nvSpPr>
            <p:cNvPr id="40986" name="AutoShape 26"/>
            <p:cNvSpPr>
              <a:spLocks noChangeArrowheads="1"/>
            </p:cNvSpPr>
            <p:nvPr/>
          </p:nvSpPr>
          <p:spPr bwMode="auto">
            <a:xfrm>
              <a:off x="6816706" y="3247554"/>
              <a:ext cx="1438754" cy="589360"/>
            </a:xfrm>
            <a:prstGeom prst="wedgeRoundRectCallout">
              <a:avLst>
                <a:gd name="adj1" fmla="val -71676"/>
                <a:gd name="adj2" fmla="val 22000"/>
                <a:gd name="adj3" fmla="val 16667"/>
              </a:avLst>
            </a:prstGeom>
            <a:solidFill>
              <a:srgbClr val="FFFF99"/>
            </a:solidFill>
            <a:ln w="9525">
              <a:solidFill>
                <a:srgbClr val="002960"/>
              </a:solidFill>
              <a:miter lim="800000"/>
              <a:headEnd/>
              <a:tailEnd/>
            </a:ln>
          </p:spPr>
          <p:txBody>
            <a:bodyPr lIns="68552" tIns="34276" rIns="68552" bIns="34276"/>
            <a:lstStyle/>
            <a:p>
              <a:r>
                <a:rPr lang="en-US" sz="900" i="1" dirty="0" err="1">
                  <a:solidFill>
                    <a:srgbClr val="002960"/>
                  </a:solidFill>
                </a:rPr>
                <a:t>Que</a:t>
              </a:r>
              <a:r>
                <a:rPr lang="en-US" sz="900" i="1" dirty="0">
                  <a:solidFill>
                    <a:srgbClr val="002960"/>
                  </a:solidFill>
                </a:rPr>
                <a:t> </a:t>
              </a:r>
              <a:r>
                <a:rPr lang="en-US" sz="900" i="1" dirty="0" err="1">
                  <a:solidFill>
                    <a:srgbClr val="002960"/>
                  </a:solidFill>
                </a:rPr>
                <a:t>bueno</a:t>
              </a:r>
              <a:r>
                <a:rPr lang="en-US" sz="900" i="1" dirty="0">
                  <a:solidFill>
                    <a:srgbClr val="002960"/>
                  </a:solidFill>
                </a:rPr>
                <a:t> </a:t>
              </a:r>
              <a:r>
                <a:rPr lang="en-US" sz="900" i="1" dirty="0" err="1">
                  <a:solidFill>
                    <a:srgbClr val="002960"/>
                  </a:solidFill>
                </a:rPr>
                <a:t>que</a:t>
              </a:r>
              <a:r>
                <a:rPr lang="en-US" sz="900" i="1" dirty="0">
                  <a:solidFill>
                    <a:srgbClr val="002960"/>
                  </a:solidFill>
                </a:rPr>
                <a:t> el </a:t>
              </a:r>
              <a:r>
                <a:rPr lang="en-US" sz="900" i="1" dirty="0" err="1">
                  <a:solidFill>
                    <a:srgbClr val="002960"/>
                  </a:solidFill>
                </a:rPr>
                <a:t>agujero</a:t>
              </a:r>
              <a:r>
                <a:rPr lang="en-US" sz="900" i="1" dirty="0">
                  <a:solidFill>
                    <a:srgbClr val="002960"/>
                  </a:solidFill>
                </a:rPr>
                <a:t> no </a:t>
              </a:r>
              <a:r>
                <a:rPr lang="en-US" sz="900" i="1" dirty="0" err="1">
                  <a:solidFill>
                    <a:srgbClr val="002960"/>
                  </a:solidFill>
                </a:rPr>
                <a:t>esté</a:t>
              </a:r>
              <a:r>
                <a:rPr lang="en-US" sz="900" i="1" dirty="0">
                  <a:solidFill>
                    <a:srgbClr val="002960"/>
                  </a:solidFill>
                </a:rPr>
                <a:t> de </a:t>
              </a:r>
              <a:r>
                <a:rPr lang="en-US" sz="900" i="1" dirty="0" err="1">
                  <a:solidFill>
                    <a:srgbClr val="002960"/>
                  </a:solidFill>
                </a:rPr>
                <a:t>nuestro</a:t>
              </a:r>
              <a:r>
                <a:rPr lang="en-US" sz="900" i="1" dirty="0">
                  <a:solidFill>
                    <a:srgbClr val="002960"/>
                  </a:solidFill>
                </a:rPr>
                <a:t> </a:t>
              </a:r>
              <a:r>
                <a:rPr lang="en-US" sz="900" i="1" dirty="0" err="1">
                  <a:solidFill>
                    <a:srgbClr val="002960"/>
                  </a:solidFill>
                </a:rPr>
                <a:t>lado</a:t>
              </a:r>
              <a:r>
                <a:rPr lang="en-US" sz="900" i="1" dirty="0">
                  <a:solidFill>
                    <a:srgbClr val="002960"/>
                  </a:solidFill>
                </a:rPr>
                <a:t>…</a:t>
              </a:r>
              <a:endParaRPr lang="en-US" sz="900" dirty="0">
                <a:solidFill>
                  <a:srgbClr val="002960"/>
                </a:solidFill>
              </a:endParaRPr>
            </a:p>
          </p:txBody>
        </p:sp>
      </p:grpSp>
      <p:grpSp>
        <p:nvGrpSpPr>
          <p:cNvPr id="2" name="Group 1">
            <a:extLst>
              <a:ext uri="{FF2B5EF4-FFF2-40B4-BE49-F238E27FC236}">
                <a16:creationId xmlns:a16="http://schemas.microsoft.com/office/drawing/2014/main" id="{CB6E002D-8C00-4CB9-A0B1-2A430682BC16}"/>
              </a:ext>
            </a:extLst>
          </p:cNvPr>
          <p:cNvGrpSpPr/>
          <p:nvPr/>
        </p:nvGrpSpPr>
        <p:grpSpPr>
          <a:xfrm>
            <a:off x="539552" y="735806"/>
            <a:ext cx="3987208" cy="4238625"/>
            <a:chOff x="539552" y="735806"/>
            <a:chExt cx="3987208" cy="4238625"/>
          </a:xfrm>
        </p:grpSpPr>
        <p:sp>
          <p:nvSpPr>
            <p:cNvPr id="40963" name="Rectangle 3"/>
            <p:cNvSpPr>
              <a:spLocks noChangeArrowheads="1"/>
            </p:cNvSpPr>
            <p:nvPr/>
          </p:nvSpPr>
          <p:spPr bwMode="auto">
            <a:xfrm>
              <a:off x="539552" y="860822"/>
              <a:ext cx="3987208" cy="4113609"/>
            </a:xfrm>
            <a:prstGeom prst="rect">
              <a:avLst/>
            </a:prstGeom>
            <a:solidFill>
              <a:srgbClr val="CC99FF">
                <a:alpha val="30196"/>
              </a:srgbClr>
            </a:solidFill>
            <a:ln w="9525">
              <a:solidFill>
                <a:srgbClr val="002960"/>
              </a:solidFill>
              <a:miter lim="800000"/>
              <a:headEnd/>
              <a:tailEnd/>
            </a:ln>
          </p:spPr>
          <p:txBody>
            <a:bodyPr wrap="none" lIns="68552" tIns="34276" rIns="68552" bIns="34276" anchor="ctr"/>
            <a:lstStyle/>
            <a:p>
              <a:endParaRPr lang="en-US" sz="1200"/>
            </a:p>
          </p:txBody>
        </p:sp>
        <p:sp>
          <p:nvSpPr>
            <p:cNvPr id="40964" name="_s1028"/>
            <p:cNvSpPr>
              <a:spLocks noChangeArrowheads="1"/>
            </p:cNvSpPr>
            <p:nvPr/>
          </p:nvSpPr>
          <p:spPr bwMode="auto">
            <a:xfrm>
              <a:off x="2599447" y="2816157"/>
              <a:ext cx="1539313" cy="751380"/>
            </a:xfrm>
            <a:prstGeom prst="roundRect">
              <a:avLst>
                <a:gd name="adj" fmla="val 16667"/>
              </a:avLst>
            </a:prstGeom>
            <a:solidFill>
              <a:srgbClr val="FFFFFF"/>
            </a:solidFill>
            <a:ln w="9525">
              <a:solidFill>
                <a:srgbClr val="002960"/>
              </a:solidFill>
              <a:round/>
              <a:headEnd/>
              <a:tailEnd/>
            </a:ln>
          </p:spPr>
          <p:txBody>
            <a:bodyPr wrap="none" lIns="58953" tIns="29477" rIns="58953" bIns="29477" anchor="ctr"/>
            <a:lstStyle/>
            <a:p>
              <a:pPr marL="342756" indent="-342756" algn="ctr">
                <a:spcBef>
                  <a:spcPct val="30000"/>
                </a:spcBef>
              </a:pPr>
              <a:r>
                <a:rPr lang="en-US" sz="1050" dirty="0" err="1">
                  <a:solidFill>
                    <a:srgbClr val="002960"/>
                  </a:solidFill>
                </a:rPr>
                <a:t>Nosotros</a:t>
              </a:r>
              <a:r>
                <a:rPr lang="en-US" sz="1050" dirty="0">
                  <a:solidFill>
                    <a:srgbClr val="002960"/>
                  </a:solidFill>
                </a:rPr>
                <a:t>  </a:t>
              </a:r>
              <a:r>
                <a:rPr lang="en-US" sz="1050" dirty="0" err="1">
                  <a:solidFill>
                    <a:srgbClr val="002960"/>
                  </a:solidFill>
                </a:rPr>
                <a:t>Ellos</a:t>
              </a:r>
              <a:endParaRPr lang="en-US" sz="1050" dirty="0">
                <a:solidFill>
                  <a:srgbClr val="002960"/>
                </a:solidFill>
              </a:endParaRPr>
            </a:p>
            <a:p>
              <a:pPr marL="342756" indent="-342756" algn="ctr">
                <a:spcBef>
                  <a:spcPct val="30000"/>
                </a:spcBef>
                <a:buFontTx/>
                <a:buAutoNum type="arabicPlain"/>
              </a:pPr>
              <a:r>
                <a:rPr lang="en-US" sz="1050" dirty="0">
                  <a:solidFill>
                    <a:srgbClr val="002960"/>
                  </a:solidFill>
                </a:rPr>
                <a:t>    0</a:t>
              </a:r>
            </a:p>
            <a:p>
              <a:pPr marL="342756" indent="-342756" algn="ctr">
                <a:spcBef>
                  <a:spcPct val="30000"/>
                </a:spcBef>
              </a:pPr>
              <a:r>
                <a:rPr lang="en-US" sz="1050" dirty="0">
                  <a:solidFill>
                    <a:srgbClr val="002960"/>
                  </a:solidFill>
                </a:rPr>
                <a:t>4	    5</a:t>
              </a:r>
            </a:p>
          </p:txBody>
        </p:sp>
        <p:sp>
          <p:nvSpPr>
            <p:cNvPr id="40965" name="AutoShape 5"/>
            <p:cNvSpPr>
              <a:spLocks noChangeArrowheads="1"/>
            </p:cNvSpPr>
            <p:nvPr/>
          </p:nvSpPr>
          <p:spPr bwMode="auto">
            <a:xfrm>
              <a:off x="919474" y="2828924"/>
              <a:ext cx="1560912" cy="738613"/>
            </a:xfrm>
            <a:prstGeom prst="roundRect">
              <a:avLst>
                <a:gd name="adj" fmla="val 16667"/>
              </a:avLst>
            </a:prstGeom>
            <a:solidFill>
              <a:srgbClr val="FFFFFF"/>
            </a:solidFill>
            <a:ln w="9525">
              <a:solidFill>
                <a:srgbClr val="002960"/>
              </a:solidFill>
              <a:round/>
              <a:headEnd/>
              <a:tailEnd/>
            </a:ln>
          </p:spPr>
          <p:txBody>
            <a:bodyPr wrap="none" lIns="53111" tIns="26558" rIns="53111" bIns="26558" anchor="ctr"/>
            <a:lstStyle/>
            <a:p>
              <a:pPr marL="342756" indent="-342756" algn="ctr">
                <a:spcBef>
                  <a:spcPct val="30000"/>
                </a:spcBef>
              </a:pPr>
              <a:r>
                <a:rPr lang="en-US" sz="1050" dirty="0" err="1">
                  <a:solidFill>
                    <a:srgbClr val="002960"/>
                  </a:solidFill>
                </a:rPr>
                <a:t>Nosotros</a:t>
              </a:r>
              <a:r>
                <a:rPr lang="en-US" sz="1050" dirty="0">
                  <a:solidFill>
                    <a:srgbClr val="002960"/>
                  </a:solidFill>
                </a:rPr>
                <a:t>    </a:t>
              </a:r>
              <a:r>
                <a:rPr lang="en-US" sz="1050" dirty="0" err="1">
                  <a:solidFill>
                    <a:srgbClr val="002960"/>
                  </a:solidFill>
                </a:rPr>
                <a:t>Ellos</a:t>
              </a:r>
              <a:endParaRPr lang="en-US" sz="1050" dirty="0">
                <a:solidFill>
                  <a:srgbClr val="002960"/>
                </a:solidFill>
              </a:endParaRPr>
            </a:p>
            <a:p>
              <a:pPr marL="342756" indent="-342756" algn="ctr">
                <a:spcBef>
                  <a:spcPct val="30000"/>
                </a:spcBef>
              </a:pPr>
              <a:r>
                <a:rPr lang="en-US" sz="1050" dirty="0">
                  <a:solidFill>
                    <a:srgbClr val="002960"/>
                  </a:solidFill>
                </a:rPr>
                <a:t>   5              4</a:t>
              </a:r>
            </a:p>
            <a:p>
              <a:pPr marL="342756" indent="-342756" algn="ctr">
                <a:spcBef>
                  <a:spcPct val="30000"/>
                </a:spcBef>
              </a:pPr>
              <a:r>
                <a:rPr lang="en-US" sz="1050" dirty="0">
                  <a:solidFill>
                    <a:srgbClr val="002960"/>
                  </a:solidFill>
                </a:rPr>
                <a:t>   0	         1</a:t>
              </a:r>
            </a:p>
          </p:txBody>
        </p:sp>
        <p:sp>
          <p:nvSpPr>
            <p:cNvPr id="40966" name="Rectangle 6"/>
            <p:cNvSpPr>
              <a:spLocks noChangeArrowheads="1"/>
            </p:cNvSpPr>
            <p:nvPr/>
          </p:nvSpPr>
          <p:spPr bwMode="auto">
            <a:xfrm>
              <a:off x="2932264" y="3333702"/>
              <a:ext cx="907464" cy="171453"/>
            </a:xfrm>
            <a:prstGeom prst="rect">
              <a:avLst/>
            </a:prstGeom>
            <a:noFill/>
            <a:ln w="19050">
              <a:solidFill>
                <a:srgbClr val="CC0000"/>
              </a:solidFill>
              <a:prstDash val="dash"/>
              <a:miter lim="800000"/>
              <a:headEnd/>
              <a:tailEnd/>
            </a:ln>
          </p:spPr>
          <p:txBody>
            <a:bodyPr wrap="none" lIns="68552" tIns="34276" rIns="68552" bIns="34276" anchor="ctr"/>
            <a:lstStyle/>
            <a:p>
              <a:endParaRPr lang="en-US" sz="1200"/>
            </a:p>
          </p:txBody>
        </p:sp>
        <p:cxnSp>
          <p:nvCxnSpPr>
            <p:cNvPr id="40967" name="_s1032"/>
            <p:cNvCxnSpPr>
              <a:cxnSpLocks noChangeShapeType="1"/>
              <a:stCxn id="40971" idx="0"/>
              <a:endCxn id="40969" idx="2"/>
            </p:cNvCxnSpPr>
            <p:nvPr/>
          </p:nvCxnSpPr>
          <p:spPr bwMode="auto">
            <a:xfrm rot="16200000" flipV="1">
              <a:off x="2773211" y="1326968"/>
              <a:ext cx="395290" cy="798880"/>
            </a:xfrm>
            <a:prstGeom prst="bentConnector3">
              <a:avLst>
                <a:gd name="adj1" fmla="val 50000"/>
              </a:avLst>
            </a:prstGeom>
            <a:noFill/>
            <a:ln w="28575">
              <a:solidFill>
                <a:srgbClr val="002960"/>
              </a:solidFill>
              <a:miter lim="800000"/>
              <a:headEnd/>
              <a:tailEnd/>
            </a:ln>
          </p:spPr>
        </p:cxnSp>
        <p:cxnSp>
          <p:nvCxnSpPr>
            <p:cNvPr id="40968" name="_s1033"/>
            <p:cNvCxnSpPr>
              <a:cxnSpLocks noChangeShapeType="1"/>
              <a:stCxn id="40970" idx="0"/>
              <a:endCxn id="40969" idx="2"/>
            </p:cNvCxnSpPr>
            <p:nvPr/>
          </p:nvCxnSpPr>
          <p:spPr bwMode="auto">
            <a:xfrm rot="5400000" flipH="1" flipV="1">
              <a:off x="1933267" y="1285901"/>
              <a:ext cx="395287" cy="881012"/>
            </a:xfrm>
            <a:prstGeom prst="bentConnector3">
              <a:avLst>
                <a:gd name="adj1" fmla="val 50000"/>
              </a:avLst>
            </a:prstGeom>
            <a:noFill/>
            <a:ln w="28575">
              <a:solidFill>
                <a:srgbClr val="002960"/>
              </a:solidFill>
              <a:miter lim="800000"/>
              <a:headEnd/>
              <a:tailEnd/>
            </a:ln>
          </p:spPr>
        </p:cxnSp>
        <p:sp>
          <p:nvSpPr>
            <p:cNvPr id="40969" name="_s1034"/>
            <p:cNvSpPr>
              <a:spLocks noChangeArrowheads="1"/>
            </p:cNvSpPr>
            <p:nvPr/>
          </p:nvSpPr>
          <p:spPr bwMode="auto">
            <a:xfrm>
              <a:off x="2057066" y="1178719"/>
              <a:ext cx="1028700" cy="350044"/>
            </a:xfrm>
            <a:prstGeom prst="roundRect">
              <a:avLst>
                <a:gd name="adj" fmla="val 16667"/>
              </a:avLst>
            </a:prstGeom>
            <a:solidFill>
              <a:srgbClr val="FFFFFF"/>
            </a:solidFill>
            <a:ln w="9525">
              <a:solidFill>
                <a:srgbClr val="002960"/>
              </a:solidFill>
              <a:round/>
              <a:headEnd/>
              <a:tailEnd/>
            </a:ln>
          </p:spPr>
          <p:txBody>
            <a:bodyPr wrap="none" lIns="39250" tIns="19627" rIns="39250" bIns="19627" anchor="ctr"/>
            <a:lstStyle/>
            <a:p>
              <a:pPr algn="ctr"/>
              <a:r>
                <a:rPr lang="en-US" sz="1050" dirty="0" err="1">
                  <a:solidFill>
                    <a:srgbClr val="002960"/>
                  </a:solidFill>
                </a:rPr>
                <a:t>Objetivo</a:t>
              </a:r>
              <a:r>
                <a:rPr lang="en-US" sz="1050" dirty="0">
                  <a:solidFill>
                    <a:srgbClr val="002960"/>
                  </a:solidFill>
                </a:rPr>
                <a:t>:</a:t>
              </a:r>
              <a:br>
                <a:rPr lang="en-US" sz="1050" dirty="0">
                  <a:solidFill>
                    <a:srgbClr val="002960"/>
                  </a:solidFill>
                </a:rPr>
              </a:br>
              <a:r>
                <a:rPr lang="en-US" sz="1050" dirty="0" err="1">
                  <a:solidFill>
                    <a:srgbClr val="002960"/>
                  </a:solidFill>
                </a:rPr>
                <a:t>Ganar</a:t>
              </a:r>
              <a:r>
                <a:rPr lang="en-US" sz="1050" dirty="0">
                  <a:solidFill>
                    <a:srgbClr val="002960"/>
                  </a:solidFill>
                </a:rPr>
                <a:t> el </a:t>
              </a:r>
              <a:r>
                <a:rPr lang="en-US" sz="1050" dirty="0" err="1">
                  <a:solidFill>
                    <a:srgbClr val="002960"/>
                  </a:solidFill>
                </a:rPr>
                <a:t>juego</a:t>
              </a:r>
              <a:endParaRPr lang="en-US" sz="1050" dirty="0">
                <a:solidFill>
                  <a:srgbClr val="002960"/>
                </a:solidFill>
              </a:endParaRPr>
            </a:p>
          </p:txBody>
        </p:sp>
        <p:sp>
          <p:nvSpPr>
            <p:cNvPr id="40970" name="_s1035"/>
            <p:cNvSpPr>
              <a:spLocks noChangeArrowheads="1"/>
            </p:cNvSpPr>
            <p:nvPr/>
          </p:nvSpPr>
          <p:spPr bwMode="auto">
            <a:xfrm>
              <a:off x="919474" y="1924050"/>
              <a:ext cx="1541859" cy="539354"/>
            </a:xfrm>
            <a:prstGeom prst="roundRect">
              <a:avLst>
                <a:gd name="adj" fmla="val 16667"/>
              </a:avLst>
            </a:prstGeom>
            <a:solidFill>
              <a:srgbClr val="FFFFFF"/>
            </a:solidFill>
            <a:ln w="9525">
              <a:solidFill>
                <a:srgbClr val="002960"/>
              </a:solidFill>
              <a:round/>
              <a:headEnd/>
              <a:tailEnd/>
            </a:ln>
          </p:spPr>
          <p:txBody>
            <a:bodyPr wrap="none" lIns="39250" tIns="19627" rIns="39250" bIns="19627" anchor="ctr"/>
            <a:lstStyle/>
            <a:p>
              <a:pPr algn="ctr"/>
              <a:r>
                <a:rPr lang="en-US" sz="1050" dirty="0" err="1">
                  <a:solidFill>
                    <a:srgbClr val="002960"/>
                  </a:solidFill>
                </a:rPr>
                <a:t>Estrategia</a:t>
              </a:r>
              <a:r>
                <a:rPr lang="en-US" sz="1050" dirty="0">
                  <a:solidFill>
                    <a:srgbClr val="002960"/>
                  </a:solidFill>
                </a:rPr>
                <a:t> </a:t>
              </a:r>
              <a:r>
                <a:rPr lang="en-US" sz="1050" dirty="0" err="1">
                  <a:solidFill>
                    <a:srgbClr val="002960"/>
                  </a:solidFill>
                </a:rPr>
                <a:t>Defensiva</a:t>
              </a:r>
              <a:r>
                <a:rPr lang="en-US" sz="1050" dirty="0">
                  <a:solidFill>
                    <a:srgbClr val="002960"/>
                  </a:solidFill>
                </a:rPr>
                <a:t>: </a:t>
              </a:r>
            </a:p>
            <a:p>
              <a:pPr algn="ctr">
                <a:spcBef>
                  <a:spcPts val="0"/>
                </a:spcBef>
              </a:pPr>
              <a:r>
                <a:rPr lang="en-US" sz="1050" dirty="0" err="1">
                  <a:solidFill>
                    <a:srgbClr val="002960"/>
                  </a:solidFill>
                </a:rPr>
                <a:t>Minimizar</a:t>
              </a:r>
              <a:r>
                <a:rPr lang="en-US" sz="1050" dirty="0">
                  <a:solidFill>
                    <a:srgbClr val="002960"/>
                  </a:solidFill>
                </a:rPr>
                <a:t> </a:t>
              </a:r>
              <a:r>
                <a:rPr lang="en-US" sz="1050" dirty="0" err="1">
                  <a:solidFill>
                    <a:srgbClr val="002960"/>
                  </a:solidFill>
                </a:rPr>
                <a:t>goles</a:t>
              </a:r>
              <a:r>
                <a:rPr lang="en-US" sz="1050" dirty="0">
                  <a:solidFill>
                    <a:srgbClr val="002960"/>
                  </a:solidFill>
                </a:rPr>
                <a:t> </a:t>
              </a:r>
            </a:p>
            <a:p>
              <a:pPr algn="ctr">
                <a:spcBef>
                  <a:spcPts val="0"/>
                </a:spcBef>
              </a:pPr>
              <a:r>
                <a:rPr lang="en-US" sz="1050" dirty="0">
                  <a:solidFill>
                    <a:srgbClr val="002960"/>
                  </a:solidFill>
                </a:rPr>
                <a:t>del </a:t>
              </a:r>
              <a:r>
                <a:rPr lang="en-US" sz="1050" dirty="0" err="1">
                  <a:solidFill>
                    <a:srgbClr val="002960"/>
                  </a:solidFill>
                </a:rPr>
                <a:t>adversario</a:t>
              </a:r>
              <a:endParaRPr lang="en-US" sz="1050" dirty="0">
                <a:solidFill>
                  <a:srgbClr val="002960"/>
                </a:solidFill>
              </a:endParaRPr>
            </a:p>
          </p:txBody>
        </p:sp>
        <p:sp>
          <p:nvSpPr>
            <p:cNvPr id="40971" name="_s1036"/>
            <p:cNvSpPr>
              <a:spLocks noChangeArrowheads="1"/>
            </p:cNvSpPr>
            <p:nvPr/>
          </p:nvSpPr>
          <p:spPr bwMode="auto">
            <a:xfrm>
              <a:off x="2600639" y="1924053"/>
              <a:ext cx="1539313" cy="501254"/>
            </a:xfrm>
            <a:prstGeom prst="roundRect">
              <a:avLst>
                <a:gd name="adj" fmla="val 16667"/>
              </a:avLst>
            </a:prstGeom>
            <a:solidFill>
              <a:srgbClr val="FFFFFF"/>
            </a:solidFill>
            <a:ln w="9525">
              <a:solidFill>
                <a:srgbClr val="002960"/>
              </a:solidFill>
              <a:round/>
              <a:headEnd/>
              <a:tailEnd/>
            </a:ln>
          </p:spPr>
          <p:txBody>
            <a:bodyPr wrap="none" lIns="39250" tIns="19627" rIns="39250" bIns="19627" anchor="ctr"/>
            <a:lstStyle/>
            <a:p>
              <a:pPr algn="ctr"/>
              <a:endParaRPr lang="en-US" sz="1050" dirty="0">
                <a:solidFill>
                  <a:srgbClr val="002960"/>
                </a:solidFill>
              </a:endParaRPr>
            </a:p>
            <a:p>
              <a:pPr algn="ctr"/>
              <a:r>
                <a:rPr lang="en-US" sz="1050" dirty="0" err="1">
                  <a:solidFill>
                    <a:srgbClr val="002960"/>
                  </a:solidFill>
                </a:rPr>
                <a:t>Estrategia</a:t>
              </a:r>
              <a:r>
                <a:rPr lang="en-US" sz="1050" dirty="0">
                  <a:solidFill>
                    <a:srgbClr val="002960"/>
                  </a:solidFill>
                </a:rPr>
                <a:t> </a:t>
              </a:r>
              <a:r>
                <a:rPr lang="en-US" sz="1050" dirty="0" err="1">
                  <a:solidFill>
                    <a:srgbClr val="002960"/>
                  </a:solidFill>
                </a:rPr>
                <a:t>Ofensiva</a:t>
              </a:r>
              <a:r>
                <a:rPr lang="en-US" sz="1050" dirty="0">
                  <a:solidFill>
                    <a:srgbClr val="002960"/>
                  </a:solidFill>
                </a:rPr>
                <a:t>:</a:t>
              </a:r>
            </a:p>
            <a:p>
              <a:pPr algn="ctr">
                <a:spcBef>
                  <a:spcPts val="0"/>
                </a:spcBef>
              </a:pPr>
              <a:r>
                <a:rPr lang="en-US" sz="1050" dirty="0" err="1">
                  <a:solidFill>
                    <a:srgbClr val="002960"/>
                  </a:solidFill>
                </a:rPr>
                <a:t>Maximizar</a:t>
              </a:r>
              <a:r>
                <a:rPr lang="en-US" sz="1050" dirty="0">
                  <a:solidFill>
                    <a:srgbClr val="002960"/>
                  </a:solidFill>
                </a:rPr>
                <a:t> </a:t>
              </a:r>
              <a:r>
                <a:rPr lang="en-US" sz="1050" dirty="0" err="1">
                  <a:solidFill>
                    <a:srgbClr val="002960"/>
                  </a:solidFill>
                </a:rPr>
                <a:t>goles</a:t>
              </a:r>
              <a:endParaRPr lang="en-US" sz="1050" dirty="0">
                <a:solidFill>
                  <a:srgbClr val="002960"/>
                </a:solidFill>
              </a:endParaRPr>
            </a:p>
            <a:p>
              <a:pPr algn="ctr">
                <a:spcBef>
                  <a:spcPts val="0"/>
                </a:spcBef>
              </a:pPr>
              <a:r>
                <a:rPr lang="en-US" sz="1050" dirty="0" err="1">
                  <a:solidFill>
                    <a:srgbClr val="002960"/>
                  </a:solidFill>
                </a:rPr>
                <a:t>convertidos</a:t>
              </a:r>
              <a:endParaRPr lang="en-US" sz="1050" dirty="0">
                <a:solidFill>
                  <a:srgbClr val="002960"/>
                </a:solidFill>
              </a:endParaRPr>
            </a:p>
            <a:p>
              <a:pPr algn="ctr"/>
              <a:endParaRPr lang="en-US" sz="1050" dirty="0">
                <a:solidFill>
                  <a:srgbClr val="002960"/>
                </a:solidFill>
              </a:endParaRPr>
            </a:p>
          </p:txBody>
        </p:sp>
        <p:sp>
          <p:nvSpPr>
            <p:cNvPr id="40972" name="Rectangle 12"/>
            <p:cNvSpPr>
              <a:spLocks noChangeArrowheads="1"/>
            </p:cNvSpPr>
            <p:nvPr/>
          </p:nvSpPr>
          <p:spPr bwMode="auto">
            <a:xfrm>
              <a:off x="1330622" y="3321205"/>
              <a:ext cx="832063" cy="192080"/>
            </a:xfrm>
            <a:prstGeom prst="rect">
              <a:avLst/>
            </a:prstGeom>
            <a:noFill/>
            <a:ln w="19050">
              <a:solidFill>
                <a:srgbClr val="CC0000"/>
              </a:solidFill>
              <a:prstDash val="dash"/>
              <a:miter lim="800000"/>
              <a:headEnd/>
              <a:tailEnd/>
            </a:ln>
          </p:spPr>
          <p:txBody>
            <a:bodyPr wrap="none" lIns="68552" tIns="34276" rIns="68552" bIns="34276" anchor="ctr"/>
            <a:lstStyle/>
            <a:p>
              <a:endParaRPr lang="en-US" sz="1200"/>
            </a:p>
          </p:txBody>
        </p:sp>
        <p:sp>
          <p:nvSpPr>
            <p:cNvPr id="40973" name="Text Box 13"/>
            <p:cNvSpPr txBox="1">
              <a:spLocks noChangeArrowheads="1"/>
            </p:cNvSpPr>
            <p:nvPr/>
          </p:nvSpPr>
          <p:spPr bwMode="auto">
            <a:xfrm>
              <a:off x="1043608" y="3579862"/>
              <a:ext cx="1351917" cy="238499"/>
            </a:xfrm>
            <a:prstGeom prst="rect">
              <a:avLst/>
            </a:prstGeom>
            <a:noFill/>
            <a:ln w="9525">
              <a:noFill/>
              <a:miter lim="800000"/>
              <a:headEnd/>
              <a:tailEnd/>
            </a:ln>
          </p:spPr>
          <p:txBody>
            <a:bodyPr wrap="none" lIns="68552" tIns="34276" rIns="68552" bIns="34276">
              <a:spAutoFit/>
            </a:bodyPr>
            <a:lstStyle/>
            <a:p>
              <a:r>
                <a:rPr lang="en-US" sz="1100" i="1" dirty="0" err="1">
                  <a:solidFill>
                    <a:srgbClr val="CC0000"/>
                  </a:solidFill>
                </a:rPr>
                <a:t>Evitó</a:t>
              </a:r>
              <a:r>
                <a:rPr lang="en-US" sz="1100" i="1" dirty="0">
                  <a:solidFill>
                    <a:srgbClr val="CC0000"/>
                  </a:solidFill>
                </a:rPr>
                <a:t> </a:t>
              </a:r>
              <a:r>
                <a:rPr lang="en-US" sz="1100" i="1" dirty="0" err="1">
                  <a:solidFill>
                    <a:srgbClr val="CC0000"/>
                  </a:solidFill>
                </a:rPr>
                <a:t>más</a:t>
              </a:r>
              <a:r>
                <a:rPr lang="en-US" sz="1100" i="1" dirty="0">
                  <a:solidFill>
                    <a:srgbClr val="CC0000"/>
                  </a:solidFill>
                </a:rPr>
                <a:t> </a:t>
              </a:r>
              <a:r>
                <a:rPr lang="en-US" sz="1100" i="1" dirty="0" err="1">
                  <a:solidFill>
                    <a:srgbClr val="CC0000"/>
                  </a:solidFill>
                </a:rPr>
                <a:t>goles</a:t>
              </a:r>
              <a:r>
                <a:rPr lang="en-US" sz="1100" i="1" dirty="0">
                  <a:solidFill>
                    <a:srgbClr val="CC0000"/>
                  </a:solidFill>
                </a:rPr>
                <a:t>…</a:t>
              </a:r>
            </a:p>
          </p:txBody>
        </p:sp>
        <p:sp>
          <p:nvSpPr>
            <p:cNvPr id="40974" name="Text Box 14"/>
            <p:cNvSpPr txBox="1">
              <a:spLocks noChangeArrowheads="1"/>
            </p:cNvSpPr>
            <p:nvPr/>
          </p:nvSpPr>
          <p:spPr bwMode="auto">
            <a:xfrm>
              <a:off x="2657938" y="3629395"/>
              <a:ext cx="1626030" cy="238499"/>
            </a:xfrm>
            <a:prstGeom prst="rect">
              <a:avLst/>
            </a:prstGeom>
            <a:noFill/>
            <a:ln w="9525">
              <a:noFill/>
              <a:miter lim="800000"/>
              <a:headEnd/>
              <a:tailEnd/>
            </a:ln>
          </p:spPr>
          <p:txBody>
            <a:bodyPr wrap="none" lIns="68552" tIns="34276" rIns="68552" bIns="34276">
              <a:spAutoFit/>
            </a:bodyPr>
            <a:lstStyle/>
            <a:p>
              <a:r>
                <a:rPr lang="en-US" sz="1100" i="1" dirty="0" err="1">
                  <a:solidFill>
                    <a:srgbClr val="CC0000"/>
                  </a:solidFill>
                </a:rPr>
                <a:t>Convirtió</a:t>
              </a:r>
              <a:r>
                <a:rPr lang="en-US" sz="1100" i="1" dirty="0">
                  <a:solidFill>
                    <a:srgbClr val="CC0000"/>
                  </a:solidFill>
                </a:rPr>
                <a:t> </a:t>
              </a:r>
              <a:r>
                <a:rPr lang="en-US" sz="1100" i="1" dirty="0" err="1">
                  <a:solidFill>
                    <a:srgbClr val="CC0000"/>
                  </a:solidFill>
                </a:rPr>
                <a:t>más</a:t>
              </a:r>
              <a:r>
                <a:rPr lang="en-US" sz="1100" i="1" dirty="0">
                  <a:solidFill>
                    <a:srgbClr val="CC0000"/>
                  </a:solidFill>
                </a:rPr>
                <a:t> </a:t>
              </a:r>
              <a:r>
                <a:rPr lang="en-US" sz="1100" i="1" dirty="0" err="1">
                  <a:solidFill>
                    <a:srgbClr val="CC0000"/>
                  </a:solidFill>
                </a:rPr>
                <a:t>goles</a:t>
              </a:r>
              <a:r>
                <a:rPr lang="en-US" sz="1100" i="1" dirty="0">
                  <a:solidFill>
                    <a:srgbClr val="CC0000"/>
                  </a:solidFill>
                </a:rPr>
                <a:t>…</a:t>
              </a:r>
            </a:p>
          </p:txBody>
        </p:sp>
        <p:sp>
          <p:nvSpPr>
            <p:cNvPr id="40975" name="Text Box 15"/>
            <p:cNvSpPr txBox="1">
              <a:spLocks noChangeArrowheads="1"/>
            </p:cNvSpPr>
            <p:nvPr/>
          </p:nvSpPr>
          <p:spPr bwMode="auto">
            <a:xfrm>
              <a:off x="1426888" y="3854342"/>
              <a:ext cx="2215935" cy="284665"/>
            </a:xfrm>
            <a:prstGeom prst="rect">
              <a:avLst/>
            </a:prstGeom>
            <a:noFill/>
            <a:ln w="9525">
              <a:noFill/>
              <a:miter lim="800000"/>
              <a:headEnd/>
              <a:tailEnd/>
            </a:ln>
          </p:spPr>
          <p:txBody>
            <a:bodyPr wrap="none" lIns="68552" tIns="34276" rIns="68552" bIns="34276">
              <a:spAutoFit/>
            </a:bodyPr>
            <a:lstStyle/>
            <a:p>
              <a:r>
                <a:rPr lang="en-US" sz="1400" dirty="0">
                  <a:solidFill>
                    <a:srgbClr val="CC0000"/>
                  </a:solidFill>
                </a:rPr>
                <a:t>…</a:t>
              </a:r>
              <a:r>
                <a:rPr lang="en-US" sz="1400" dirty="0" err="1">
                  <a:solidFill>
                    <a:srgbClr val="CC0000"/>
                  </a:solidFill>
                </a:rPr>
                <a:t>pero</a:t>
              </a:r>
              <a:r>
                <a:rPr lang="en-US" sz="1400" dirty="0">
                  <a:solidFill>
                    <a:srgbClr val="CC0000"/>
                  </a:solidFill>
                </a:rPr>
                <a:t> </a:t>
              </a:r>
              <a:r>
                <a:rPr lang="en-US" sz="1400" dirty="0" err="1">
                  <a:solidFill>
                    <a:srgbClr val="CC0000"/>
                  </a:solidFill>
                </a:rPr>
                <a:t>perdió</a:t>
              </a:r>
              <a:r>
                <a:rPr lang="en-US" sz="1400" dirty="0">
                  <a:solidFill>
                    <a:srgbClr val="CC0000"/>
                  </a:solidFill>
                </a:rPr>
                <a:t> el </a:t>
              </a:r>
              <a:r>
                <a:rPr lang="en-US" sz="1400" dirty="0" err="1">
                  <a:solidFill>
                    <a:srgbClr val="CC0000"/>
                  </a:solidFill>
                </a:rPr>
                <a:t>partido</a:t>
              </a:r>
              <a:r>
                <a:rPr lang="en-US" sz="1400" dirty="0">
                  <a:solidFill>
                    <a:srgbClr val="CC0000"/>
                  </a:solidFill>
                </a:rPr>
                <a:t>!</a:t>
              </a:r>
            </a:p>
          </p:txBody>
        </p:sp>
        <p:sp>
          <p:nvSpPr>
            <p:cNvPr id="40979" name="Rectangle 19"/>
            <p:cNvSpPr>
              <a:spLocks noChangeArrowheads="1"/>
            </p:cNvSpPr>
            <p:nvPr/>
          </p:nvSpPr>
          <p:spPr bwMode="auto">
            <a:xfrm>
              <a:off x="1331640" y="735806"/>
              <a:ext cx="2414588" cy="282179"/>
            </a:xfrm>
            <a:prstGeom prst="rect">
              <a:avLst/>
            </a:prstGeom>
            <a:solidFill>
              <a:srgbClr val="FFD10D"/>
            </a:solidFill>
            <a:ln w="9525">
              <a:solidFill>
                <a:srgbClr val="002960"/>
              </a:solidFill>
              <a:miter lim="800000"/>
              <a:headEnd/>
              <a:tailEnd/>
            </a:ln>
          </p:spPr>
          <p:txBody>
            <a:bodyPr lIns="69935" tIns="69935" rIns="69935" bIns="69935" anchor="ctr"/>
            <a:lstStyle/>
            <a:p>
              <a:pPr algn="ctr" defTabSz="684322">
                <a:buClr>
                  <a:srgbClr val="F2C400"/>
                </a:buClr>
              </a:pPr>
              <a:r>
                <a:rPr lang="en-US" sz="1200" dirty="0">
                  <a:solidFill>
                    <a:srgbClr val="002960"/>
                  </a:solidFill>
                </a:rPr>
                <a:t>OPTIMIZAR EL SISTEMA</a:t>
              </a:r>
            </a:p>
          </p:txBody>
        </p:sp>
        <p:sp>
          <p:nvSpPr>
            <p:cNvPr id="40980" name="Text Box 20"/>
            <p:cNvSpPr txBox="1">
              <a:spLocks noChangeArrowheads="1"/>
            </p:cNvSpPr>
            <p:nvPr/>
          </p:nvSpPr>
          <p:spPr bwMode="auto">
            <a:xfrm>
              <a:off x="1163240" y="4420718"/>
              <a:ext cx="2743200" cy="439195"/>
            </a:xfrm>
            <a:prstGeom prst="rect">
              <a:avLst/>
            </a:prstGeom>
            <a:noFill/>
            <a:ln w="9525">
              <a:noFill/>
              <a:prstDash val="dash"/>
              <a:miter lim="800000"/>
              <a:headEnd/>
              <a:tailEnd/>
            </a:ln>
          </p:spPr>
          <p:txBody>
            <a:bodyPr lIns="68552" tIns="34276" rIns="68552" bIns="34276">
              <a:spAutoFit/>
            </a:bodyPr>
            <a:lstStyle/>
            <a:p>
              <a:pPr algn="ctr">
                <a:lnSpc>
                  <a:spcPct val="120000"/>
                </a:lnSpc>
              </a:pPr>
              <a:r>
                <a:rPr lang="en-US" sz="1050" i="1" dirty="0">
                  <a:solidFill>
                    <a:srgbClr val="002960"/>
                  </a:solidFill>
                </a:rPr>
                <a:t>A fin de </a:t>
              </a:r>
              <a:r>
                <a:rPr lang="en-US" sz="1050" i="1" dirty="0" err="1">
                  <a:solidFill>
                    <a:srgbClr val="002960"/>
                  </a:solidFill>
                </a:rPr>
                <a:t>optimizar</a:t>
              </a:r>
              <a:r>
                <a:rPr lang="en-US" sz="1050" i="1" dirty="0">
                  <a:solidFill>
                    <a:srgbClr val="002960"/>
                  </a:solidFill>
                </a:rPr>
                <a:t> el </a:t>
              </a:r>
              <a:r>
                <a:rPr lang="en-US" sz="1050" i="1" dirty="0" err="1">
                  <a:solidFill>
                    <a:srgbClr val="002960"/>
                  </a:solidFill>
                </a:rPr>
                <a:t>sistema</a:t>
              </a:r>
              <a:r>
                <a:rPr lang="en-US" sz="1050" i="1" dirty="0">
                  <a:solidFill>
                    <a:srgbClr val="002960"/>
                  </a:solidFill>
                </a:rPr>
                <a:t>, se </a:t>
              </a:r>
              <a:r>
                <a:rPr lang="en-US" sz="1050" i="1" dirty="0" err="1">
                  <a:solidFill>
                    <a:srgbClr val="002960"/>
                  </a:solidFill>
                </a:rPr>
                <a:t>deben</a:t>
              </a:r>
              <a:r>
                <a:rPr lang="en-US" sz="1050" i="1" dirty="0">
                  <a:solidFill>
                    <a:srgbClr val="002960"/>
                  </a:solidFill>
                </a:rPr>
                <a:t> sub-</a:t>
              </a:r>
              <a:r>
                <a:rPr lang="en-US" sz="1050" i="1" dirty="0" err="1">
                  <a:solidFill>
                    <a:srgbClr val="002960"/>
                  </a:solidFill>
                </a:rPr>
                <a:t>optimizar</a:t>
              </a:r>
              <a:r>
                <a:rPr lang="en-US" sz="1050" i="1" dirty="0">
                  <a:solidFill>
                    <a:srgbClr val="002960"/>
                  </a:solidFill>
                </a:rPr>
                <a:t> los sub-</a:t>
              </a:r>
              <a:r>
                <a:rPr lang="en-US" sz="1050" i="1" dirty="0" err="1">
                  <a:solidFill>
                    <a:srgbClr val="002960"/>
                  </a:solidFill>
                </a:rPr>
                <a:t>sistemas</a:t>
              </a:r>
              <a:r>
                <a:rPr lang="en-US" sz="1050" i="1" dirty="0">
                  <a:solidFill>
                    <a:srgbClr val="002960"/>
                  </a:solidFill>
                </a:rPr>
                <a:t>.</a:t>
              </a:r>
            </a:p>
          </p:txBody>
        </p:sp>
        <p:sp>
          <p:nvSpPr>
            <p:cNvPr id="40981" name="AutoShape 21"/>
            <p:cNvSpPr>
              <a:spLocks noChangeAspect="1" noChangeArrowheads="1"/>
            </p:cNvSpPr>
            <p:nvPr/>
          </p:nvSpPr>
          <p:spPr bwMode="auto">
            <a:xfrm>
              <a:off x="2454286" y="4234409"/>
              <a:ext cx="136922" cy="161925"/>
            </a:xfrm>
            <a:prstGeom prst="downArrow">
              <a:avLst>
                <a:gd name="adj1" fmla="val 51185"/>
                <a:gd name="adj2" fmla="val 40997"/>
              </a:avLst>
            </a:prstGeom>
            <a:solidFill>
              <a:srgbClr val="CC0000"/>
            </a:solidFill>
            <a:ln w="28575">
              <a:solidFill>
                <a:srgbClr val="CC0000"/>
              </a:solidFill>
              <a:miter lim="800000"/>
              <a:headEnd/>
              <a:tailEnd/>
            </a:ln>
          </p:spPr>
          <p:txBody>
            <a:bodyPr vert="eaVert" wrap="none" lIns="68552" tIns="34276" rIns="68552" bIns="34276" anchor="ctr"/>
            <a:lstStyle/>
            <a:p>
              <a:endParaRPr lang="en-US" sz="1200"/>
            </a:p>
          </p:txBody>
        </p:sp>
        <p:cxnSp>
          <p:nvCxnSpPr>
            <p:cNvPr id="40987" name="_s1031"/>
            <p:cNvCxnSpPr>
              <a:cxnSpLocks noChangeShapeType="1"/>
            </p:cNvCxnSpPr>
            <p:nvPr/>
          </p:nvCxnSpPr>
          <p:spPr bwMode="auto">
            <a:xfrm rot="-5400000">
              <a:off x="1514193" y="2649737"/>
              <a:ext cx="383381" cy="1191"/>
            </a:xfrm>
            <a:prstGeom prst="bentConnector3">
              <a:avLst>
                <a:gd name="adj1" fmla="val 50000"/>
              </a:avLst>
            </a:prstGeom>
            <a:noFill/>
            <a:ln w="28575">
              <a:solidFill>
                <a:srgbClr val="002960"/>
              </a:solidFill>
              <a:miter lim="800000"/>
              <a:headEnd type="triangle" w="med" len="med"/>
              <a:tailEnd/>
            </a:ln>
          </p:spPr>
        </p:cxnSp>
        <p:cxnSp>
          <p:nvCxnSpPr>
            <p:cNvPr id="40988" name="_s1031"/>
            <p:cNvCxnSpPr>
              <a:cxnSpLocks noChangeShapeType="1"/>
            </p:cNvCxnSpPr>
            <p:nvPr/>
          </p:nvCxnSpPr>
          <p:spPr bwMode="auto">
            <a:xfrm rot="-5400000">
              <a:off x="3173203" y="2618829"/>
              <a:ext cx="383381" cy="1191"/>
            </a:xfrm>
            <a:prstGeom prst="bentConnector3">
              <a:avLst>
                <a:gd name="adj1" fmla="val 50000"/>
              </a:avLst>
            </a:prstGeom>
            <a:noFill/>
            <a:ln w="28575">
              <a:solidFill>
                <a:srgbClr val="002960"/>
              </a:solidFill>
              <a:miter lim="800000"/>
              <a:headEnd type="triangle" w="med" len="med"/>
              <a:tailEnd/>
            </a:ln>
          </p:spPr>
        </p:cxnSp>
      </p:grpSp>
      <p:sp>
        <p:nvSpPr>
          <p:cNvPr id="29" name="Slide Number Placeholder 28"/>
          <p:cNvSpPr>
            <a:spLocks noGrp="1"/>
          </p:cNvSpPr>
          <p:nvPr>
            <p:ph type="sldNum" sz="quarter" idx="10"/>
          </p:nvPr>
        </p:nvSpPr>
        <p:spPr/>
        <p:txBody>
          <a:bodyPr/>
          <a:lstStyle/>
          <a:p>
            <a:pPr>
              <a:defRPr/>
            </a:pPr>
            <a:r>
              <a:rPr lang="en-US"/>
              <a:t>| </a:t>
            </a:r>
            <a:fld id="{D30003FC-789C-4085-BC4D-A0590378C4C9}" type="slidenum">
              <a:rPr lang="en-US" smtClean="0">
                <a:solidFill>
                  <a:srgbClr val="B2B2B2"/>
                </a:solidFill>
              </a:rPr>
              <a:pPr>
                <a:defRPr/>
              </a:pPr>
              <a:t>62</a:t>
            </a:fld>
            <a:endParaRPr lang="en-US">
              <a:solidFill>
                <a:srgbClr val="B2B2B2"/>
              </a:solidFill>
            </a:endParaRPr>
          </a:p>
        </p:txBody>
      </p:sp>
      <p:sp>
        <p:nvSpPr>
          <p:cNvPr id="34" name="Shape 262">
            <a:extLst>
              <a:ext uri="{FF2B5EF4-FFF2-40B4-BE49-F238E27FC236}">
                <a16:creationId xmlns:a16="http://schemas.microsoft.com/office/drawing/2014/main" id="{449F44C4-6D9E-4C66-9A8D-6321DE4ABD89}"/>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5" name="Rectangle 2">
            <a:extLst>
              <a:ext uri="{FF2B5EF4-FFF2-40B4-BE49-F238E27FC236}">
                <a16:creationId xmlns:a16="http://schemas.microsoft.com/office/drawing/2014/main" id="{0DB1A540-A2E9-4435-B6CF-6E9B97D60320}"/>
              </a:ext>
            </a:extLst>
          </p:cNvPr>
          <p:cNvSpPr txBox="1">
            <a:spLocks noChangeArrowheads="1"/>
          </p:cNvSpPr>
          <p:nvPr/>
        </p:nvSpPr>
        <p:spPr>
          <a:xfrm>
            <a:off x="279407" y="58466"/>
            <a:ext cx="8685213"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2400" b="1" i="0" u="none" strike="noStrike" kern="0" cap="none" spc="0" normalizeH="0" baseline="0" noProof="0" dirty="0">
                <a:ln>
                  <a:noFill/>
                </a:ln>
                <a:solidFill>
                  <a:srgbClr val="002D62"/>
                </a:solidFill>
                <a:effectLst/>
                <a:uLnTx/>
                <a:uFillTx/>
                <a:latin typeface="+mj-lt"/>
                <a:ea typeface="+mj-ea"/>
                <a:cs typeface="+mj-cs"/>
              </a:rPr>
              <a:t>Conflicto </a:t>
            </a:r>
            <a:r>
              <a:rPr kumimoji="0" lang="es-ES" sz="2400" b="1" i="0" u="none" strike="noStrike" kern="0" cap="none" spc="0" normalizeH="0" baseline="0" noProof="0" dirty="0" err="1">
                <a:ln>
                  <a:noFill/>
                </a:ln>
                <a:solidFill>
                  <a:srgbClr val="002D62"/>
                </a:solidFill>
                <a:effectLst/>
                <a:uLnTx/>
                <a:uFillTx/>
                <a:latin typeface="+mj-lt"/>
                <a:ea typeface="+mj-ea"/>
                <a:cs typeface="+mj-cs"/>
              </a:rPr>
              <a:t>met</a:t>
            </a:r>
            <a:r>
              <a:rPr lang="es-ES" sz="2400" kern="0" dirty="0">
                <a:latin typeface="+mj-lt"/>
                <a:ea typeface="+mj-ea"/>
                <a:cs typeface="+mj-cs"/>
              </a:rPr>
              <a:t>as individuales vs. metas compartidas</a:t>
            </a:r>
            <a:endParaRPr kumimoji="0" lang="es-ES" sz="2400" b="1" i="0" u="none" strike="noStrike" kern="0" cap="none" spc="0" normalizeH="0" baseline="0" noProof="0" dirty="0">
              <a:ln>
                <a:noFill/>
              </a:ln>
              <a:solidFill>
                <a:srgbClr val="002D62"/>
              </a:solidFill>
              <a:effectLst/>
              <a:uLnTx/>
              <a:uFillTx/>
              <a:latin typeface="+mj-lt"/>
              <a:ea typeface="+mj-ea"/>
              <a:cs typeface="+mj-cs"/>
            </a:endParaRPr>
          </a:p>
        </p:txBody>
      </p:sp>
      <p:sp>
        <p:nvSpPr>
          <p:cNvPr id="40977" name="Rectangle 17"/>
          <p:cNvSpPr>
            <a:spLocks noChangeArrowheads="1"/>
          </p:cNvSpPr>
          <p:nvPr/>
        </p:nvSpPr>
        <p:spPr bwMode="auto">
          <a:xfrm>
            <a:off x="4980626" y="1102477"/>
            <a:ext cx="3692484" cy="1849004"/>
          </a:xfrm>
          <a:prstGeom prst="rect">
            <a:avLst/>
          </a:prstGeom>
          <a:noFill/>
          <a:ln w="9525">
            <a:noFill/>
            <a:miter lim="800000"/>
            <a:headEnd/>
            <a:tailEnd/>
          </a:ln>
        </p:spPr>
        <p:txBody>
          <a:bodyPr wrap="square" lIns="68552" tIns="34276" rIns="68552" bIns="34276">
            <a:spAutoFit/>
          </a:bodyPr>
          <a:lstStyle/>
          <a:p>
            <a:pPr marL="176138" indent="-176138">
              <a:lnSpc>
                <a:spcPct val="110000"/>
              </a:lnSpc>
              <a:spcBef>
                <a:spcPct val="30000"/>
              </a:spcBef>
              <a:buClr>
                <a:srgbClr val="F2B800"/>
              </a:buClr>
            </a:pPr>
            <a:r>
              <a:rPr lang="en-US" sz="1050" dirty="0" err="1">
                <a:solidFill>
                  <a:srgbClr val="002960"/>
                </a:solidFill>
              </a:rPr>
              <a:t>Valores</a:t>
            </a:r>
            <a:r>
              <a:rPr lang="en-US" sz="1050" dirty="0">
                <a:solidFill>
                  <a:srgbClr val="002960"/>
                </a:solidFill>
              </a:rPr>
              <a:t> </a:t>
            </a:r>
            <a:r>
              <a:rPr lang="en-US" sz="1050" dirty="0" err="1">
                <a:solidFill>
                  <a:srgbClr val="002960"/>
                </a:solidFill>
              </a:rPr>
              <a:t>Esenciales</a:t>
            </a:r>
            <a:r>
              <a:rPr lang="en-US" sz="1050" dirty="0">
                <a:solidFill>
                  <a:srgbClr val="002960"/>
                </a:solidFill>
              </a:rPr>
              <a:t>:</a:t>
            </a:r>
          </a:p>
          <a:p>
            <a:pPr marL="176138" indent="-176138">
              <a:lnSpc>
                <a:spcPct val="110000"/>
              </a:lnSpc>
              <a:spcBef>
                <a:spcPct val="30000"/>
              </a:spcBef>
              <a:buClr>
                <a:srgbClr val="F2B800"/>
              </a:buClr>
              <a:buFont typeface="Wingdings" pitchFamily="2" charset="2"/>
              <a:buChar char="§"/>
            </a:pPr>
            <a:r>
              <a:rPr lang="en-US" sz="1050" dirty="0">
                <a:solidFill>
                  <a:srgbClr val="002960"/>
                </a:solidFill>
              </a:rPr>
              <a:t>Los </a:t>
            </a:r>
            <a:r>
              <a:rPr lang="en-US" sz="1050" dirty="0" err="1">
                <a:solidFill>
                  <a:srgbClr val="002960"/>
                </a:solidFill>
              </a:rPr>
              <a:t>problemas</a:t>
            </a:r>
            <a:r>
              <a:rPr lang="en-US" sz="1050" dirty="0">
                <a:solidFill>
                  <a:srgbClr val="002960"/>
                </a:solidFill>
              </a:rPr>
              <a:t> se </a:t>
            </a:r>
            <a:r>
              <a:rPr lang="en-US" sz="1050" dirty="0" err="1">
                <a:solidFill>
                  <a:srgbClr val="002960"/>
                </a:solidFill>
              </a:rPr>
              <a:t>resuelven</a:t>
            </a:r>
            <a:r>
              <a:rPr lang="en-US" sz="1050" dirty="0">
                <a:solidFill>
                  <a:srgbClr val="002960"/>
                </a:solidFill>
              </a:rPr>
              <a:t> </a:t>
            </a:r>
            <a:r>
              <a:rPr lang="en-US" sz="1050" dirty="0" err="1">
                <a:solidFill>
                  <a:srgbClr val="002960"/>
                </a:solidFill>
              </a:rPr>
              <a:t>teniendo</a:t>
            </a:r>
            <a:r>
              <a:rPr lang="en-US" sz="1050" dirty="0">
                <a:solidFill>
                  <a:srgbClr val="002960"/>
                </a:solidFill>
              </a:rPr>
              <a:t> en </a:t>
            </a:r>
            <a:r>
              <a:rPr lang="en-US" sz="1050" dirty="0" err="1">
                <a:solidFill>
                  <a:srgbClr val="002960"/>
                </a:solidFill>
              </a:rPr>
              <a:t>cuenta</a:t>
            </a:r>
            <a:r>
              <a:rPr lang="en-US" sz="1050" dirty="0">
                <a:solidFill>
                  <a:srgbClr val="002960"/>
                </a:solidFill>
              </a:rPr>
              <a:t> el panorama </a:t>
            </a:r>
            <a:r>
              <a:rPr lang="en-US" sz="1050" dirty="0" err="1">
                <a:solidFill>
                  <a:srgbClr val="002960"/>
                </a:solidFill>
              </a:rPr>
              <a:t>completo</a:t>
            </a:r>
            <a:r>
              <a:rPr lang="en-US" sz="1050" dirty="0">
                <a:solidFill>
                  <a:srgbClr val="002960"/>
                </a:solidFill>
              </a:rPr>
              <a:t>.</a:t>
            </a:r>
          </a:p>
          <a:p>
            <a:pPr marL="176138" indent="-176138">
              <a:lnSpc>
                <a:spcPct val="110000"/>
              </a:lnSpc>
              <a:spcBef>
                <a:spcPct val="30000"/>
              </a:spcBef>
              <a:buClr>
                <a:srgbClr val="F2B800"/>
              </a:buClr>
              <a:buFont typeface="Wingdings" pitchFamily="2" charset="2"/>
              <a:buChar char="§"/>
            </a:pPr>
            <a:r>
              <a:rPr lang="en-US" sz="1050" dirty="0">
                <a:solidFill>
                  <a:srgbClr val="002960"/>
                </a:solidFill>
              </a:rPr>
              <a:t>Las </a:t>
            </a:r>
            <a:r>
              <a:rPr lang="en-US" sz="1050" dirty="0" err="1">
                <a:solidFill>
                  <a:srgbClr val="002960"/>
                </a:solidFill>
              </a:rPr>
              <a:t>prioridades</a:t>
            </a:r>
            <a:r>
              <a:rPr lang="en-US" sz="1050" dirty="0">
                <a:solidFill>
                  <a:srgbClr val="002960"/>
                </a:solidFill>
              </a:rPr>
              <a:t> </a:t>
            </a:r>
            <a:r>
              <a:rPr lang="en-US" sz="1050" dirty="0" err="1">
                <a:solidFill>
                  <a:srgbClr val="002960"/>
                </a:solidFill>
              </a:rPr>
              <a:t>conflictivas</a:t>
            </a:r>
            <a:r>
              <a:rPr lang="en-US" sz="1050" dirty="0">
                <a:solidFill>
                  <a:srgbClr val="002960"/>
                </a:solidFill>
              </a:rPr>
              <a:t> se </a:t>
            </a:r>
            <a:r>
              <a:rPr lang="en-US" sz="1050" dirty="0" err="1">
                <a:solidFill>
                  <a:srgbClr val="002960"/>
                </a:solidFill>
              </a:rPr>
              <a:t>resuelven</a:t>
            </a:r>
            <a:r>
              <a:rPr lang="en-US" sz="1050" dirty="0">
                <a:solidFill>
                  <a:srgbClr val="002960"/>
                </a:solidFill>
              </a:rPr>
              <a:t> de forma </a:t>
            </a:r>
            <a:r>
              <a:rPr lang="en-US" sz="1050" dirty="0" err="1">
                <a:solidFill>
                  <a:srgbClr val="002960"/>
                </a:solidFill>
              </a:rPr>
              <a:t>abierta</a:t>
            </a:r>
            <a:r>
              <a:rPr lang="en-US" sz="1050" dirty="0">
                <a:solidFill>
                  <a:srgbClr val="002960"/>
                </a:solidFill>
              </a:rPr>
              <a:t> y </a:t>
            </a:r>
            <a:r>
              <a:rPr lang="en-US" sz="1050" dirty="0" err="1">
                <a:solidFill>
                  <a:srgbClr val="002960"/>
                </a:solidFill>
              </a:rPr>
              <a:t>constructiva</a:t>
            </a:r>
            <a:r>
              <a:rPr lang="en-US" sz="1050" dirty="0">
                <a:solidFill>
                  <a:srgbClr val="002960"/>
                </a:solidFill>
              </a:rPr>
              <a:t>. </a:t>
            </a:r>
          </a:p>
          <a:p>
            <a:pPr marL="176138" indent="-176138">
              <a:lnSpc>
                <a:spcPct val="110000"/>
              </a:lnSpc>
              <a:spcBef>
                <a:spcPct val="30000"/>
              </a:spcBef>
              <a:buClr>
                <a:srgbClr val="F2B800"/>
              </a:buClr>
              <a:buFont typeface="Wingdings" pitchFamily="2" charset="2"/>
              <a:buChar char="§"/>
            </a:pPr>
            <a:r>
              <a:rPr lang="en-US" sz="1050" dirty="0" err="1">
                <a:solidFill>
                  <a:srgbClr val="002960"/>
                </a:solidFill>
              </a:rPr>
              <a:t>Cuando</a:t>
            </a:r>
            <a:r>
              <a:rPr lang="en-US" sz="1050" dirty="0">
                <a:solidFill>
                  <a:srgbClr val="002960"/>
                </a:solidFill>
              </a:rPr>
              <a:t> se </a:t>
            </a:r>
            <a:r>
              <a:rPr lang="en-US" sz="1050" dirty="0" err="1">
                <a:solidFill>
                  <a:srgbClr val="002960"/>
                </a:solidFill>
              </a:rPr>
              <a:t>toma</a:t>
            </a:r>
            <a:r>
              <a:rPr lang="en-US" sz="1050" dirty="0">
                <a:solidFill>
                  <a:srgbClr val="002960"/>
                </a:solidFill>
              </a:rPr>
              <a:t> </a:t>
            </a:r>
            <a:r>
              <a:rPr lang="en-US" sz="1050" dirty="0" err="1">
                <a:solidFill>
                  <a:srgbClr val="002960"/>
                </a:solidFill>
              </a:rPr>
              <a:t>una</a:t>
            </a:r>
            <a:r>
              <a:rPr lang="en-US" sz="1050" dirty="0">
                <a:solidFill>
                  <a:srgbClr val="002960"/>
                </a:solidFill>
              </a:rPr>
              <a:t> </a:t>
            </a:r>
            <a:r>
              <a:rPr lang="en-US" sz="1050" dirty="0" err="1">
                <a:solidFill>
                  <a:srgbClr val="002960"/>
                </a:solidFill>
              </a:rPr>
              <a:t>decisión</a:t>
            </a:r>
            <a:r>
              <a:rPr lang="en-US" sz="1050" dirty="0">
                <a:solidFill>
                  <a:srgbClr val="002960"/>
                </a:solidFill>
              </a:rPr>
              <a:t>, los </a:t>
            </a:r>
            <a:r>
              <a:rPr lang="en-US" sz="1050" dirty="0" err="1">
                <a:solidFill>
                  <a:srgbClr val="002960"/>
                </a:solidFill>
              </a:rPr>
              <a:t>individuos</a:t>
            </a:r>
            <a:r>
              <a:rPr lang="en-US" sz="1050" dirty="0">
                <a:solidFill>
                  <a:srgbClr val="002960"/>
                </a:solidFill>
              </a:rPr>
              <a:t> </a:t>
            </a:r>
            <a:r>
              <a:rPr lang="en-US" sz="1050" dirty="0" err="1">
                <a:solidFill>
                  <a:srgbClr val="002960"/>
                </a:solidFill>
              </a:rPr>
              <a:t>actúan</a:t>
            </a:r>
            <a:r>
              <a:rPr lang="en-US" sz="1050" dirty="0">
                <a:solidFill>
                  <a:srgbClr val="002960"/>
                </a:solidFill>
              </a:rPr>
              <a:t> de </a:t>
            </a:r>
            <a:r>
              <a:rPr lang="en-US" sz="1050" dirty="0" err="1">
                <a:solidFill>
                  <a:srgbClr val="002960"/>
                </a:solidFill>
              </a:rPr>
              <a:t>acuerdo</a:t>
            </a:r>
            <a:r>
              <a:rPr lang="en-US" sz="1050" dirty="0">
                <a:solidFill>
                  <a:srgbClr val="002960"/>
                </a:solidFill>
              </a:rPr>
              <a:t> a la </a:t>
            </a:r>
            <a:r>
              <a:rPr lang="en-US" sz="1050" dirty="0" err="1">
                <a:solidFill>
                  <a:srgbClr val="002960"/>
                </a:solidFill>
              </a:rPr>
              <a:t>misma</a:t>
            </a:r>
            <a:r>
              <a:rPr lang="en-US" sz="1050" dirty="0">
                <a:solidFill>
                  <a:srgbClr val="002960"/>
                </a:solidFill>
              </a:rPr>
              <a:t>.</a:t>
            </a:r>
          </a:p>
          <a:p>
            <a:pPr marL="176138" indent="-176138">
              <a:lnSpc>
                <a:spcPct val="110000"/>
              </a:lnSpc>
              <a:spcBef>
                <a:spcPct val="30000"/>
              </a:spcBef>
              <a:buClr>
                <a:srgbClr val="F2B800"/>
              </a:buClr>
              <a:buFont typeface="Wingdings" pitchFamily="2" charset="2"/>
              <a:buChar char="§"/>
            </a:pPr>
            <a:r>
              <a:rPr lang="en-US" sz="1050" dirty="0">
                <a:solidFill>
                  <a:srgbClr val="002960"/>
                </a:solidFill>
              </a:rPr>
              <a:t>El </a:t>
            </a:r>
            <a:r>
              <a:rPr lang="en-US" sz="1050" dirty="0" err="1">
                <a:solidFill>
                  <a:srgbClr val="002960"/>
                </a:solidFill>
              </a:rPr>
              <a:t>equipo</a:t>
            </a:r>
            <a:r>
              <a:rPr lang="en-US" sz="1050" dirty="0">
                <a:solidFill>
                  <a:srgbClr val="002960"/>
                </a:solidFill>
              </a:rPr>
              <a:t> </a:t>
            </a:r>
            <a:r>
              <a:rPr lang="en-US" sz="1050" dirty="0" err="1">
                <a:solidFill>
                  <a:srgbClr val="002960"/>
                </a:solidFill>
              </a:rPr>
              <a:t>es</a:t>
            </a:r>
            <a:r>
              <a:rPr lang="en-US" sz="1050" dirty="0">
                <a:solidFill>
                  <a:srgbClr val="002960"/>
                </a:solidFill>
              </a:rPr>
              <a:t> </a:t>
            </a:r>
            <a:r>
              <a:rPr lang="en-US" sz="1050" dirty="0" err="1">
                <a:solidFill>
                  <a:srgbClr val="002960"/>
                </a:solidFill>
              </a:rPr>
              <a:t>impulsado</a:t>
            </a:r>
            <a:r>
              <a:rPr lang="en-US" sz="1050" dirty="0">
                <a:solidFill>
                  <a:srgbClr val="002960"/>
                </a:solidFill>
              </a:rPr>
              <a:t> </a:t>
            </a:r>
            <a:r>
              <a:rPr lang="en-US" sz="1050" dirty="0" err="1">
                <a:solidFill>
                  <a:srgbClr val="002960"/>
                </a:solidFill>
              </a:rPr>
              <a:t>por</a:t>
            </a:r>
            <a:r>
              <a:rPr lang="en-US" sz="1050" dirty="0">
                <a:solidFill>
                  <a:srgbClr val="002960"/>
                </a:solidFill>
              </a:rPr>
              <a:t> </a:t>
            </a:r>
            <a:r>
              <a:rPr lang="en-US" sz="1050" dirty="0" err="1">
                <a:solidFill>
                  <a:srgbClr val="002960"/>
                </a:solidFill>
              </a:rPr>
              <a:t>valores</a:t>
            </a:r>
            <a:r>
              <a:rPr lang="en-US" sz="1050" dirty="0">
                <a:solidFill>
                  <a:srgbClr val="002960"/>
                </a:solidFill>
              </a:rPr>
              <a:t> de </a:t>
            </a:r>
            <a:r>
              <a:rPr lang="en-US" sz="1050" dirty="0" err="1">
                <a:solidFill>
                  <a:srgbClr val="002960"/>
                </a:solidFill>
              </a:rPr>
              <a:t>cooperación</a:t>
            </a:r>
            <a:r>
              <a:rPr lang="en-US" sz="1050" dirty="0">
                <a:solidFill>
                  <a:srgbClr val="002960"/>
                </a:solidFill>
              </a:rPr>
              <a:t>, </a:t>
            </a:r>
            <a:r>
              <a:rPr lang="en-US" sz="1050" dirty="0" err="1">
                <a:solidFill>
                  <a:srgbClr val="002960"/>
                </a:solidFill>
              </a:rPr>
              <a:t>confiabilidad</a:t>
            </a:r>
            <a:r>
              <a:rPr lang="en-US" sz="1050" dirty="0">
                <a:solidFill>
                  <a:srgbClr val="002960"/>
                </a:solidFill>
              </a:rPr>
              <a:t>, </a:t>
            </a:r>
            <a:r>
              <a:rPr lang="en-US" sz="1050" dirty="0" err="1">
                <a:solidFill>
                  <a:srgbClr val="002960"/>
                </a:solidFill>
              </a:rPr>
              <a:t>apertura</a:t>
            </a:r>
            <a:r>
              <a:rPr lang="en-US" sz="1050" dirty="0">
                <a:solidFill>
                  <a:srgbClr val="002960"/>
                </a:solidFill>
              </a:rPr>
              <a:t> y </a:t>
            </a:r>
            <a:r>
              <a:rPr lang="en-US" sz="1050" dirty="0" err="1">
                <a:solidFill>
                  <a:srgbClr val="002960"/>
                </a:solidFill>
              </a:rPr>
              <a:t>diversidad</a:t>
            </a:r>
            <a:r>
              <a:rPr lang="en-US" sz="1050" dirty="0">
                <a:solidFill>
                  <a:srgbClr val="002960"/>
                </a:solidFill>
              </a:rPr>
              <a:t>.</a:t>
            </a:r>
          </a:p>
        </p:txBody>
      </p:sp>
    </p:spTree>
    <p:extLst>
      <p:ext uri="{BB962C8B-B14F-4D97-AF65-F5344CB8AC3E}">
        <p14:creationId xmlns:p14="http://schemas.microsoft.com/office/powerpoint/2010/main" val="38234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977">
                                            <p:txEl>
                                              <p:pRg st="0" end="0"/>
                                            </p:txEl>
                                          </p:spTgt>
                                        </p:tgtEl>
                                        <p:attrNameLst>
                                          <p:attrName>style.visibility</p:attrName>
                                        </p:attrNameLst>
                                      </p:cBhvr>
                                      <p:to>
                                        <p:strVal val="visible"/>
                                      </p:to>
                                    </p:set>
                                    <p:animEffect transition="in" filter="fade">
                                      <p:cBhvr>
                                        <p:cTn id="17" dur="500"/>
                                        <p:tgtEl>
                                          <p:spTgt spid="4097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977">
                                            <p:txEl>
                                              <p:pRg st="1" end="1"/>
                                            </p:txEl>
                                          </p:spTgt>
                                        </p:tgtEl>
                                        <p:attrNameLst>
                                          <p:attrName>style.visibility</p:attrName>
                                        </p:attrNameLst>
                                      </p:cBhvr>
                                      <p:to>
                                        <p:strVal val="visible"/>
                                      </p:to>
                                    </p:set>
                                    <p:animEffect transition="in" filter="fade">
                                      <p:cBhvr>
                                        <p:cTn id="22" dur="500"/>
                                        <p:tgtEl>
                                          <p:spTgt spid="4097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977">
                                            <p:txEl>
                                              <p:pRg st="2" end="2"/>
                                            </p:txEl>
                                          </p:spTgt>
                                        </p:tgtEl>
                                        <p:attrNameLst>
                                          <p:attrName>style.visibility</p:attrName>
                                        </p:attrNameLst>
                                      </p:cBhvr>
                                      <p:to>
                                        <p:strVal val="visible"/>
                                      </p:to>
                                    </p:set>
                                    <p:animEffect transition="in" filter="fade">
                                      <p:cBhvr>
                                        <p:cTn id="27" dur="500"/>
                                        <p:tgtEl>
                                          <p:spTgt spid="4097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977">
                                            <p:txEl>
                                              <p:pRg st="3" end="3"/>
                                            </p:txEl>
                                          </p:spTgt>
                                        </p:tgtEl>
                                        <p:attrNameLst>
                                          <p:attrName>style.visibility</p:attrName>
                                        </p:attrNameLst>
                                      </p:cBhvr>
                                      <p:to>
                                        <p:strVal val="visible"/>
                                      </p:to>
                                    </p:set>
                                    <p:animEffect transition="in" filter="fade">
                                      <p:cBhvr>
                                        <p:cTn id="32" dur="500"/>
                                        <p:tgtEl>
                                          <p:spTgt spid="4097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977">
                                            <p:txEl>
                                              <p:pRg st="4" end="4"/>
                                            </p:txEl>
                                          </p:spTgt>
                                        </p:tgtEl>
                                        <p:attrNameLst>
                                          <p:attrName>style.visibility</p:attrName>
                                        </p:attrNameLst>
                                      </p:cBhvr>
                                      <p:to>
                                        <p:strVal val="visible"/>
                                      </p:to>
                                    </p:set>
                                    <p:animEffect transition="in" filter="fade">
                                      <p:cBhvr>
                                        <p:cTn id="37" dur="500"/>
                                        <p:tgtEl>
                                          <p:spTgt spid="4097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Conversación abierta</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63</a:t>
            </a:fld>
            <a:endParaRPr lang="en-US">
              <a:solidFill>
                <a:srgbClr val="B2B2B2"/>
              </a:solidFill>
            </a:endParaRPr>
          </a:p>
        </p:txBody>
      </p:sp>
      <p:pic>
        <p:nvPicPr>
          <p:cNvPr id="4" name="Picture 3">
            <a:extLst>
              <a:ext uri="{FF2B5EF4-FFF2-40B4-BE49-F238E27FC236}">
                <a16:creationId xmlns:a16="http://schemas.microsoft.com/office/drawing/2014/main" id="{32459465-F750-4A15-9581-56C445F589EC}"/>
              </a:ext>
            </a:extLst>
          </p:cNvPr>
          <p:cNvPicPr>
            <a:picLocks noChangeAspect="1"/>
          </p:cNvPicPr>
          <p:nvPr/>
        </p:nvPicPr>
        <p:blipFill>
          <a:blip r:embed="rId3"/>
          <a:stretch>
            <a:fillRect/>
          </a:stretch>
        </p:blipFill>
        <p:spPr>
          <a:xfrm>
            <a:off x="1238250" y="903120"/>
            <a:ext cx="6667500" cy="3810000"/>
          </a:xfrm>
          <a:prstGeom prst="rect">
            <a:avLst/>
          </a:prstGeom>
        </p:spPr>
      </p:pic>
    </p:spTree>
    <p:extLst>
      <p:ext uri="{BB962C8B-B14F-4D97-AF65-F5344CB8AC3E}">
        <p14:creationId xmlns:p14="http://schemas.microsoft.com/office/powerpoint/2010/main" val="422588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261678" y="1889388"/>
            <a:ext cx="4966433" cy="1514421"/>
          </a:xfrm>
          <a:noFill/>
          <a:ln/>
        </p:spPr>
        <p:txBody>
          <a:bodyPr/>
          <a:lstStyle/>
          <a:p>
            <a:pPr algn="ctr">
              <a:spcBef>
                <a:spcPct val="80000"/>
              </a:spcBef>
              <a:buClrTx/>
            </a:pPr>
            <a:r>
              <a:rPr lang="es-AR" dirty="0"/>
              <a:t>DECISIONES EN EL MT</a:t>
            </a:r>
          </a:p>
          <a:p>
            <a:pPr algn="ctr">
              <a:spcBef>
                <a:spcPts val="600"/>
              </a:spcBef>
              <a:buClrTx/>
            </a:pPr>
            <a:r>
              <a:rPr lang="es-AR" dirty="0"/>
              <a:t>Temas y Mecanismos</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20" name="Rectangle 19">
            <a:extLst>
              <a:ext uri="{FF2B5EF4-FFF2-40B4-BE49-F238E27FC236}">
                <a16:creationId xmlns:a16="http://schemas.microsoft.com/office/drawing/2014/main" id="{0978EA2F-C876-4CE7-9542-864E3BD7764B}"/>
              </a:ext>
            </a:extLst>
          </p:cNvPr>
          <p:cNvSpPr/>
          <p:nvPr/>
        </p:nvSpPr>
        <p:spPr>
          <a:xfrm>
            <a:off x="464173" y="91805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2" name="Picture 1">
            <a:extLst>
              <a:ext uri="{FF2B5EF4-FFF2-40B4-BE49-F238E27FC236}">
                <a16:creationId xmlns:a16="http://schemas.microsoft.com/office/drawing/2014/main" id="{F4A45B53-7B99-4520-9D79-0DF9BAF63229}"/>
              </a:ext>
            </a:extLst>
          </p:cNvPr>
          <p:cNvPicPr>
            <a:picLocks noChangeAspect="1"/>
          </p:cNvPicPr>
          <p:nvPr/>
        </p:nvPicPr>
        <p:blipFill>
          <a:blip r:embed="rId4"/>
          <a:stretch>
            <a:fillRect/>
          </a:stretch>
        </p:blipFill>
        <p:spPr>
          <a:xfrm>
            <a:off x="6228183" y="868525"/>
            <a:ext cx="1548453" cy="1514421"/>
          </a:xfrm>
          <a:prstGeom prst="rect">
            <a:avLst/>
          </a:prstGeom>
        </p:spPr>
      </p:pic>
    </p:spTree>
    <p:extLst>
      <p:ext uri="{BB962C8B-B14F-4D97-AF65-F5344CB8AC3E}">
        <p14:creationId xmlns:p14="http://schemas.microsoft.com/office/powerpoint/2010/main" val="284049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62"/>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6867" name="7 Marcador de número de diapositiva"/>
          <p:cNvSpPr>
            <a:spLocks noGrp="1"/>
          </p:cNvSpPr>
          <p:nvPr>
            <p:ph type="sldNum" sz="quarter" idx="10"/>
          </p:nvPr>
        </p:nvSpPr>
        <p:spPr>
          <a:noFill/>
        </p:spPr>
        <p:txBody>
          <a:bodyPr/>
          <a:lstStyle/>
          <a:p>
            <a:pPr fontAlgn="base">
              <a:spcAft>
                <a:spcPct val="0"/>
              </a:spcAft>
            </a:pPr>
            <a:r>
              <a:rPr lang="en-US">
                <a:latin typeface="Arial" charset="0"/>
                <a:ea typeface="MS PGothic" pitchFamily="34" charset="-128"/>
                <a:cs typeface="Arial" charset="0"/>
              </a:rPr>
              <a:t>| </a:t>
            </a:r>
            <a:fld id="{AA3518E4-5E3C-49B2-8046-25BE4216DC8E}" type="slidenum">
              <a:rPr lang="en-US" smtClean="0">
                <a:solidFill>
                  <a:srgbClr val="B2B2B2"/>
                </a:solidFill>
                <a:latin typeface="Arial" charset="0"/>
                <a:ea typeface="MS PGothic" pitchFamily="34" charset="-128"/>
                <a:cs typeface="Arial" charset="0"/>
              </a:rPr>
              <a:pPr fontAlgn="base">
                <a:spcAft>
                  <a:spcPct val="0"/>
                </a:spcAft>
              </a:pPr>
              <a:t>65</a:t>
            </a:fld>
            <a:endParaRPr lang="en-US">
              <a:solidFill>
                <a:srgbClr val="B2B2B2"/>
              </a:solidFill>
              <a:latin typeface="Arial" charset="0"/>
              <a:ea typeface="MS PGothic" pitchFamily="34" charset="-128"/>
              <a:cs typeface="Arial" charset="0"/>
            </a:endParaRPr>
          </a:p>
        </p:txBody>
      </p:sp>
      <p:sp>
        <p:nvSpPr>
          <p:cNvPr id="297988" name="Text Box 20"/>
          <p:cNvSpPr txBox="1">
            <a:spLocks noChangeArrowheads="1"/>
          </p:cNvSpPr>
          <p:nvPr/>
        </p:nvSpPr>
        <p:spPr bwMode="auto">
          <a:xfrm>
            <a:off x="5832476" y="987574"/>
            <a:ext cx="2915989" cy="2664296"/>
          </a:xfrm>
          <a:prstGeom prst="rect">
            <a:avLst/>
          </a:prstGeom>
          <a:noFill/>
          <a:ln w="9525">
            <a:noFill/>
            <a:miter lim="800000"/>
            <a:headEnd/>
            <a:tailEnd/>
          </a:ln>
        </p:spPr>
        <p:txBody>
          <a:bodyPr anchor="ctr"/>
          <a:lstStyle/>
          <a:p>
            <a:pPr algn="ctr" fontAlgn="auto">
              <a:spcBef>
                <a:spcPts val="0"/>
              </a:spcBef>
              <a:spcAft>
                <a:spcPts val="0"/>
              </a:spcAft>
              <a:defRPr/>
            </a:pPr>
            <a:r>
              <a:rPr lang="es-ES" sz="2400" b="1" dirty="0">
                <a:latin typeface="+mn-lt"/>
                <a:cs typeface="+mn-cs"/>
              </a:rPr>
              <a:t>Define </a:t>
            </a:r>
            <a:r>
              <a:rPr lang="es-ES" sz="2400" b="1" dirty="0">
                <a:solidFill>
                  <a:srgbClr val="0070C0"/>
                </a:solidFill>
                <a:latin typeface="+mn-lt"/>
                <a:cs typeface="+mn-cs"/>
              </a:rPr>
              <a:t>quién</a:t>
            </a:r>
            <a:r>
              <a:rPr lang="es-ES" sz="2400" b="1" dirty="0">
                <a:latin typeface="+mn-lt"/>
                <a:cs typeface="+mn-cs"/>
              </a:rPr>
              <a:t> toma la decisión y </a:t>
            </a:r>
            <a:r>
              <a:rPr lang="es-ES" sz="2400" b="1" dirty="0">
                <a:solidFill>
                  <a:srgbClr val="0070C0"/>
                </a:solidFill>
                <a:latin typeface="+mn-lt"/>
                <a:cs typeface="+mn-cs"/>
              </a:rPr>
              <a:t>cómo</a:t>
            </a:r>
          </a:p>
          <a:p>
            <a:pPr algn="ctr" fontAlgn="auto">
              <a:spcBef>
                <a:spcPts val="0"/>
              </a:spcBef>
              <a:spcAft>
                <a:spcPts val="0"/>
              </a:spcAft>
              <a:defRPr/>
            </a:pPr>
            <a:r>
              <a:rPr lang="es-ES" sz="2400" dirty="0">
                <a:solidFill>
                  <a:srgbClr val="002060"/>
                </a:solidFill>
                <a:latin typeface="+mn-lt"/>
                <a:cs typeface="+mn-cs"/>
              </a:rPr>
              <a:t>(acordarlo / aclararlo</a:t>
            </a:r>
            <a:r>
              <a:rPr lang="es-ES" sz="2400" b="1" dirty="0">
                <a:solidFill>
                  <a:srgbClr val="002060"/>
                </a:solidFill>
                <a:latin typeface="+mn-lt"/>
                <a:cs typeface="+mn-cs"/>
              </a:rPr>
              <a:t> </a:t>
            </a:r>
            <a:r>
              <a:rPr lang="es-ES" sz="2400" b="1" dirty="0">
                <a:latin typeface="+mn-lt"/>
                <a:cs typeface="+mn-cs"/>
              </a:rPr>
              <a:t>antes de </a:t>
            </a:r>
            <a:r>
              <a:rPr lang="es-ES" sz="2400" dirty="0">
                <a:latin typeface="+mn-lt"/>
                <a:cs typeface="+mn-cs"/>
              </a:rPr>
              <a:t>iniciar la discusión</a:t>
            </a:r>
            <a:r>
              <a:rPr lang="es-ES" sz="2400" b="1" dirty="0">
                <a:latin typeface="+mn-lt"/>
                <a:cs typeface="+mn-cs"/>
              </a:rPr>
              <a:t>).</a:t>
            </a:r>
          </a:p>
        </p:txBody>
      </p:sp>
      <p:sp>
        <p:nvSpPr>
          <p:cNvPr id="36870" name="6 Rectángulo"/>
          <p:cNvSpPr>
            <a:spLocks noChangeArrowheads="1"/>
          </p:cNvSpPr>
          <p:nvPr/>
        </p:nvSpPr>
        <p:spPr bwMode="auto">
          <a:xfrm>
            <a:off x="1763688" y="699542"/>
            <a:ext cx="2690160" cy="338554"/>
          </a:xfrm>
          <a:prstGeom prst="rect">
            <a:avLst/>
          </a:prstGeom>
          <a:noFill/>
          <a:ln w="9525">
            <a:noFill/>
            <a:miter lim="800000"/>
            <a:headEnd/>
            <a:tailEnd/>
          </a:ln>
        </p:spPr>
        <p:txBody>
          <a:bodyPr wrap="none">
            <a:spAutoFit/>
          </a:bodyPr>
          <a:lstStyle/>
          <a:p>
            <a:r>
              <a:rPr lang="es-AR" sz="1600" b="1" dirty="0"/>
              <a:t>MECANISMOS POSIBLES</a:t>
            </a:r>
            <a:endParaRPr lang="es-ES" sz="1600" b="1" dirty="0"/>
          </a:p>
        </p:txBody>
      </p:sp>
      <p:sp>
        <p:nvSpPr>
          <p:cNvPr id="91" name="Text Box 17"/>
          <p:cNvSpPr txBox="1">
            <a:spLocks noChangeAspect="1" noChangeArrowheads="1"/>
          </p:cNvSpPr>
          <p:nvPr/>
        </p:nvSpPr>
        <p:spPr bwMode="auto">
          <a:xfrm rot="16200000">
            <a:off x="62083" y="2305613"/>
            <a:ext cx="2034023" cy="276991"/>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2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rPr>
              <a:t>NIVEL DE CONTROL</a:t>
            </a:r>
          </a:p>
        </p:txBody>
      </p:sp>
      <p:sp>
        <p:nvSpPr>
          <p:cNvPr id="92" name="Text Box 11"/>
          <p:cNvSpPr txBox="1">
            <a:spLocks noChangeAspect="1" noChangeArrowheads="1"/>
          </p:cNvSpPr>
          <p:nvPr/>
        </p:nvSpPr>
        <p:spPr bwMode="auto">
          <a:xfrm>
            <a:off x="3289170" y="2818627"/>
            <a:ext cx="1358131" cy="480123"/>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spcBef>
                <a:spcPts val="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DECIDEN</a:t>
            </a:r>
          </a:p>
        </p:txBody>
      </p:sp>
      <p:sp>
        <p:nvSpPr>
          <p:cNvPr id="93" name="Text Box 18"/>
          <p:cNvSpPr txBox="1">
            <a:spLocks noChangeAspect="1" noChangeArrowheads="1"/>
          </p:cNvSpPr>
          <p:nvPr/>
        </p:nvSpPr>
        <p:spPr bwMode="auto">
          <a:xfrm>
            <a:off x="2472709" y="2275652"/>
            <a:ext cx="1451346" cy="480123"/>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spcBef>
                <a:spcPts val="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DECIDIMOS</a:t>
            </a:r>
            <a:endParaRPr lang="es-E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endParaRPr>
          </a:p>
        </p:txBody>
      </p:sp>
      <p:sp>
        <p:nvSpPr>
          <p:cNvPr id="94" name="Text Box 10"/>
          <p:cNvSpPr txBox="1">
            <a:spLocks noChangeAspect="1" noChangeArrowheads="1"/>
          </p:cNvSpPr>
          <p:nvPr/>
        </p:nvSpPr>
        <p:spPr bwMode="auto">
          <a:xfrm>
            <a:off x="1794187" y="1739595"/>
            <a:ext cx="1357047" cy="480123"/>
          </a:xfrm>
          <a:prstGeom prst="rect">
            <a:avLst/>
          </a:prstGeom>
          <a:noFill/>
          <a:ln w="9525">
            <a:noFill/>
            <a:miter lim="800000"/>
            <a:headEnd/>
            <a:tailEnd/>
          </a:ln>
        </p:spPr>
        <p:txBody>
          <a:bodyPr wrap="square" lIns="91432" tIns="45716" rIns="91432" bIns="45716">
            <a:spAutoFit/>
          </a:bodyPr>
          <a:lstStyle/>
          <a:p>
            <a:pPr algn="ctr">
              <a:lnSpc>
                <a:spcPct val="90000"/>
              </a:lnSpc>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DISCUTIMOS</a:t>
            </a:r>
          </a:p>
          <a:p>
            <a:pPr algn="ctr">
              <a:lnSpc>
                <a:spcPct val="90000"/>
              </a:lnSpc>
              <a:spcBef>
                <a:spcPts val="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Y DECIDO</a:t>
            </a:r>
          </a:p>
        </p:txBody>
      </p:sp>
      <p:sp>
        <p:nvSpPr>
          <p:cNvPr id="95" name="Text Box 9"/>
          <p:cNvSpPr txBox="1">
            <a:spLocks noChangeAspect="1" noChangeArrowheads="1"/>
          </p:cNvSpPr>
          <p:nvPr/>
        </p:nvSpPr>
        <p:spPr bwMode="auto">
          <a:xfrm>
            <a:off x="1440402" y="1319763"/>
            <a:ext cx="1082280" cy="286224"/>
          </a:xfrm>
          <a:prstGeom prst="rect">
            <a:avLst/>
          </a:prstGeom>
          <a:noFill/>
          <a:ln w="9525">
            <a:noFill/>
            <a:miter lim="800000"/>
            <a:headEnd/>
            <a:tailEnd/>
          </a:ln>
        </p:spPr>
        <p:txBody>
          <a:bodyPr wrap="square" lIns="91432" tIns="45716" rIns="91432" bIns="45716">
            <a:spAutoFit/>
          </a:bodyPr>
          <a:lstStyle/>
          <a:p>
            <a:pPr algn="ctr">
              <a:lnSpc>
                <a:spcPct val="90000"/>
              </a:lnSpc>
              <a:spcBef>
                <a:spcPct val="500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DECIDO</a:t>
            </a:r>
          </a:p>
        </p:txBody>
      </p:sp>
      <p:sp>
        <p:nvSpPr>
          <p:cNvPr id="96" name="Text Box 9"/>
          <p:cNvSpPr txBox="1">
            <a:spLocks noChangeAspect="1" noChangeArrowheads="1"/>
          </p:cNvSpPr>
          <p:nvPr/>
        </p:nvSpPr>
        <p:spPr bwMode="auto">
          <a:xfrm>
            <a:off x="3796101" y="3427047"/>
            <a:ext cx="1217329" cy="286224"/>
          </a:xfrm>
          <a:prstGeom prst="rect">
            <a:avLst/>
          </a:prstGeom>
          <a:noFill/>
          <a:ln w="9525">
            <a:noFill/>
            <a:miter lim="800000"/>
            <a:headEnd/>
            <a:tailEnd/>
          </a:ln>
        </p:spPr>
        <p:txBody>
          <a:bodyPr wrap="square" lIns="91432" tIns="45716" rIns="91432" bIns="45716">
            <a:spAutoFit/>
          </a:bodyPr>
          <a:lstStyle/>
          <a:p>
            <a:pPr marL="4763" lvl="1" algn="ctr">
              <a:lnSpc>
                <a:spcPct val="90000"/>
              </a:lnSpc>
              <a:spcBef>
                <a:spcPct val="5000"/>
              </a:spcBef>
            </a:pPr>
            <a:r>
              <a:rPr lang="en-US" sz="1400" b="1" dirty="0">
                <a:solidFill>
                  <a:srgbClr val="66CCFF">
                    <a:lumMod val="50000"/>
                  </a:srgbClr>
                </a:solidFill>
                <a:latin typeface="Lato" panose="020F0502020204030203" pitchFamily="34" charset="0"/>
                <a:ea typeface="Lato" panose="020F0502020204030203" pitchFamily="34" charset="0"/>
                <a:cs typeface="Lato" panose="020F0502020204030203" pitchFamily="34" charset="0"/>
              </a:rPr>
              <a:t>DECIDEN</a:t>
            </a:r>
          </a:p>
        </p:txBody>
      </p:sp>
      <p:sp>
        <p:nvSpPr>
          <p:cNvPr id="98" name="Text Box 16"/>
          <p:cNvSpPr txBox="1">
            <a:spLocks noChangeAspect="1" noChangeArrowheads="1"/>
          </p:cNvSpPr>
          <p:nvPr/>
        </p:nvSpPr>
        <p:spPr bwMode="auto">
          <a:xfrm>
            <a:off x="1317959" y="3899444"/>
            <a:ext cx="3874000" cy="261602"/>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100" b="1" dirty="0">
                <a:solidFill>
                  <a:prstClr val="white">
                    <a:lumMod val="50000"/>
                  </a:prstClr>
                </a:solidFill>
                <a:latin typeface="Lato" panose="020F0502020204030203" pitchFamily="34" charset="0"/>
                <a:ea typeface="Lato" panose="020F0502020204030203" pitchFamily="34" charset="0"/>
                <a:cs typeface="Lato" panose="020F0502020204030203" pitchFamily="34" charset="0"/>
              </a:rPr>
              <a:t>VISIÓN, EXPERIENCIA Y HABILIDAD DEL EQUIPO</a:t>
            </a:r>
          </a:p>
        </p:txBody>
      </p:sp>
      <p:grpSp>
        <p:nvGrpSpPr>
          <p:cNvPr id="30" name="Group 29"/>
          <p:cNvGrpSpPr/>
          <p:nvPr/>
        </p:nvGrpSpPr>
        <p:grpSpPr>
          <a:xfrm>
            <a:off x="587149" y="951828"/>
            <a:ext cx="5479002" cy="3075599"/>
            <a:chOff x="587149" y="951828"/>
            <a:chExt cx="5479002" cy="3075599"/>
          </a:xfrm>
        </p:grpSpPr>
        <p:sp>
          <p:nvSpPr>
            <p:cNvPr id="89" name="Text Box 12"/>
            <p:cNvSpPr txBox="1">
              <a:spLocks noChangeAspect="1" noChangeArrowheads="1"/>
            </p:cNvSpPr>
            <p:nvPr/>
          </p:nvSpPr>
          <p:spPr bwMode="auto">
            <a:xfrm>
              <a:off x="587149" y="951828"/>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ALTO</a:t>
              </a:r>
            </a:p>
          </p:txBody>
        </p:sp>
        <p:sp>
          <p:nvSpPr>
            <p:cNvPr id="90" name="Text Box 15"/>
            <p:cNvSpPr txBox="1">
              <a:spLocks noChangeAspect="1" noChangeArrowheads="1"/>
            </p:cNvSpPr>
            <p:nvPr/>
          </p:nvSpPr>
          <p:spPr bwMode="auto">
            <a:xfrm>
              <a:off x="587149" y="3765825"/>
              <a:ext cx="655762" cy="261602"/>
            </a:xfrm>
            <a:prstGeom prst="rect">
              <a:avLst/>
            </a:prstGeom>
            <a:noFill/>
            <a:ln w="9525">
              <a:noFill/>
              <a:miter lim="800000"/>
              <a:headEnd/>
              <a:tailEnd/>
            </a:ln>
          </p:spPr>
          <p:txBody>
            <a:bodyPr wrap="square" lIns="91432" tIns="45716" rIns="91432" bIns="45716">
              <a:spAutoFit/>
            </a:bodyPr>
            <a:lstStyle/>
            <a:p>
              <a:pPr algn="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BAJO</a:t>
              </a:r>
            </a:p>
          </p:txBody>
        </p:sp>
        <p:sp>
          <p:nvSpPr>
            <p:cNvPr id="99" name="Text Box 12"/>
            <p:cNvSpPr txBox="1">
              <a:spLocks noChangeAspect="1" noChangeArrowheads="1"/>
            </p:cNvSpPr>
            <p:nvPr/>
          </p:nvSpPr>
          <p:spPr bwMode="auto">
            <a:xfrm>
              <a:off x="5410389" y="3715137"/>
              <a:ext cx="655762" cy="261602"/>
            </a:xfrm>
            <a:prstGeom prst="rect">
              <a:avLst/>
            </a:prstGeom>
            <a:noFill/>
            <a:ln w="9525">
              <a:noFill/>
              <a:miter lim="800000"/>
              <a:headEnd/>
              <a:tailEnd/>
            </a:ln>
          </p:spPr>
          <p:txBody>
            <a:bodyPr wrap="square" lIns="91432" tIns="45716" rIns="91432" bIns="45716">
              <a:spAutoFit/>
            </a:bodyPr>
            <a:lstStyle/>
            <a:p>
              <a:pPr>
                <a:spcBef>
                  <a:spcPct val="50000"/>
                </a:spcBef>
              </a:pPr>
              <a:r>
                <a:rPr lang="en-US" sz="1100" b="1" dirty="0">
                  <a:solidFill>
                    <a:srgbClr val="FF3300"/>
                  </a:solidFill>
                  <a:latin typeface="Lato" panose="020F0502020204030203" pitchFamily="34" charset="0"/>
                  <a:ea typeface="Lato" panose="020F0502020204030203" pitchFamily="34" charset="0"/>
                  <a:cs typeface="Lato" panose="020F0502020204030203" pitchFamily="34" charset="0"/>
                </a:rPr>
                <a:t>ALTO</a:t>
              </a:r>
            </a:p>
          </p:txBody>
        </p:sp>
      </p:grpSp>
      <p:sp>
        <p:nvSpPr>
          <p:cNvPr id="100" name="Rectangle 15"/>
          <p:cNvSpPr/>
          <p:nvPr/>
        </p:nvSpPr>
        <p:spPr bwMode="auto">
          <a:xfrm>
            <a:off x="1302612" y="1124849"/>
            <a:ext cx="3770351" cy="2719754"/>
          </a:xfrm>
          <a:prstGeom prst="rect">
            <a:avLst/>
          </a:prstGeom>
          <a:noFill/>
          <a:ln w="28575" cap="flat" cmpd="sng" algn="ctr">
            <a:solidFill>
              <a:sysClr val="window" lastClr="FFFFFF">
                <a:lumMod val="75000"/>
              </a:sys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nvGrpSpPr>
          <p:cNvPr id="31" name="Group 30"/>
          <p:cNvGrpSpPr/>
          <p:nvPr/>
        </p:nvGrpSpPr>
        <p:grpSpPr>
          <a:xfrm>
            <a:off x="1302612" y="2174792"/>
            <a:ext cx="2614442" cy="1654438"/>
            <a:chOff x="1302612" y="2174792"/>
            <a:chExt cx="2614442" cy="1654438"/>
          </a:xfrm>
        </p:grpSpPr>
        <p:sp>
          <p:nvSpPr>
            <p:cNvPr id="101" name="Right Triangle 16"/>
            <p:cNvSpPr/>
            <p:nvPr/>
          </p:nvSpPr>
          <p:spPr bwMode="auto">
            <a:xfrm>
              <a:off x="1302612" y="2174792"/>
              <a:ext cx="2614442" cy="1654438"/>
            </a:xfrm>
            <a:prstGeom prst="rtTriangle">
              <a:avLst/>
            </a:prstGeom>
            <a:solidFill>
              <a:srgbClr val="33CC3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2" name="Text Box 8"/>
            <p:cNvSpPr txBox="1">
              <a:spLocks noChangeAspect="1" noChangeArrowheads="1"/>
            </p:cNvSpPr>
            <p:nvPr/>
          </p:nvSpPr>
          <p:spPr bwMode="auto">
            <a:xfrm>
              <a:off x="1505365" y="3313614"/>
              <a:ext cx="1590976" cy="307768"/>
            </a:xfrm>
            <a:prstGeom prst="rect">
              <a:avLst/>
            </a:prstGeom>
            <a:noFill/>
            <a:ln w="9525">
              <a:noFill/>
              <a:miter lim="800000"/>
              <a:headEnd/>
              <a:tailEnd/>
            </a:ln>
          </p:spPr>
          <p:txBody>
            <a:bodyPr wrap="square" lIns="91432" tIns="45716" rIns="91432" bIns="45716">
              <a:spAutoFit/>
            </a:bodyPr>
            <a:lstStyle/>
            <a:p>
              <a:pPr>
                <a:spcBef>
                  <a:spcPct val="50000"/>
                </a:spcBef>
              </a:pPr>
              <a:r>
                <a:rPr lang="en-US" sz="1400" b="1" dirty="0">
                  <a:solidFill>
                    <a:prstClr val="white"/>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ABDICACIÓN</a:t>
              </a:r>
            </a:p>
          </p:txBody>
        </p:sp>
      </p:grpSp>
      <p:grpSp>
        <p:nvGrpSpPr>
          <p:cNvPr id="32" name="Group 31"/>
          <p:cNvGrpSpPr/>
          <p:nvPr/>
        </p:nvGrpSpPr>
        <p:grpSpPr>
          <a:xfrm>
            <a:off x="2394007" y="1110336"/>
            <a:ext cx="2688076" cy="1836206"/>
            <a:chOff x="2394007" y="1110336"/>
            <a:chExt cx="2688076" cy="1836206"/>
          </a:xfrm>
        </p:grpSpPr>
        <p:sp>
          <p:nvSpPr>
            <p:cNvPr id="104" name="Right Triangle 19"/>
            <p:cNvSpPr/>
            <p:nvPr/>
          </p:nvSpPr>
          <p:spPr bwMode="auto">
            <a:xfrm rot="16200000" flipH="1">
              <a:off x="2819942" y="684401"/>
              <a:ext cx="1836206" cy="2688076"/>
            </a:xfrm>
            <a:prstGeom prst="rtTriangle">
              <a:avLst/>
            </a:prstGeom>
            <a:solidFill>
              <a:srgbClr val="FF33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s-AR" sz="1200" b="0" i="0" u="none" strike="noStrike" kern="0" cap="none" spc="0" normalizeH="0" baseline="0" noProof="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105" name="Text Box 7"/>
            <p:cNvSpPr txBox="1">
              <a:spLocks noChangeAspect="1" noChangeArrowheads="1"/>
            </p:cNvSpPr>
            <p:nvPr/>
          </p:nvSpPr>
          <p:spPr bwMode="auto">
            <a:xfrm>
              <a:off x="3388870" y="1196271"/>
              <a:ext cx="1684809" cy="307768"/>
            </a:xfrm>
            <a:prstGeom prst="rect">
              <a:avLst/>
            </a:prstGeom>
            <a:noFill/>
            <a:ln w="9525">
              <a:noFill/>
              <a:miter lim="800000"/>
              <a:headEnd/>
              <a:tailEnd/>
            </a:ln>
          </p:spPr>
          <p:txBody>
            <a:bodyPr wrap="square" lIns="91432" tIns="45716" rIns="91432" bIns="45716">
              <a:spAutoFit/>
            </a:bodyPr>
            <a:lstStyle/>
            <a:p>
              <a:pPr algn="ctr">
                <a:spcBef>
                  <a:spcPct val="50000"/>
                </a:spcBef>
              </a:pPr>
              <a:r>
                <a:rPr lang="en-US" sz="1400" b="1" dirty="0">
                  <a:solidFill>
                    <a:prstClr val="white"/>
                  </a:solidFill>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AUTOCRACIA</a:t>
              </a:r>
            </a:p>
          </p:txBody>
        </p:sp>
      </p:grpSp>
      <p:sp>
        <p:nvSpPr>
          <p:cNvPr id="26" name="Rectangle 4"/>
          <p:cNvSpPr>
            <a:spLocks noGrp="1" noChangeArrowheads="1"/>
          </p:cNvSpPr>
          <p:nvPr>
            <p:ph type="title" idx="4294967295"/>
          </p:nvPr>
        </p:nvSpPr>
        <p:spPr>
          <a:xfrm>
            <a:off x="282576" y="16095"/>
            <a:ext cx="8685213" cy="523212"/>
          </a:xfrm>
        </p:spPr>
        <p:txBody>
          <a:bodyPr lIns="91430" tIns="45716" rIns="91430" bIns="45716" anchor="ctr">
            <a:spAutoFit/>
          </a:bodyPr>
          <a:lstStyle/>
          <a:p>
            <a:pPr eaLnBrk="1" hangingPunct="1"/>
            <a:r>
              <a:rPr lang="es-ES" dirty="0"/>
              <a:t>Mecanismos de decisión en contexto grupal</a:t>
            </a:r>
            <a:endParaRPr lang="en-US" dirty="0"/>
          </a:p>
        </p:txBody>
      </p:sp>
      <p:sp>
        <p:nvSpPr>
          <p:cNvPr id="28" name="TextBox 27"/>
          <p:cNvSpPr txBox="1"/>
          <p:nvPr/>
        </p:nvSpPr>
        <p:spPr>
          <a:xfrm>
            <a:off x="251520" y="4098432"/>
            <a:ext cx="8640960" cy="738664"/>
          </a:xfrm>
          <a:prstGeom prst="rect">
            <a:avLst/>
          </a:prstGeom>
          <a:noFill/>
        </p:spPr>
        <p:txBody>
          <a:bodyPr wrap="square" rtlCol="0">
            <a:spAutoFit/>
          </a:bodyPr>
          <a:lstStyle/>
          <a:p>
            <a:pPr marL="363538" indent="-363538">
              <a:buFont typeface="Arial" pitchFamily="34" charset="0"/>
              <a:buChar char="•"/>
            </a:pPr>
            <a:r>
              <a:rPr lang="es-AR" sz="1400" u="sng" dirty="0"/>
              <a:t>Mecanismo principal recomendado</a:t>
            </a:r>
            <a:r>
              <a:rPr lang="es-AR" sz="1400" b="0" dirty="0"/>
              <a:t>: Consenso (= todos pueden vivir con la decisión)</a:t>
            </a:r>
          </a:p>
          <a:p>
            <a:pPr marL="363538" indent="-363538">
              <a:spcBef>
                <a:spcPts val="0"/>
              </a:spcBef>
              <a:buFont typeface="Arial" pitchFamily="34" charset="0"/>
              <a:buChar char="•"/>
            </a:pPr>
            <a:r>
              <a:rPr lang="es-AR" sz="1400" u="sng" dirty="0"/>
              <a:t>Mecanismos alternativos ante falta de Consenso</a:t>
            </a:r>
            <a:r>
              <a:rPr lang="es-AR" sz="1400" dirty="0"/>
              <a:t>:</a:t>
            </a:r>
            <a:r>
              <a:rPr lang="es-AR" sz="1400" b="0" dirty="0"/>
              <a:t> autoridad, elevación efectiva (pares), mayoría, arbitraje, otros.</a:t>
            </a:r>
          </a:p>
        </p:txBody>
      </p:sp>
      <p:grpSp>
        <p:nvGrpSpPr>
          <p:cNvPr id="29" name="Group 28"/>
          <p:cNvGrpSpPr/>
          <p:nvPr/>
        </p:nvGrpSpPr>
        <p:grpSpPr>
          <a:xfrm>
            <a:off x="1300638" y="915566"/>
            <a:ext cx="4046398" cy="2948361"/>
            <a:chOff x="1300638" y="915566"/>
            <a:chExt cx="4046398" cy="2948361"/>
          </a:xfrm>
        </p:grpSpPr>
        <p:sp>
          <p:nvSpPr>
            <p:cNvPr id="103" name="Line 36"/>
            <p:cNvSpPr>
              <a:spLocks noChangeShapeType="1"/>
            </p:cNvSpPr>
            <p:nvPr/>
          </p:nvSpPr>
          <p:spPr bwMode="auto">
            <a:xfrm rot="5400000" flipV="1">
              <a:off x="3329382" y="1846272"/>
              <a:ext cx="0" cy="4035309"/>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97" name="Line 35"/>
            <p:cNvSpPr>
              <a:spLocks noChangeShapeType="1"/>
            </p:cNvSpPr>
            <p:nvPr/>
          </p:nvSpPr>
          <p:spPr bwMode="auto">
            <a:xfrm flipV="1">
              <a:off x="1300638" y="915566"/>
              <a:ext cx="0" cy="2948361"/>
            </a:xfrm>
            <a:prstGeom prst="line">
              <a:avLst/>
            </a:prstGeom>
            <a:noFill/>
            <a:ln w="28575">
              <a:solidFill>
                <a:sysClr val="windowText" lastClr="000000"/>
              </a:solidFill>
              <a:round/>
              <a:headEnd/>
              <a:tailEnd type="triangle" w="med" len="med"/>
            </a:ln>
          </p:spPr>
          <p:txBody>
            <a:bodyPr lIns="96661" tIns="48331" rIns="96661" bIns="4833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91619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1"/>
                                        </p:tgtEl>
                                        <p:attrNameLst>
                                          <p:attrName>style.visibility</p:attrName>
                                        </p:attrNameLst>
                                      </p:cBhvr>
                                      <p:to>
                                        <p:strVal val="visible"/>
                                      </p:to>
                                    </p:set>
                                    <p:animEffect transition="in" filter="fade">
                                      <p:cBhvr>
                                        <p:cTn id="18" dur="500"/>
                                        <p:tgtEl>
                                          <p:spTgt spid="9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7988"/>
                                        </p:tgtEl>
                                        <p:attrNameLst>
                                          <p:attrName>style.visibility</p:attrName>
                                        </p:attrNameLst>
                                      </p:cBhvr>
                                      <p:to>
                                        <p:strVal val="visible"/>
                                      </p:to>
                                    </p:set>
                                    <p:animEffect transition="in" filter="fade">
                                      <p:cBhvr>
                                        <p:cTn id="28" dur="500"/>
                                        <p:tgtEl>
                                          <p:spTgt spid="29798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wipe(left)">
                                      <p:cBhvr>
                                        <p:cTn id="33" dur="500"/>
                                        <p:tgtEl>
                                          <p:spTgt spid="9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4"/>
                                        </p:tgtEl>
                                        <p:attrNameLst>
                                          <p:attrName>style.visibility</p:attrName>
                                        </p:attrNameLst>
                                      </p:cBhvr>
                                      <p:to>
                                        <p:strVal val="visible"/>
                                      </p:to>
                                    </p:set>
                                    <p:animEffect transition="in" filter="wipe(left)">
                                      <p:cBhvr>
                                        <p:cTn id="38" dur="500"/>
                                        <p:tgtEl>
                                          <p:spTgt spid="9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wipe(left)">
                                      <p:cBhvr>
                                        <p:cTn id="43" dur="500"/>
                                        <p:tgtEl>
                                          <p:spTgt spid="9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wipe(left)">
                                      <p:cBhvr>
                                        <p:cTn id="48" dur="500"/>
                                        <p:tgtEl>
                                          <p:spTgt spid="9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left)">
                                      <p:cBhvr>
                                        <p:cTn id="53" dur="500"/>
                                        <p:tgtEl>
                                          <p:spTgt spid="96"/>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0" fill="hold" nodeType="click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p:cTn id="58" dur="500" fill="hold"/>
                                        <p:tgtEl>
                                          <p:spTgt spid="31"/>
                                        </p:tgtEl>
                                        <p:attrNameLst>
                                          <p:attrName>ppt_w</p:attrName>
                                        </p:attrNameLst>
                                      </p:cBhvr>
                                      <p:tavLst>
                                        <p:tav tm="0">
                                          <p:val>
                                            <p:fltVal val="0"/>
                                          </p:val>
                                        </p:tav>
                                        <p:tav tm="100000">
                                          <p:val>
                                            <p:strVal val="#ppt_w"/>
                                          </p:val>
                                        </p:tav>
                                      </p:tavLst>
                                    </p:anim>
                                    <p:anim calcmode="lin" valueType="num">
                                      <p:cBhvr>
                                        <p:cTn id="59"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p:cTn id="64" dur="500" fill="hold"/>
                                        <p:tgtEl>
                                          <p:spTgt spid="32"/>
                                        </p:tgtEl>
                                        <p:attrNameLst>
                                          <p:attrName>ppt_w</p:attrName>
                                        </p:attrNameLst>
                                      </p:cBhvr>
                                      <p:tavLst>
                                        <p:tav tm="0">
                                          <p:val>
                                            <p:fltVal val="0"/>
                                          </p:val>
                                        </p:tav>
                                        <p:tav tm="100000">
                                          <p:val>
                                            <p:strVal val="#ppt_w"/>
                                          </p:val>
                                        </p:tav>
                                      </p:tavLst>
                                    </p:anim>
                                    <p:anim calcmode="lin" valueType="num">
                                      <p:cBhvr>
                                        <p:cTn id="65" dur="500" fill="hold"/>
                                        <p:tgtEl>
                                          <p:spTgt spid="32"/>
                                        </p:tgtEl>
                                        <p:attrNameLst>
                                          <p:attrName>ppt_h</p:attrName>
                                        </p:attrNameLst>
                                      </p:cBhvr>
                                      <p:tavLst>
                                        <p:tav tm="0">
                                          <p:val>
                                            <p:strVal val="#ppt_h"/>
                                          </p:val>
                                        </p:tav>
                                        <p:tav tm="100000">
                                          <p:val>
                                            <p:strVal val="#ppt_h"/>
                                          </p:val>
                                        </p:tav>
                                      </p:tavLst>
                                    </p:anim>
                                  </p:childTnLst>
                                </p:cTn>
                              </p:par>
                              <p:par>
                                <p:cTn id="66" presetID="10" presetClass="entr" presetSubtype="0" fill="hold" grpId="0" nodeType="withEffect">
                                  <p:stCondLst>
                                    <p:cond delay="0"/>
                                  </p:stCondLst>
                                  <p:childTnLst>
                                    <p:set>
                                      <p:cBhvr>
                                        <p:cTn id="67" dur="1" fill="hold">
                                          <p:stCondLst>
                                            <p:cond delay="0"/>
                                          </p:stCondLst>
                                        </p:cTn>
                                        <p:tgtEl>
                                          <p:spTgt spid="100"/>
                                        </p:tgtEl>
                                        <p:attrNameLst>
                                          <p:attrName>style.visibility</p:attrName>
                                        </p:attrNameLst>
                                      </p:cBhvr>
                                      <p:to>
                                        <p:strVal val="visible"/>
                                      </p:to>
                                    </p:set>
                                    <p:animEffect transition="in" filter="fade">
                                      <p:cBhvr>
                                        <p:cTn id="68" dur="500"/>
                                        <p:tgtEl>
                                          <p:spTgt spid="10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8">
                                            <p:txEl>
                                              <p:pRg st="0" end="0"/>
                                            </p:txEl>
                                          </p:spTgt>
                                        </p:tgtEl>
                                        <p:attrNameLst>
                                          <p:attrName>style.visibility</p:attrName>
                                        </p:attrNameLst>
                                      </p:cBhvr>
                                      <p:to>
                                        <p:strVal val="visible"/>
                                      </p:to>
                                    </p:set>
                                    <p:animEffect transition="in" filter="fade">
                                      <p:cBhvr>
                                        <p:cTn id="73" dur="500"/>
                                        <p:tgtEl>
                                          <p:spTgt spid="28">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8">
                                            <p:txEl>
                                              <p:pRg st="1" end="1"/>
                                            </p:txEl>
                                          </p:spTgt>
                                        </p:tgtEl>
                                        <p:attrNameLst>
                                          <p:attrName>style.visibility</p:attrName>
                                        </p:attrNameLst>
                                      </p:cBhvr>
                                      <p:to>
                                        <p:strVal val="visible"/>
                                      </p:to>
                                    </p:set>
                                    <p:animEffect transition="in" filter="fade">
                                      <p:cBhvr>
                                        <p:cTn id="78"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8" grpId="0"/>
      <p:bldP spid="91" grpId="0"/>
      <p:bldP spid="92" grpId="0"/>
      <p:bldP spid="93" grpId="0"/>
      <p:bldP spid="94" grpId="0"/>
      <p:bldP spid="95" grpId="0"/>
      <p:bldP spid="96" grpId="0"/>
      <p:bldP spid="98" grpId="0"/>
      <p:bldP spid="100" grpId="0" animBg="1"/>
      <p:bldP spid="28" grpId="0" build="p" bldLvl="5"/>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ejercicio: identificación de estacas</a:t>
            </a:r>
          </a:p>
        </p:txBody>
      </p:sp>
      <p:sp>
        <p:nvSpPr>
          <p:cNvPr id="4" name="Slide Number Placeholder 3"/>
          <p:cNvSpPr>
            <a:spLocks noGrp="1"/>
          </p:cNvSpPr>
          <p:nvPr>
            <p:ph type="sldNum" sz="quarter" idx="10"/>
          </p:nvPr>
        </p:nvSpPr>
        <p:spPr/>
        <p:txBody>
          <a:bodyPr/>
          <a:lstStyle/>
          <a:p>
            <a:pPr>
              <a:defRPr/>
            </a:pPr>
            <a:r>
              <a:rPr lang="en-US"/>
              <a:t>| </a:t>
            </a:r>
            <a:fld id="{A1E05332-54C3-48A0-89AF-A7F15008F0F8}" type="slidenum">
              <a:rPr lang="en-US" smtClean="0">
                <a:solidFill>
                  <a:srgbClr val="B2B2B2"/>
                </a:solidFill>
              </a:rPr>
              <a:pPr>
                <a:defRPr/>
              </a:pPr>
              <a:t>66</a:t>
            </a:fld>
            <a:endParaRPr lang="en-US">
              <a:solidFill>
                <a:srgbClr val="B2B2B2"/>
              </a:solidFill>
            </a:endParaRPr>
          </a:p>
        </p:txBody>
      </p:sp>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9" name="Rectangle 2"/>
          <p:cNvSpPr txBox="1">
            <a:spLocks noChangeArrowheads="1"/>
          </p:cNvSpPr>
          <p:nvPr/>
        </p:nvSpPr>
        <p:spPr>
          <a:xfrm>
            <a:off x="89690" y="46930"/>
            <a:ext cx="8964620" cy="434578"/>
          </a:xfrm>
          <a:prstGeom prst="rect">
            <a:avLst/>
          </a:prstGeom>
        </p:spPr>
        <p:txBody>
          <a:bodyP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s-ES" sz="2000" kern="0" dirty="0">
                <a:latin typeface="+mj-lt"/>
                <a:ea typeface="+mj-ea"/>
                <a:cs typeface="+mj-cs"/>
              </a:rPr>
              <a:t>Actividad: Consensuar Mecanismos y Temas de decisión por el MT</a:t>
            </a:r>
            <a:endParaRPr kumimoji="0" lang="es-ES" sz="2000" b="1" i="0" u="none" strike="noStrike" kern="0" cap="none" spc="0" normalizeH="0" baseline="0" noProof="0" dirty="0">
              <a:ln>
                <a:noFill/>
              </a:ln>
              <a:solidFill>
                <a:srgbClr val="002D62"/>
              </a:solidFill>
              <a:effectLst/>
              <a:uLnTx/>
              <a:uFillTx/>
              <a:latin typeface="+mj-lt"/>
              <a:ea typeface="+mj-ea"/>
              <a:cs typeface="+mj-cs"/>
            </a:endParaRPr>
          </a:p>
        </p:txBody>
      </p:sp>
      <p:pic>
        <p:nvPicPr>
          <p:cNvPr id="8" name="Picture 7">
            <a:extLst>
              <a:ext uri="{FF2B5EF4-FFF2-40B4-BE49-F238E27FC236}">
                <a16:creationId xmlns:a16="http://schemas.microsoft.com/office/drawing/2014/main" id="{8876B169-BD85-4D20-8681-DB0923FEC421}"/>
              </a:ext>
            </a:extLst>
          </p:cNvPr>
          <p:cNvPicPr>
            <a:picLocks noChangeAspect="1"/>
          </p:cNvPicPr>
          <p:nvPr/>
        </p:nvPicPr>
        <p:blipFill>
          <a:blip r:embed="rId2"/>
          <a:stretch>
            <a:fillRect/>
          </a:stretch>
        </p:blipFill>
        <p:spPr>
          <a:xfrm>
            <a:off x="6948264" y="771550"/>
            <a:ext cx="2090422" cy="1237046"/>
          </a:xfrm>
          <a:prstGeom prst="rect">
            <a:avLst/>
          </a:prstGeom>
        </p:spPr>
      </p:pic>
      <p:sp>
        <p:nvSpPr>
          <p:cNvPr id="10" name="TextBox 9">
            <a:extLst>
              <a:ext uri="{FF2B5EF4-FFF2-40B4-BE49-F238E27FC236}">
                <a16:creationId xmlns:a16="http://schemas.microsoft.com/office/drawing/2014/main" id="{7A74DCB8-7563-41C5-84B0-54AD2CC44A94}"/>
              </a:ext>
            </a:extLst>
          </p:cNvPr>
          <p:cNvSpPr txBox="1"/>
          <p:nvPr/>
        </p:nvSpPr>
        <p:spPr>
          <a:xfrm>
            <a:off x="303431" y="699542"/>
            <a:ext cx="6336704" cy="1384995"/>
          </a:xfrm>
          <a:prstGeom prst="rect">
            <a:avLst/>
          </a:prstGeom>
          <a:noFill/>
        </p:spPr>
        <p:txBody>
          <a:bodyPr wrap="square" rtlCol="0">
            <a:spAutoFit/>
          </a:bodyPr>
          <a:lstStyle/>
          <a:p>
            <a:pPr marL="285750" indent="-285750">
              <a:buFont typeface="Arial" panose="020B0604020202020204" pitchFamily="34" charset="0"/>
              <a:buChar char="•"/>
            </a:pPr>
            <a:r>
              <a:rPr lang="es-AR" sz="1400" b="0" dirty="0"/>
              <a:t>En grupos de 4, identifiquen 3 temas críticos en cuya discusión / decisión consideran que el MT debería intervenir.</a:t>
            </a:r>
          </a:p>
          <a:p>
            <a:pPr marL="285750" indent="-285750">
              <a:buFont typeface="Arial" panose="020B0604020202020204" pitchFamily="34" charset="0"/>
              <a:buChar char="•"/>
            </a:pPr>
            <a:r>
              <a:rPr lang="es-AR" sz="1400" b="0" dirty="0"/>
              <a:t>Definan el mecanismo de decisión aplicable a cada tema.</a:t>
            </a:r>
          </a:p>
          <a:p>
            <a:pPr marL="285750" indent="-285750">
              <a:buFont typeface="Arial" panose="020B0604020202020204" pitchFamily="34" charset="0"/>
              <a:buChar char="•"/>
            </a:pPr>
            <a:r>
              <a:rPr lang="es-AR" sz="1400" b="0" dirty="0"/>
              <a:t>Consideren si el contexto de la discusión debería ser presencial, virtual, mixto, etc. </a:t>
            </a:r>
            <a:endParaRPr lang="en-US" sz="1400" b="0" dirty="0"/>
          </a:p>
        </p:txBody>
      </p:sp>
      <p:graphicFrame>
        <p:nvGraphicFramePr>
          <p:cNvPr id="11" name="Table 10">
            <a:extLst>
              <a:ext uri="{FF2B5EF4-FFF2-40B4-BE49-F238E27FC236}">
                <a16:creationId xmlns:a16="http://schemas.microsoft.com/office/drawing/2014/main" id="{81D7875F-C8C8-458D-B701-562D8956671C}"/>
              </a:ext>
            </a:extLst>
          </p:cNvPr>
          <p:cNvGraphicFramePr>
            <a:graphicFrameLocks noGrp="1"/>
          </p:cNvGraphicFramePr>
          <p:nvPr>
            <p:extLst>
              <p:ext uri="{D42A27DB-BD31-4B8C-83A1-F6EECF244321}">
                <p14:modId xmlns:p14="http://schemas.microsoft.com/office/powerpoint/2010/main" val="2084289440"/>
              </p:ext>
            </p:extLst>
          </p:nvPr>
        </p:nvGraphicFramePr>
        <p:xfrm>
          <a:off x="1021613" y="2210824"/>
          <a:ext cx="7200800" cy="2595880"/>
        </p:xfrm>
        <a:graphic>
          <a:graphicData uri="http://schemas.openxmlformats.org/drawingml/2006/table">
            <a:tbl>
              <a:tblPr firstRow="1" bandRow="1">
                <a:tableStyleId>{21E4AEA4-8DFA-4A89-87EB-49C32662AFE0}</a:tableStyleId>
              </a:tblPr>
              <a:tblGrid>
                <a:gridCol w="3600400">
                  <a:extLst>
                    <a:ext uri="{9D8B030D-6E8A-4147-A177-3AD203B41FA5}">
                      <a16:colId xmlns:a16="http://schemas.microsoft.com/office/drawing/2014/main" val="422302410"/>
                    </a:ext>
                  </a:extLst>
                </a:gridCol>
                <a:gridCol w="3600400">
                  <a:extLst>
                    <a:ext uri="{9D8B030D-6E8A-4147-A177-3AD203B41FA5}">
                      <a16:colId xmlns:a16="http://schemas.microsoft.com/office/drawing/2014/main" val="54766435"/>
                    </a:ext>
                  </a:extLst>
                </a:gridCol>
              </a:tblGrid>
              <a:tr h="370840">
                <a:tc>
                  <a:txBody>
                    <a:bodyPr/>
                    <a:lstStyle/>
                    <a:p>
                      <a:pPr algn="ctr"/>
                      <a:r>
                        <a:rPr lang="es-AR" sz="1400" dirty="0">
                          <a:solidFill>
                            <a:schemeClr val="bg1"/>
                          </a:solidFill>
                          <a:effectLst>
                            <a:outerShdw blurRad="38100" dist="38100" dir="2700000" algn="tl">
                              <a:srgbClr val="000000">
                                <a:alpha val="43137"/>
                              </a:srgbClr>
                            </a:outerShdw>
                          </a:effectLst>
                        </a:rPr>
                        <a:t>TEMA</a:t>
                      </a:r>
                      <a:endParaRPr lang="en-US" sz="1400" dirty="0">
                        <a:solidFill>
                          <a:schemeClr val="bg1"/>
                        </a:solidFill>
                        <a:effectLst>
                          <a:outerShdw blurRad="38100" dist="38100" dir="2700000" algn="tl">
                            <a:srgbClr val="000000">
                              <a:alpha val="43137"/>
                            </a:srgbClr>
                          </a:outerShdw>
                        </a:effectLst>
                      </a:endParaRPr>
                    </a:p>
                  </a:txBody>
                  <a:tcPr/>
                </a:tc>
                <a:tc>
                  <a:txBody>
                    <a:bodyPr/>
                    <a:lstStyle/>
                    <a:p>
                      <a:pPr algn="ctr"/>
                      <a:r>
                        <a:rPr lang="es-AR" sz="1400" dirty="0">
                          <a:solidFill>
                            <a:schemeClr val="bg1"/>
                          </a:solidFill>
                          <a:effectLst>
                            <a:outerShdw blurRad="38100" dist="38100" dir="2700000" algn="tl">
                              <a:srgbClr val="000000">
                                <a:alpha val="43137"/>
                              </a:srgbClr>
                            </a:outerShdw>
                          </a:effectLst>
                        </a:rPr>
                        <a:t>MECANISMO DE DECISIÓN</a:t>
                      </a:r>
                      <a:endParaRPr lang="en-US" sz="1400" dirty="0">
                        <a:solidFill>
                          <a:schemeClr val="bg1"/>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2970637654"/>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4190261859"/>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656127110"/>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442721338"/>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3191361645"/>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3527353382"/>
                  </a:ext>
                </a:extLst>
              </a:tr>
              <a:tr h="370840">
                <a:tc>
                  <a:txBody>
                    <a:bodyPr/>
                    <a:lstStyle/>
                    <a:p>
                      <a:pPr algn="ctr"/>
                      <a:endParaRPr lang="en-US" sz="1400" dirty="0"/>
                    </a:p>
                  </a:txBody>
                  <a:tcPr/>
                </a:tc>
                <a:tc>
                  <a:txBody>
                    <a:bodyPr/>
                    <a:lstStyle/>
                    <a:p>
                      <a:endParaRPr lang="en-US" sz="1400" dirty="0"/>
                    </a:p>
                  </a:txBody>
                  <a:tcPr/>
                </a:tc>
                <a:extLst>
                  <a:ext uri="{0D108BD9-81ED-4DB2-BD59-A6C34878D82A}">
                    <a16:rowId xmlns:a16="http://schemas.microsoft.com/office/drawing/2014/main" val="2725307790"/>
                  </a:ext>
                </a:extLst>
              </a:tr>
            </a:tbl>
          </a:graphicData>
        </a:graphic>
      </p:graphicFrame>
    </p:spTree>
    <p:extLst>
      <p:ext uri="{BB962C8B-B14F-4D97-AF65-F5344CB8AC3E}">
        <p14:creationId xmlns:p14="http://schemas.microsoft.com/office/powerpoint/2010/main" val="119415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5"/>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6 Imagen" descr="1273857681_Pencil3.png"/>
          <p:cNvPicPr>
            <a:picLocks noChangeAspect="1"/>
          </p:cNvPicPr>
          <p:nvPr/>
        </p:nvPicPr>
        <p:blipFill>
          <a:blip r:embed="rId2" cstate="print"/>
          <a:srcRect/>
          <a:stretch>
            <a:fillRect/>
          </a:stretch>
        </p:blipFill>
        <p:spPr bwMode="auto">
          <a:xfrm>
            <a:off x="9159241" y="771550"/>
            <a:ext cx="750094" cy="750094"/>
          </a:xfrm>
          <a:prstGeom prst="rect">
            <a:avLst/>
          </a:prstGeom>
          <a:noFill/>
          <a:ln w="9525">
            <a:noFill/>
            <a:miter lim="800000"/>
            <a:headEnd/>
            <a:tailEnd/>
          </a:ln>
        </p:spPr>
      </p:pic>
      <p:sp>
        <p:nvSpPr>
          <p:cNvPr id="10" name="Shape 262">
            <a:extLst>
              <a:ext uri="{FF2B5EF4-FFF2-40B4-BE49-F238E27FC236}">
                <a16:creationId xmlns:a16="http://schemas.microsoft.com/office/drawing/2014/main" id="{6F4CB2BB-5389-4BAF-910B-8B15866E63FB}"/>
              </a:ext>
            </a:extLst>
          </p:cNvPr>
          <p:cNvSpPr/>
          <p:nvPr/>
        </p:nvSpPr>
        <p:spPr>
          <a:xfrm>
            <a:off x="0" y="-1171"/>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1" name="Rectangle 2">
            <a:extLst>
              <a:ext uri="{FF2B5EF4-FFF2-40B4-BE49-F238E27FC236}">
                <a16:creationId xmlns:a16="http://schemas.microsoft.com/office/drawing/2014/main" id="{F8B1DB25-38B5-4160-A370-19B16A7AB1A6}"/>
              </a:ext>
            </a:extLst>
          </p:cNvPr>
          <p:cNvSpPr>
            <a:spLocks noGrp="1" noChangeArrowheads="1"/>
          </p:cNvSpPr>
          <p:nvPr>
            <p:ph type="title"/>
          </p:nvPr>
        </p:nvSpPr>
        <p:spPr>
          <a:xfrm>
            <a:off x="251520" y="48940"/>
            <a:ext cx="8685213" cy="434578"/>
          </a:xfrm>
        </p:spPr>
        <p:txBody>
          <a:bodyPr/>
          <a:lstStyle/>
          <a:p>
            <a:r>
              <a:rPr lang="es-ES" sz="2400" dirty="0"/>
              <a:t>Actividad: Conversación abierta</a:t>
            </a:r>
          </a:p>
        </p:txBody>
      </p:sp>
      <p:sp>
        <p:nvSpPr>
          <p:cNvPr id="12" name="Slide Number Placeholder 3">
            <a:extLst>
              <a:ext uri="{FF2B5EF4-FFF2-40B4-BE49-F238E27FC236}">
                <a16:creationId xmlns:a16="http://schemas.microsoft.com/office/drawing/2014/main" id="{1C1748E9-A6F0-4322-BF2F-4E432F71FC49}"/>
              </a:ext>
            </a:extLst>
          </p:cNvPr>
          <p:cNvSpPr>
            <a:spLocks noGrp="1"/>
          </p:cNvSpPr>
          <p:nvPr>
            <p:ph type="sldNum" sz="quarter" idx="10"/>
          </p:nvPr>
        </p:nvSpPr>
        <p:spPr>
          <a:xfrm>
            <a:off x="7010400" y="4943477"/>
            <a:ext cx="2133600" cy="200025"/>
          </a:xfrm>
        </p:spPr>
        <p:txBody>
          <a:bodyPr/>
          <a:lstStyle/>
          <a:p>
            <a:pPr>
              <a:defRPr/>
            </a:pPr>
            <a:r>
              <a:rPr lang="en-US"/>
              <a:t>| </a:t>
            </a:r>
            <a:fld id="{A1E05332-54C3-48A0-89AF-A7F15008F0F8}" type="slidenum">
              <a:rPr lang="en-US" smtClean="0">
                <a:solidFill>
                  <a:srgbClr val="B2B2B2"/>
                </a:solidFill>
              </a:rPr>
              <a:pPr>
                <a:defRPr/>
              </a:pPr>
              <a:t>67</a:t>
            </a:fld>
            <a:endParaRPr lang="en-US">
              <a:solidFill>
                <a:srgbClr val="B2B2B2"/>
              </a:solidFill>
            </a:endParaRPr>
          </a:p>
        </p:txBody>
      </p:sp>
      <p:pic>
        <p:nvPicPr>
          <p:cNvPr id="4" name="Picture 3">
            <a:extLst>
              <a:ext uri="{FF2B5EF4-FFF2-40B4-BE49-F238E27FC236}">
                <a16:creationId xmlns:a16="http://schemas.microsoft.com/office/drawing/2014/main" id="{32459465-F750-4A15-9581-56C445F589EC}"/>
              </a:ext>
            </a:extLst>
          </p:cNvPr>
          <p:cNvPicPr>
            <a:picLocks noChangeAspect="1"/>
          </p:cNvPicPr>
          <p:nvPr/>
        </p:nvPicPr>
        <p:blipFill>
          <a:blip r:embed="rId3"/>
          <a:stretch>
            <a:fillRect/>
          </a:stretch>
        </p:blipFill>
        <p:spPr>
          <a:xfrm>
            <a:off x="1238250" y="903120"/>
            <a:ext cx="6667500" cy="3810000"/>
          </a:xfrm>
          <a:prstGeom prst="rect">
            <a:avLst/>
          </a:prstGeom>
        </p:spPr>
      </p:pic>
    </p:spTree>
    <p:extLst>
      <p:ext uri="{BB962C8B-B14F-4D97-AF65-F5344CB8AC3E}">
        <p14:creationId xmlns:p14="http://schemas.microsoft.com/office/powerpoint/2010/main" val="69765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2496237" y="2067694"/>
            <a:ext cx="2376264" cy="1388095"/>
          </a:xfrm>
          <a:noFill/>
          <a:ln/>
        </p:spPr>
        <p:txBody>
          <a:bodyPr/>
          <a:lstStyle/>
          <a:p>
            <a:pPr algn="ctr">
              <a:spcBef>
                <a:spcPct val="80000"/>
              </a:spcBef>
              <a:buClrTx/>
            </a:pPr>
            <a:r>
              <a:rPr lang="es-AR" sz="2000" dirty="0"/>
              <a:t>TALLER</a:t>
            </a:r>
          </a:p>
          <a:p>
            <a:pPr algn="ctr">
              <a:spcBef>
                <a:spcPct val="80000"/>
              </a:spcBef>
              <a:buClrTx/>
            </a:pPr>
            <a:r>
              <a:rPr lang="es-AR" sz="2800" dirty="0"/>
              <a:t>DÍA 2</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1403648" y="55552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6.googleusercontent.com/RbIqfN98DshS25GZhkmTyZ_Ak-GNhmVBwscWUxgdBzPKCxTd9TKRAue7bmuKreSEWqpxcH1QaB_rc0r0W-UPN4v9479v2XIqgtb-VvPxhzWd"/>
          <p:cNvPicPr>
            <a:picLocks noChangeAspect="1" noChangeArrowheads="1"/>
          </p:cNvPicPr>
          <p:nvPr/>
        </p:nvPicPr>
        <p:blipFill rotWithShape="1">
          <a:blip r:embed="rId3" cstate="print"/>
          <a:srcRect l="12500" t="34398" r="12500"/>
          <a:stretch/>
        </p:blipFill>
        <p:spPr bwMode="auto">
          <a:xfrm>
            <a:off x="12912" y="-1255068"/>
            <a:ext cx="9144000" cy="6398568"/>
          </a:xfrm>
          <a:prstGeom prst="rect">
            <a:avLst/>
          </a:prstGeom>
          <a:noFill/>
          <a:ln w="9525">
            <a:noFill/>
            <a:miter lim="800000"/>
            <a:headEnd/>
            <a:tailEnd/>
          </a:ln>
        </p:spPr>
      </p:pic>
      <p:sp>
        <p:nvSpPr>
          <p:cNvPr id="3" name="Content Placeholder 2"/>
          <p:cNvSpPr>
            <a:spLocks noGrp="1"/>
          </p:cNvSpPr>
          <p:nvPr>
            <p:ph idx="1"/>
          </p:nvPr>
        </p:nvSpPr>
        <p:spPr>
          <a:xfrm>
            <a:off x="755576" y="987574"/>
            <a:ext cx="7920880" cy="2214246"/>
          </a:xfrm>
        </p:spPr>
        <p:txBody>
          <a:bodyPr/>
          <a:lstStyle/>
          <a:p>
            <a:pPr>
              <a:buNone/>
            </a:pPr>
            <a:r>
              <a:rPr lang="es-AR" sz="2400" dirty="0">
                <a:solidFill>
                  <a:schemeClr val="bg1"/>
                </a:solidFill>
                <a:effectLst>
                  <a:outerShdw blurRad="38100" dist="38100" dir="2700000" algn="tl">
                    <a:srgbClr val="000000">
                      <a:alpha val="43137"/>
                    </a:srgbClr>
                  </a:outerShdw>
                </a:effectLst>
              </a:rPr>
              <a:t>En pequeños grupos:</a:t>
            </a:r>
          </a:p>
          <a:p>
            <a:endParaRPr lang="es-AR" sz="2400" dirty="0">
              <a:solidFill>
                <a:schemeClr val="bg1"/>
              </a:solidFill>
              <a:effectLst>
                <a:outerShdw blurRad="38100" dist="38100" dir="2700000" algn="tl">
                  <a:srgbClr val="000000">
                    <a:alpha val="43137"/>
                  </a:srgbClr>
                </a:outerShdw>
              </a:effectLst>
            </a:endParaRPr>
          </a:p>
          <a:p>
            <a:r>
              <a:rPr lang="es-AR" sz="2400" dirty="0">
                <a:solidFill>
                  <a:schemeClr val="bg1"/>
                </a:solidFill>
                <a:effectLst>
                  <a:outerShdw blurRad="38100" dist="38100" dir="2700000" algn="tl">
                    <a:srgbClr val="000000">
                      <a:alpha val="43137"/>
                    </a:srgbClr>
                  </a:outerShdw>
                </a:effectLst>
              </a:rPr>
              <a:t>¿Qué valor agregado me llevé ayer?</a:t>
            </a:r>
          </a:p>
          <a:p>
            <a:r>
              <a:rPr lang="es-AR" sz="2400" dirty="0">
                <a:solidFill>
                  <a:schemeClr val="bg1"/>
                </a:solidFill>
                <a:effectLst>
                  <a:outerShdw blurRad="38100" dist="38100" dir="2700000" algn="tl">
                    <a:srgbClr val="000000">
                      <a:alpha val="43137"/>
                    </a:srgbClr>
                  </a:outerShdw>
                </a:effectLst>
              </a:rPr>
              <a:t>¿Qué dudas me quedaron?</a:t>
            </a:r>
          </a:p>
          <a:p>
            <a:pPr marL="457200" indent="-457200">
              <a:buFont typeface="+mj-lt"/>
              <a:buAutoNum type="arabicPeriod"/>
            </a:pPr>
            <a:endParaRPr lang="es-AR" sz="2400" dirty="0">
              <a:solidFill>
                <a:schemeClr val="bg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0"/>
          </p:nvPr>
        </p:nvSpPr>
        <p:spPr/>
        <p:txBody>
          <a:bodyPr/>
          <a:lstStyle/>
          <a:p>
            <a:pPr>
              <a:defRPr/>
            </a:pPr>
            <a:r>
              <a:rPr lang="en-US"/>
              <a:t>| </a:t>
            </a:r>
            <a:fld id="{475EB742-DF33-4CEA-9D9D-6226EB51D041}" type="slidenum">
              <a:rPr lang="en-US" smtClean="0">
                <a:solidFill>
                  <a:srgbClr val="B2B2B2"/>
                </a:solidFill>
              </a:rPr>
              <a:pPr>
                <a:defRPr/>
              </a:pPr>
              <a:t>69</a:t>
            </a:fld>
            <a:endParaRPr lang="en-US">
              <a:solidFill>
                <a:srgbClr val="B2B2B2"/>
              </a:solidFill>
            </a:endParaRPr>
          </a:p>
        </p:txBody>
      </p:sp>
      <p:sp>
        <p:nvSpPr>
          <p:cNvPr id="6" name="Shape 262">
            <a:extLst>
              <a:ext uri="{FF2B5EF4-FFF2-40B4-BE49-F238E27FC236}">
                <a16:creationId xmlns:a16="http://schemas.microsoft.com/office/drawing/2014/main" id="{3AF3BC1D-B543-48AF-BB44-1E4C737BBCCB}"/>
              </a:ext>
            </a:extLst>
          </p:cNvPr>
          <p:cNvSpPr/>
          <p:nvPr/>
        </p:nvSpPr>
        <p:spPr>
          <a:xfrm>
            <a:off x="0" y="-101245"/>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1521" y="-23068"/>
            <a:ext cx="2016224" cy="434578"/>
          </a:xfrm>
        </p:spPr>
        <p:txBody>
          <a:bodyPr/>
          <a:lstStyle/>
          <a:p>
            <a:r>
              <a:rPr lang="es-AR" sz="2400" dirty="0" err="1">
                <a:solidFill>
                  <a:schemeClr val="tx1"/>
                </a:solidFill>
              </a:rPr>
              <a:t>Check</a:t>
            </a:r>
            <a:r>
              <a:rPr lang="es-AR" sz="2400" dirty="0">
                <a:solidFill>
                  <a:schemeClr val="tx1"/>
                </a:solidFill>
              </a:rPr>
              <a:t> in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1115616" y="2355726"/>
            <a:ext cx="5832648" cy="661720"/>
          </a:xfrm>
          <a:noFill/>
          <a:ln/>
        </p:spPr>
        <p:txBody>
          <a:bodyPr/>
          <a:lstStyle/>
          <a:p>
            <a:pPr algn="l">
              <a:spcBef>
                <a:spcPct val="80000"/>
              </a:spcBef>
              <a:buClrTx/>
            </a:pPr>
            <a:r>
              <a:rPr lang="es-AR" sz="2800" dirty="0"/>
              <a:t>EQUIPOS DE ALTO DESEMPEÑO</a:t>
            </a:r>
          </a:p>
        </p:txBody>
      </p:sp>
      <p:pic>
        <p:nvPicPr>
          <p:cNvPr id="7" name="6 Imagen" descr="wu.png">
            <a:extLst>
              <a:ext uri="{FF2B5EF4-FFF2-40B4-BE49-F238E27FC236}">
                <a16:creationId xmlns:a16="http://schemas.microsoft.com/office/drawing/2014/main" id="{0409BF36-0775-4AB7-9EEF-B256493EEE04}"/>
              </a:ext>
            </a:extLst>
          </p:cNvPr>
          <p:cNvPicPr>
            <a:picLocks noChangeAspect="1"/>
          </p:cNvPicPr>
          <p:nvPr/>
        </p:nvPicPr>
        <p:blipFill>
          <a:blip r:embed="rId3" cstate="print"/>
          <a:stretch>
            <a:fillRect/>
          </a:stretch>
        </p:blipFill>
        <p:spPr>
          <a:xfrm>
            <a:off x="6124698" y="3462848"/>
            <a:ext cx="1607344" cy="1607344"/>
          </a:xfrm>
          <a:prstGeom prst="rect">
            <a:avLst/>
          </a:prstGeom>
        </p:spPr>
      </p:pic>
      <p:sp>
        <p:nvSpPr>
          <p:cNvPr id="4" name="Rectangle 3">
            <a:extLst>
              <a:ext uri="{FF2B5EF4-FFF2-40B4-BE49-F238E27FC236}">
                <a16:creationId xmlns:a16="http://schemas.microsoft.com/office/drawing/2014/main" id="{D44770C0-C4E1-4E34-AE19-C810D00EC29F}"/>
              </a:ext>
            </a:extLst>
          </p:cNvPr>
          <p:cNvSpPr/>
          <p:nvPr/>
        </p:nvSpPr>
        <p:spPr>
          <a:xfrm>
            <a:off x="1751219" y="1030402"/>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spTree>
    <p:extLst>
      <p:ext uri="{BB962C8B-B14F-4D97-AF65-F5344CB8AC3E}">
        <p14:creationId xmlns:p14="http://schemas.microsoft.com/office/powerpoint/2010/main" val="41382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794" name="Rectangle 2"/>
          <p:cNvSpPr>
            <a:spLocks noGrp="1" noChangeArrowheads="1"/>
          </p:cNvSpPr>
          <p:nvPr>
            <p:ph type="subTitle" idx="1"/>
          </p:nvPr>
        </p:nvSpPr>
        <p:spPr>
          <a:xfrm>
            <a:off x="663044" y="1788908"/>
            <a:ext cx="4465167" cy="997741"/>
          </a:xfrm>
          <a:noFill/>
          <a:ln/>
        </p:spPr>
        <p:txBody>
          <a:bodyPr/>
          <a:lstStyle/>
          <a:p>
            <a:pPr algn="ctr">
              <a:spcBef>
                <a:spcPct val="80000"/>
              </a:spcBef>
              <a:buClrTx/>
            </a:pPr>
            <a:r>
              <a:rPr lang="es-AR" sz="2800" dirty="0"/>
              <a:t>COMUNICACIÓN AUTÉNTICA</a:t>
            </a:r>
          </a:p>
        </p:txBody>
      </p:sp>
      <p:pic>
        <p:nvPicPr>
          <p:cNvPr id="4" name="6 Imagen" descr="wu.png"/>
          <p:cNvPicPr>
            <a:picLocks noChangeAspect="1"/>
          </p:cNvPicPr>
          <p:nvPr/>
        </p:nvPicPr>
        <p:blipFill>
          <a:blip r:embed="rId3" cstate="print"/>
          <a:stretch>
            <a:fillRect/>
          </a:stretch>
        </p:blipFill>
        <p:spPr>
          <a:xfrm>
            <a:off x="5868144" y="3723879"/>
            <a:ext cx="1607344" cy="1607344"/>
          </a:xfrm>
          <a:prstGeom prst="rect">
            <a:avLst/>
          </a:prstGeom>
        </p:spPr>
      </p:pic>
      <p:sp>
        <p:nvSpPr>
          <p:cNvPr id="5" name="Rectangle 4"/>
          <p:cNvSpPr/>
          <p:nvPr/>
        </p:nvSpPr>
        <p:spPr>
          <a:xfrm>
            <a:off x="582172" y="915566"/>
            <a:ext cx="4561442" cy="661720"/>
          </a:xfrm>
          <a:prstGeom prst="rect">
            <a:avLst/>
          </a:prstGeom>
        </p:spPr>
        <p:txBody>
          <a:bodyPr wrap="none">
            <a:spAutoFit/>
          </a:bodyPr>
          <a:lstStyle/>
          <a:p>
            <a:pPr algn="ctr">
              <a:spcBef>
                <a:spcPts val="600"/>
              </a:spcBef>
            </a:pPr>
            <a:r>
              <a:rPr lang="en-US" dirty="0" err="1">
                <a:solidFill>
                  <a:srgbClr val="002060"/>
                </a:solidFill>
                <a:latin typeface="Arial" charset="0"/>
                <a:ea typeface="Arial" charset="0"/>
                <a:cs typeface="Arial" charset="0"/>
              </a:rPr>
              <a:t>Programa</a:t>
            </a:r>
            <a:endParaRPr lang="en-US" dirty="0">
              <a:solidFill>
                <a:srgbClr val="002060"/>
              </a:solidFill>
              <a:latin typeface="Arial" charset="0"/>
              <a:ea typeface="Arial" charset="0"/>
              <a:cs typeface="Arial" charset="0"/>
            </a:endParaRPr>
          </a:p>
          <a:p>
            <a:pPr algn="ctr">
              <a:spcBef>
                <a:spcPts val="600"/>
              </a:spcBef>
            </a:pPr>
            <a:r>
              <a:rPr lang="en-US" dirty="0">
                <a:solidFill>
                  <a:srgbClr val="002060"/>
                </a:solidFill>
                <a:latin typeface="Arial" charset="0"/>
                <a:ea typeface="Arial" charset="0"/>
                <a:cs typeface="Arial" charset="0"/>
              </a:rPr>
              <a:t>IMPULSANDO EL DESEMPEÑO </a:t>
            </a:r>
            <a:r>
              <a:rPr lang="es-AR" dirty="0">
                <a:solidFill>
                  <a:srgbClr val="002060"/>
                </a:solidFill>
                <a:latin typeface="Arial" charset="0"/>
                <a:ea typeface="Arial" charset="0"/>
                <a:cs typeface="Arial" charset="0"/>
              </a:rPr>
              <a:t>DEL EQUIPO</a:t>
            </a:r>
            <a:endParaRPr lang="es-AR" sz="1800" dirty="0">
              <a:solidFill>
                <a:srgbClr val="002060"/>
              </a:solidFill>
              <a:latin typeface="Arial" charset="0"/>
              <a:ea typeface="Arial" charset="0"/>
              <a:cs typeface="Arial" charset="0"/>
            </a:endParaRPr>
          </a:p>
        </p:txBody>
      </p:sp>
      <p:pic>
        <p:nvPicPr>
          <p:cNvPr id="6" name="Picture 2"/>
          <p:cNvPicPr>
            <a:picLocks noChangeAspect="1" noChangeArrowheads="1"/>
          </p:cNvPicPr>
          <p:nvPr/>
        </p:nvPicPr>
        <p:blipFill>
          <a:blip r:embed="rId4" cstate="print"/>
          <a:srcRect/>
          <a:stretch>
            <a:fillRect/>
          </a:stretch>
        </p:blipFill>
        <p:spPr bwMode="auto">
          <a:xfrm>
            <a:off x="899593" y="3119489"/>
            <a:ext cx="1305893" cy="1108445"/>
          </a:xfrm>
          <a:prstGeom prst="rect">
            <a:avLst/>
          </a:prstGeom>
          <a:noFill/>
          <a:ln w="9525">
            <a:noFill/>
            <a:miter lim="800000"/>
            <a:headEnd/>
            <a:tailEnd/>
          </a:ln>
        </p:spPr>
      </p:pic>
      <p:sp>
        <p:nvSpPr>
          <p:cNvPr id="7" name="Rectangle 6"/>
          <p:cNvSpPr/>
          <p:nvPr/>
        </p:nvSpPr>
        <p:spPr bwMode="auto">
          <a:xfrm>
            <a:off x="395536" y="3345836"/>
            <a:ext cx="2088232" cy="4500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2" name="Picture 1">
            <a:extLst>
              <a:ext uri="{FF2B5EF4-FFF2-40B4-BE49-F238E27FC236}">
                <a16:creationId xmlns:a16="http://schemas.microsoft.com/office/drawing/2014/main" id="{6FC75FE0-66B3-41A3-81A7-C09A115DE60C}"/>
              </a:ext>
            </a:extLst>
          </p:cNvPr>
          <p:cNvPicPr>
            <a:picLocks noChangeAspect="1"/>
          </p:cNvPicPr>
          <p:nvPr/>
        </p:nvPicPr>
        <p:blipFill>
          <a:blip r:embed="rId5"/>
          <a:stretch>
            <a:fillRect/>
          </a:stretch>
        </p:blipFill>
        <p:spPr>
          <a:xfrm>
            <a:off x="5757336" y="341091"/>
            <a:ext cx="1828959" cy="18106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Title 1"/>
          <p:cNvSpPr>
            <a:spLocks noGrp="1"/>
          </p:cNvSpPr>
          <p:nvPr>
            <p:ph type="title"/>
          </p:nvPr>
        </p:nvSpPr>
        <p:spPr>
          <a:xfrm>
            <a:off x="250377" y="51470"/>
            <a:ext cx="8685213" cy="434578"/>
          </a:xfrm>
        </p:spPr>
        <p:txBody>
          <a:bodyPr/>
          <a:lstStyle/>
          <a:p>
            <a:r>
              <a:rPr lang="es-AR" sz="2400" dirty="0"/>
              <a:t>“Hechos” vs. “inferencias”</a:t>
            </a:r>
          </a:p>
        </p:txBody>
      </p:sp>
      <p:sp>
        <p:nvSpPr>
          <p:cNvPr id="4" name="Slide Number Placeholder 3"/>
          <p:cNvSpPr>
            <a:spLocks noGrp="1"/>
          </p:cNvSpPr>
          <p:nvPr>
            <p:ph type="sldNum" sz="quarter" idx="10"/>
          </p:nvPr>
        </p:nvSpPr>
        <p:spPr/>
        <p:txBody>
          <a:bodyPr/>
          <a:lstStyle/>
          <a:p>
            <a:pPr>
              <a:defRPr/>
            </a:pPr>
            <a:r>
              <a:rPr lang="en-US"/>
              <a:t>| </a:t>
            </a:r>
            <a:fld id="{7D2F7ABC-AA93-4AF8-AB20-8065AE5F2E9A}" type="slidenum">
              <a:rPr lang="en-US" smtClean="0">
                <a:solidFill>
                  <a:srgbClr val="B2B2B2"/>
                </a:solidFill>
              </a:rPr>
              <a:pPr>
                <a:defRPr/>
              </a:pPr>
              <a:t>71</a:t>
            </a:fld>
            <a:endParaRPr lang="en-US">
              <a:solidFill>
                <a:srgbClr val="B2B2B2"/>
              </a:solidFill>
            </a:endParaRPr>
          </a:p>
        </p:txBody>
      </p:sp>
      <p:sp>
        <p:nvSpPr>
          <p:cNvPr id="7" name="Content Placeholder 2"/>
          <p:cNvSpPr>
            <a:spLocks noGrp="1"/>
          </p:cNvSpPr>
          <p:nvPr>
            <p:ph idx="1"/>
          </p:nvPr>
        </p:nvSpPr>
        <p:spPr>
          <a:xfrm>
            <a:off x="367070" y="2211710"/>
            <a:ext cx="8352928" cy="2520280"/>
          </a:xfrm>
        </p:spPr>
        <p:txBody>
          <a:bodyPr/>
          <a:lstStyle/>
          <a:p>
            <a:pPr marL="457200" indent="-457200" algn="ctr">
              <a:buNone/>
            </a:pPr>
            <a:r>
              <a:rPr lang="es-AR" sz="1700" u="sng" dirty="0"/>
              <a:t>Pasos para tratar las INFERENCIAS</a:t>
            </a:r>
            <a:r>
              <a:rPr lang="es-AR" sz="1700" dirty="0"/>
              <a:t>:</a:t>
            </a:r>
          </a:p>
          <a:p>
            <a:pPr marL="457200" indent="-457200">
              <a:buFont typeface="+mj-lt"/>
              <a:buAutoNum type="arabicPeriod"/>
            </a:pPr>
            <a:r>
              <a:rPr lang="es-AR" sz="1700" dirty="0"/>
              <a:t>Tomar consciencia de las propias inferencias.</a:t>
            </a:r>
          </a:p>
          <a:p>
            <a:pPr marL="457200" indent="-457200">
              <a:buFont typeface="+mj-lt"/>
              <a:buAutoNum type="arabicPeriod"/>
            </a:pPr>
            <a:r>
              <a:rPr lang="es-AR" sz="1700" dirty="0"/>
              <a:t>Exponerlas explícitamente como INFERENCIAS (“</a:t>
            </a:r>
            <a:r>
              <a:rPr lang="es-AR" sz="1700" i="1" dirty="0"/>
              <a:t>Tengo una inferencia…”)</a:t>
            </a:r>
          </a:p>
          <a:p>
            <a:pPr marL="457200" indent="-457200">
              <a:buFont typeface="+mj-lt"/>
              <a:buAutoNum type="arabicPeriod"/>
            </a:pPr>
            <a:r>
              <a:rPr lang="es-AR" sz="1700" dirty="0"/>
              <a:t> Chequear, siempre que sea posible, para validarlas (=convertirlas en HECHOS) o descartarlas.</a:t>
            </a:r>
          </a:p>
          <a:p>
            <a:pPr marL="457200" indent="-457200">
              <a:buFont typeface="+mj-lt"/>
              <a:buAutoNum type="arabicPeriod"/>
            </a:pPr>
            <a:r>
              <a:rPr lang="es-AR" sz="1700" dirty="0"/>
              <a:t>Indagar sobre las INFERENCIAS de la otra persona </a:t>
            </a:r>
            <a:r>
              <a:rPr lang="es-AR" sz="1700" i="1" dirty="0"/>
              <a:t>(=¿Te consta? ¿Lo que decís es un hecho o una inferencia?)</a:t>
            </a:r>
          </a:p>
        </p:txBody>
      </p:sp>
      <p:sp>
        <p:nvSpPr>
          <p:cNvPr id="6" name="Rectangle 19"/>
          <p:cNvSpPr txBox="1">
            <a:spLocks noChangeArrowheads="1"/>
          </p:cNvSpPr>
          <p:nvPr/>
        </p:nvSpPr>
        <p:spPr bwMode="auto">
          <a:xfrm>
            <a:off x="523914" y="807570"/>
            <a:ext cx="7992888" cy="338534"/>
          </a:xfrm>
          <a:prstGeom prst="rect">
            <a:avLst/>
          </a:prstGeom>
          <a:solidFill>
            <a:srgbClr val="000080">
              <a:alpha val="81960"/>
            </a:srgbClr>
          </a:solidFill>
          <a:ln w="9525">
            <a:noFill/>
            <a:miter lim="800000"/>
            <a:headEnd/>
            <a:tailEnd/>
          </a:ln>
        </p:spPr>
        <p:txBody>
          <a:bodyPr vert="horz" wrap="square" lIns="45710" tIns="45710" rIns="45710" bIns="45710" numCol="1" anchor="t" anchorCtr="0" compatLnSpc="1">
            <a:prstTxWarp prst="textNoShape">
              <a:avLst/>
            </a:prstTxWarp>
            <a:spAutoFit/>
          </a:bodyPr>
          <a:lstStyle/>
          <a:p>
            <a:pPr marL="0" marR="0" lvl="0" indent="0" algn="ctr" defTabSz="895350" rtl="0" eaLnBrk="1" fontAlgn="base" latinLnBrk="0" hangingPunct="1">
              <a:lnSpc>
                <a:spcPct val="100000"/>
              </a:lnSpc>
              <a:spcBef>
                <a:spcPct val="60000"/>
              </a:spcBef>
              <a:spcAft>
                <a:spcPct val="0"/>
              </a:spcAft>
              <a:buClr>
                <a:schemeClr val="accent2"/>
              </a:buClr>
              <a:buSzTx/>
              <a:buFontTx/>
              <a:buNone/>
              <a:tabLst/>
              <a:defRPr/>
            </a:pPr>
            <a:r>
              <a:rPr kumimoji="0" lang="es-ES" sz="1600" b="1" i="0" u="none" strike="noStrike" kern="0" cap="none" spc="0" normalizeH="0" baseline="0" noProof="0" dirty="0">
                <a:ln>
                  <a:noFill/>
                </a:ln>
                <a:solidFill>
                  <a:srgbClr val="FFFFFF"/>
                </a:solidFill>
                <a:effectLst/>
                <a:uLnTx/>
                <a:uFillTx/>
                <a:latin typeface="+mn-lt"/>
                <a:ea typeface="+mn-ea"/>
                <a:cs typeface="+mn-cs"/>
              </a:rPr>
              <a:t>Las conversaciones improductivas pueden suscitarse cuando se confunde entre:</a:t>
            </a:r>
          </a:p>
        </p:txBody>
      </p:sp>
      <p:grpSp>
        <p:nvGrpSpPr>
          <p:cNvPr id="3" name="Group 2">
            <a:extLst>
              <a:ext uri="{FF2B5EF4-FFF2-40B4-BE49-F238E27FC236}">
                <a16:creationId xmlns:a16="http://schemas.microsoft.com/office/drawing/2014/main" id="{31BCC91F-D5B0-4B15-9509-E868EA2105FA}"/>
              </a:ext>
            </a:extLst>
          </p:cNvPr>
          <p:cNvGrpSpPr/>
          <p:nvPr/>
        </p:nvGrpSpPr>
        <p:grpSpPr>
          <a:xfrm>
            <a:off x="524476" y="1401639"/>
            <a:ext cx="7964984" cy="752283"/>
            <a:chOff x="524476" y="1401639"/>
            <a:chExt cx="7964984" cy="752283"/>
          </a:xfrm>
        </p:grpSpPr>
        <p:sp>
          <p:nvSpPr>
            <p:cNvPr id="8" name="Text Box 20"/>
            <p:cNvSpPr txBox="1">
              <a:spLocks noChangeArrowheads="1"/>
            </p:cNvSpPr>
            <p:nvPr/>
          </p:nvSpPr>
          <p:spPr bwMode="auto">
            <a:xfrm>
              <a:off x="524476" y="1430667"/>
              <a:ext cx="3528395" cy="723255"/>
            </a:xfrm>
            <a:prstGeom prst="rect">
              <a:avLst/>
            </a:prstGeom>
            <a:solidFill>
              <a:srgbClr val="0000FF">
                <a:alpha val="70979"/>
              </a:srgbClr>
            </a:solidFill>
            <a:ln w="15875" algn="ctr">
              <a:solidFill>
                <a:schemeClr val="tx1"/>
              </a:solidFill>
              <a:miter lim="800000"/>
              <a:headEnd/>
              <a:tailEnd/>
            </a:ln>
          </p:spPr>
          <p:txBody>
            <a:bodyPr wrap="square" lIns="45710" tIns="45710" rIns="45710" bIns="45710">
              <a:spAutoFit/>
            </a:bodyPr>
            <a:lstStyle/>
            <a:p>
              <a:pPr algn="ctr" defTabSz="895350">
                <a:spcBef>
                  <a:spcPts val="600"/>
                </a:spcBef>
                <a:spcAft>
                  <a:spcPts val="600"/>
                </a:spcAft>
              </a:pPr>
              <a:r>
                <a:rPr lang="es-ES" sz="1800" b="1" dirty="0">
                  <a:solidFill>
                    <a:schemeClr val="accent1"/>
                  </a:solidFill>
                </a:rPr>
                <a:t>HECHOS</a:t>
              </a:r>
            </a:p>
            <a:p>
              <a:pPr algn="ctr" defTabSz="895350">
                <a:spcBef>
                  <a:spcPts val="0"/>
                </a:spcBef>
                <a:spcAft>
                  <a:spcPts val="600"/>
                </a:spcAft>
              </a:pPr>
              <a:r>
                <a:rPr lang="es-ES" sz="1200" b="1" dirty="0">
                  <a:solidFill>
                    <a:schemeClr val="accent1"/>
                  </a:solidFill>
                </a:rPr>
                <a:t>(COMPROBADOS)</a:t>
              </a:r>
              <a:endParaRPr lang="es-ES" sz="100" b="1" dirty="0">
                <a:solidFill>
                  <a:schemeClr val="accent1"/>
                </a:solidFill>
              </a:endParaRPr>
            </a:p>
            <a:p>
              <a:pPr algn="ctr" defTabSz="895350">
                <a:spcBef>
                  <a:spcPts val="0"/>
                </a:spcBef>
                <a:spcAft>
                  <a:spcPts val="600"/>
                </a:spcAft>
              </a:pPr>
              <a:endParaRPr lang="es-ES" sz="100" b="1" dirty="0">
                <a:solidFill>
                  <a:schemeClr val="accent1"/>
                </a:solidFill>
              </a:endParaRPr>
            </a:p>
          </p:txBody>
        </p:sp>
        <p:sp>
          <p:nvSpPr>
            <p:cNvPr id="9" name="Text Box 21"/>
            <p:cNvSpPr txBox="1">
              <a:spLocks noChangeArrowheads="1"/>
            </p:cNvSpPr>
            <p:nvPr/>
          </p:nvSpPr>
          <p:spPr bwMode="auto">
            <a:xfrm>
              <a:off x="4745044" y="1401639"/>
              <a:ext cx="3744416" cy="738644"/>
            </a:xfrm>
            <a:prstGeom prst="rect">
              <a:avLst/>
            </a:prstGeom>
            <a:solidFill>
              <a:srgbClr val="99CC00"/>
            </a:solidFill>
            <a:ln w="15875" algn="ctr">
              <a:solidFill>
                <a:schemeClr val="tx1"/>
              </a:solidFill>
              <a:miter lim="800000"/>
              <a:headEnd/>
              <a:tailEnd/>
            </a:ln>
          </p:spPr>
          <p:txBody>
            <a:bodyPr wrap="square" lIns="45710" tIns="45710" rIns="45710" bIns="45710">
              <a:spAutoFit/>
            </a:bodyPr>
            <a:lstStyle/>
            <a:p>
              <a:pPr algn="ctr" defTabSz="895350">
                <a:spcBef>
                  <a:spcPts val="0"/>
                </a:spcBef>
              </a:pPr>
              <a:r>
                <a:rPr lang="es-ES" sz="1800" b="1" dirty="0">
                  <a:solidFill>
                    <a:schemeClr val="accent1"/>
                  </a:solidFill>
                  <a:effectLst>
                    <a:outerShdw blurRad="38100" dist="38100" dir="2700000" algn="tl">
                      <a:srgbClr val="000000">
                        <a:alpha val="43137"/>
                      </a:srgbClr>
                    </a:outerShdw>
                  </a:effectLst>
                </a:rPr>
                <a:t>INFERENCIAS</a:t>
              </a:r>
              <a:endParaRPr lang="es-ES" sz="1400" b="1" dirty="0">
                <a:solidFill>
                  <a:schemeClr val="accent1"/>
                </a:solidFill>
                <a:effectLst>
                  <a:outerShdw blurRad="38100" dist="38100" dir="2700000" algn="tl">
                    <a:srgbClr val="000000">
                      <a:alpha val="43137"/>
                    </a:srgbClr>
                  </a:outerShdw>
                </a:effectLst>
              </a:endParaRPr>
            </a:p>
            <a:p>
              <a:pPr algn="ctr" defTabSz="895350">
                <a:spcBef>
                  <a:spcPts val="0"/>
                </a:spcBef>
              </a:pPr>
              <a:r>
                <a:rPr lang="es-ES" sz="1200" b="1" dirty="0">
                  <a:solidFill>
                    <a:schemeClr val="accent1"/>
                  </a:solidFill>
                  <a:effectLst>
                    <a:outerShdw blurRad="38100" dist="38100" dir="2700000" algn="tl">
                      <a:srgbClr val="000000">
                        <a:alpha val="43137"/>
                      </a:srgbClr>
                    </a:outerShdw>
                  </a:effectLst>
                </a:rPr>
                <a:t>(HECHOS NO COMPROBADOS)</a:t>
              </a:r>
            </a:p>
            <a:p>
              <a:pPr algn="ctr" defTabSz="895350">
                <a:spcBef>
                  <a:spcPts val="0"/>
                </a:spcBef>
              </a:pPr>
              <a:r>
                <a:rPr lang="es-ES" sz="1200" b="1" dirty="0">
                  <a:solidFill>
                    <a:schemeClr val="accent1"/>
                  </a:solidFill>
                  <a:effectLst>
                    <a:outerShdw blurRad="38100" dist="38100" dir="2700000" algn="tl">
                      <a:srgbClr val="000000">
                        <a:alpha val="43137"/>
                      </a:srgbClr>
                    </a:outerShdw>
                  </a:effectLst>
                </a:rPr>
                <a:t>[SUPUESTOS]</a:t>
              </a:r>
            </a:p>
          </p:txBody>
        </p:sp>
        <p:sp>
          <p:nvSpPr>
            <p:cNvPr id="10" name="Text Box 22"/>
            <p:cNvSpPr txBox="1">
              <a:spLocks noChangeArrowheads="1"/>
            </p:cNvSpPr>
            <p:nvPr/>
          </p:nvSpPr>
          <p:spPr bwMode="auto">
            <a:xfrm>
              <a:off x="4298837" y="1520096"/>
              <a:ext cx="289483" cy="523200"/>
            </a:xfrm>
            <a:prstGeom prst="rect">
              <a:avLst/>
            </a:prstGeom>
            <a:noFill/>
            <a:ln w="9525" algn="ctr">
              <a:noFill/>
              <a:miter lim="800000"/>
              <a:headEnd/>
              <a:tailEnd/>
            </a:ln>
          </p:spPr>
          <p:txBody>
            <a:bodyPr wrap="none" lIns="45710" tIns="45710" rIns="45710" bIns="45710">
              <a:spAutoFit/>
            </a:bodyPr>
            <a:lstStyle/>
            <a:p>
              <a:pPr algn="r" defTabSz="895350">
                <a:spcBef>
                  <a:spcPct val="50000"/>
                </a:spcBef>
              </a:pPr>
              <a:r>
                <a:rPr lang="es-ES" sz="2800" b="1" dirty="0"/>
                <a: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r>
              <a:rPr lang="en-US"/>
              <a:t>| </a:t>
            </a:r>
            <a:fld id="{7D2F7ABC-AA93-4AF8-AB20-8065AE5F2E9A}" type="slidenum">
              <a:rPr lang="en-US" smtClean="0">
                <a:solidFill>
                  <a:srgbClr val="B2B2B2"/>
                </a:solidFill>
              </a:rPr>
              <a:pPr>
                <a:defRPr/>
              </a:pPr>
              <a:t>72</a:t>
            </a:fld>
            <a:endParaRPr lang="en-US">
              <a:solidFill>
                <a:srgbClr val="B2B2B2"/>
              </a:solidFill>
            </a:endParaRPr>
          </a:p>
        </p:txBody>
      </p:sp>
      <p:grpSp>
        <p:nvGrpSpPr>
          <p:cNvPr id="22" name="Group 21"/>
          <p:cNvGrpSpPr/>
          <p:nvPr/>
        </p:nvGrpSpPr>
        <p:grpSpPr>
          <a:xfrm>
            <a:off x="939374" y="4226143"/>
            <a:ext cx="8169130" cy="641945"/>
            <a:chOff x="939374" y="4226143"/>
            <a:chExt cx="8169130" cy="641945"/>
          </a:xfrm>
        </p:grpSpPr>
        <p:sp>
          <p:nvSpPr>
            <p:cNvPr id="5" name="Rectangle 3"/>
            <p:cNvSpPr>
              <a:spLocks noChangeArrowheads="1"/>
            </p:cNvSpPr>
            <p:nvPr/>
          </p:nvSpPr>
          <p:spPr bwMode="auto">
            <a:xfrm>
              <a:off x="5522056" y="4243010"/>
              <a:ext cx="3586448" cy="625078"/>
            </a:xfrm>
            <a:prstGeom prst="rect">
              <a:avLst/>
            </a:prstGeom>
            <a:noFill/>
            <a:ln w="9525" algn="ctr">
              <a:noFill/>
              <a:miter lim="800000"/>
              <a:headEnd/>
              <a:tailEnd/>
            </a:ln>
          </p:spPr>
          <p:txBody>
            <a:bodyPr lIns="73136" tIns="73136" rIns="73136" bIns="73136"/>
            <a:lstStyle/>
            <a:p>
              <a:pPr marL="236538" indent="-236538" defTabSz="895350">
                <a:spcBef>
                  <a:spcPct val="20000"/>
                </a:spcBef>
                <a:buClr>
                  <a:schemeClr val="accent2"/>
                </a:buClr>
                <a:buFontTx/>
                <a:buChar char="•"/>
              </a:pPr>
              <a:r>
                <a:rPr lang="es-ES" sz="1200" b="1" dirty="0">
                  <a:solidFill>
                    <a:srgbClr val="002D62"/>
                  </a:solidFill>
                </a:rPr>
                <a:t>“La silla es elegante”.</a:t>
              </a:r>
            </a:p>
            <a:p>
              <a:pPr marL="236538" indent="-236538" defTabSz="895350">
                <a:spcBef>
                  <a:spcPct val="20000"/>
                </a:spcBef>
                <a:buClr>
                  <a:schemeClr val="accent2"/>
                </a:buClr>
                <a:buFontTx/>
                <a:buChar char="•"/>
              </a:pPr>
              <a:r>
                <a:rPr lang="es-ES" sz="1200" b="1" dirty="0">
                  <a:solidFill>
                    <a:srgbClr val="002D62"/>
                  </a:solidFill>
                </a:rPr>
                <a:t>“El informe es escueto”.</a:t>
              </a:r>
            </a:p>
            <a:p>
              <a:pPr marL="236538" indent="-236538" defTabSz="895350">
                <a:spcBef>
                  <a:spcPct val="20000"/>
                </a:spcBef>
                <a:buClr>
                  <a:schemeClr val="accent2"/>
                </a:buClr>
                <a:buFontTx/>
                <a:buChar char="•"/>
              </a:pPr>
              <a:r>
                <a:rPr lang="es-ES" sz="1200" b="1" dirty="0">
                  <a:solidFill>
                    <a:srgbClr val="002D62"/>
                  </a:solidFill>
                </a:rPr>
                <a:t>“Marcos está en problemas”.</a:t>
              </a:r>
            </a:p>
          </p:txBody>
        </p:sp>
        <p:sp>
          <p:nvSpPr>
            <p:cNvPr id="6" name="Rectangle 4"/>
            <p:cNvSpPr>
              <a:spLocks noChangeArrowheads="1"/>
            </p:cNvSpPr>
            <p:nvPr/>
          </p:nvSpPr>
          <p:spPr bwMode="auto">
            <a:xfrm>
              <a:off x="939374" y="4226143"/>
              <a:ext cx="2696522" cy="592931"/>
            </a:xfrm>
            <a:prstGeom prst="rect">
              <a:avLst/>
            </a:prstGeom>
            <a:noFill/>
            <a:ln w="9525" algn="ctr">
              <a:noFill/>
              <a:miter lim="800000"/>
              <a:headEnd/>
              <a:tailEnd/>
            </a:ln>
          </p:spPr>
          <p:txBody>
            <a:bodyPr lIns="73136" tIns="73136" rIns="73136" bIns="73136"/>
            <a:lstStyle/>
            <a:p>
              <a:pPr marL="236538" indent="-236538" defTabSz="895350">
                <a:spcBef>
                  <a:spcPct val="20000"/>
                </a:spcBef>
                <a:buClr>
                  <a:schemeClr val="accent2"/>
                </a:buClr>
                <a:buFontTx/>
                <a:buChar char="•"/>
              </a:pPr>
              <a:r>
                <a:rPr lang="es-ES" sz="1200" b="1" dirty="0">
                  <a:solidFill>
                    <a:srgbClr val="002D62"/>
                  </a:solidFill>
                </a:rPr>
                <a:t>“La silla es de madera”.</a:t>
              </a:r>
            </a:p>
            <a:p>
              <a:pPr marL="236538" indent="-236538" defTabSz="895350">
                <a:spcBef>
                  <a:spcPct val="20000"/>
                </a:spcBef>
                <a:buClr>
                  <a:schemeClr val="accent2"/>
                </a:buClr>
                <a:buFontTx/>
                <a:buChar char="•"/>
              </a:pPr>
              <a:r>
                <a:rPr lang="es-ES" sz="1200" b="1" dirty="0">
                  <a:solidFill>
                    <a:srgbClr val="002D62"/>
                  </a:solidFill>
                </a:rPr>
                <a:t>“El informe tiene 6 hojas”.</a:t>
              </a:r>
            </a:p>
            <a:p>
              <a:pPr marL="236538" indent="-236538" defTabSz="895350">
                <a:spcBef>
                  <a:spcPct val="20000"/>
                </a:spcBef>
                <a:buClr>
                  <a:schemeClr val="accent2"/>
                </a:buClr>
                <a:buFontTx/>
                <a:buChar char="•"/>
              </a:pPr>
              <a:r>
                <a:rPr lang="es-ES" sz="1200" b="1" dirty="0">
                  <a:solidFill>
                    <a:srgbClr val="002D62"/>
                  </a:solidFill>
                </a:rPr>
                <a:t>“Marcos está en la oficina”.</a:t>
              </a:r>
            </a:p>
          </p:txBody>
        </p:sp>
      </p:grpSp>
      <p:grpSp>
        <p:nvGrpSpPr>
          <p:cNvPr id="20" name="Group 19"/>
          <p:cNvGrpSpPr/>
          <p:nvPr/>
        </p:nvGrpSpPr>
        <p:grpSpPr>
          <a:xfrm>
            <a:off x="323528" y="2535951"/>
            <a:ext cx="8280920" cy="842963"/>
            <a:chOff x="323528" y="2535951"/>
            <a:chExt cx="8280920" cy="842963"/>
          </a:xfrm>
        </p:grpSpPr>
        <p:sp>
          <p:nvSpPr>
            <p:cNvPr id="9" name="Rectangle 7"/>
            <p:cNvSpPr>
              <a:spLocks noChangeArrowheads="1"/>
            </p:cNvSpPr>
            <p:nvPr/>
          </p:nvSpPr>
          <p:spPr bwMode="auto">
            <a:xfrm>
              <a:off x="4760444" y="2535951"/>
              <a:ext cx="3844004" cy="842963"/>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FF0000"/>
                  </a:solidFill>
                </a:rPr>
                <a:t>No</a:t>
              </a:r>
              <a:r>
                <a:rPr lang="es-ES" sz="1400" b="1" dirty="0">
                  <a:solidFill>
                    <a:srgbClr val="002D62"/>
                  </a:solidFill>
                </a:rPr>
                <a:t> son </a:t>
              </a:r>
              <a:r>
                <a:rPr lang="es-ES" sz="1400" b="1" dirty="0">
                  <a:solidFill>
                    <a:srgbClr val="FF0000"/>
                  </a:solidFill>
                </a:rPr>
                <a:t>Verificables</a:t>
              </a:r>
            </a:p>
            <a:p>
              <a:pPr algn="ctr" defTabSz="895350">
                <a:spcBef>
                  <a:spcPct val="60000"/>
                </a:spcBef>
                <a:buClr>
                  <a:schemeClr val="accent2"/>
                </a:buClr>
              </a:pPr>
              <a:r>
                <a:rPr lang="es-ES" sz="1400" b="1" dirty="0">
                  <a:solidFill>
                    <a:srgbClr val="FF0000"/>
                  </a:solidFill>
                </a:rPr>
                <a:t>No</a:t>
              </a:r>
              <a:r>
                <a:rPr lang="es-ES" sz="1400" b="1" dirty="0">
                  <a:solidFill>
                    <a:srgbClr val="002D62"/>
                  </a:solidFill>
                </a:rPr>
                <a:t> pueden caracterizarse</a:t>
              </a:r>
            </a:p>
            <a:p>
              <a:pPr algn="ctr" defTabSz="895350">
                <a:spcBef>
                  <a:spcPts val="0"/>
                </a:spcBef>
                <a:buClr>
                  <a:schemeClr val="accent2"/>
                </a:buClr>
              </a:pPr>
              <a:r>
                <a:rPr lang="es-ES" sz="1400" b="1" dirty="0">
                  <a:solidFill>
                    <a:srgbClr val="002D62"/>
                  </a:solidFill>
                </a:rPr>
                <a:t>como </a:t>
              </a:r>
              <a:r>
                <a:rPr lang="es-ES" sz="1400" b="1" dirty="0">
                  <a:solidFill>
                    <a:srgbClr val="FF0000"/>
                  </a:solidFill>
                </a:rPr>
                <a:t>Verdaderas</a:t>
              </a:r>
              <a:r>
                <a:rPr lang="es-ES" sz="1400" b="1" dirty="0">
                  <a:solidFill>
                    <a:srgbClr val="002D62"/>
                  </a:solidFill>
                </a:rPr>
                <a:t> o </a:t>
              </a:r>
              <a:r>
                <a:rPr lang="es-ES" sz="1400" b="1" dirty="0">
                  <a:solidFill>
                    <a:srgbClr val="FF0000"/>
                  </a:solidFill>
                </a:rPr>
                <a:t>Falsas</a:t>
              </a:r>
              <a:r>
                <a:rPr lang="es-ES" sz="1400" b="1" dirty="0">
                  <a:solidFill>
                    <a:srgbClr val="002D62"/>
                  </a:solidFill>
                </a:rPr>
                <a:t>. </a:t>
              </a:r>
            </a:p>
            <a:p>
              <a:pPr algn="ctr" defTabSz="895350">
                <a:spcBef>
                  <a:spcPts val="0"/>
                </a:spcBef>
                <a:buClr>
                  <a:schemeClr val="accent2"/>
                </a:buClr>
              </a:pPr>
              <a:endParaRPr lang="es-ES" sz="1400" b="1" dirty="0">
                <a:solidFill>
                  <a:srgbClr val="002D62"/>
                </a:solidFill>
              </a:endParaRPr>
            </a:p>
          </p:txBody>
        </p:sp>
        <p:sp>
          <p:nvSpPr>
            <p:cNvPr id="10" name="Rectangle 8"/>
            <p:cNvSpPr>
              <a:spLocks noChangeArrowheads="1"/>
            </p:cNvSpPr>
            <p:nvPr/>
          </p:nvSpPr>
          <p:spPr bwMode="auto">
            <a:xfrm>
              <a:off x="323528" y="2535951"/>
              <a:ext cx="3872331" cy="842963"/>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002D62"/>
                  </a:solidFill>
                </a:rPr>
                <a:t>Son </a:t>
              </a:r>
              <a:r>
                <a:rPr lang="es-ES" sz="1400" b="1" dirty="0">
                  <a:solidFill>
                    <a:srgbClr val="FF0000"/>
                  </a:solidFill>
                </a:rPr>
                <a:t>Verificables</a:t>
              </a:r>
              <a:r>
                <a:rPr lang="es-ES" sz="1400" dirty="0"/>
                <a:t>.</a:t>
              </a:r>
              <a:endParaRPr lang="es-ES" sz="1400" b="1" dirty="0">
                <a:solidFill>
                  <a:srgbClr val="002D62"/>
                </a:solidFill>
              </a:endParaRPr>
            </a:p>
            <a:p>
              <a:pPr algn="ctr" defTabSz="895350">
                <a:spcBef>
                  <a:spcPct val="60000"/>
                </a:spcBef>
                <a:buClr>
                  <a:schemeClr val="accent2"/>
                </a:buClr>
              </a:pPr>
              <a:r>
                <a:rPr lang="es-ES" sz="1400" b="1" dirty="0">
                  <a:solidFill>
                    <a:srgbClr val="002D62"/>
                  </a:solidFill>
                </a:rPr>
                <a:t>Pueden caracterizarse</a:t>
              </a:r>
            </a:p>
            <a:p>
              <a:pPr algn="ctr" defTabSz="895350">
                <a:spcBef>
                  <a:spcPts val="0"/>
                </a:spcBef>
                <a:buClr>
                  <a:schemeClr val="accent2"/>
                </a:buClr>
              </a:pPr>
              <a:r>
                <a:rPr lang="es-ES" sz="1400" b="1" dirty="0">
                  <a:solidFill>
                    <a:srgbClr val="002D62"/>
                  </a:solidFill>
                </a:rPr>
                <a:t>como </a:t>
              </a:r>
              <a:r>
                <a:rPr lang="es-ES" sz="1400" b="1" dirty="0">
                  <a:solidFill>
                    <a:srgbClr val="FF0000"/>
                  </a:solidFill>
                </a:rPr>
                <a:t>Verdaderas</a:t>
              </a:r>
              <a:r>
                <a:rPr lang="es-ES" sz="1400" b="1" dirty="0">
                  <a:solidFill>
                    <a:srgbClr val="002D62"/>
                  </a:solidFill>
                </a:rPr>
                <a:t> o </a:t>
              </a:r>
              <a:r>
                <a:rPr lang="es-ES" sz="1400" b="1" dirty="0">
                  <a:solidFill>
                    <a:srgbClr val="FF0000"/>
                  </a:solidFill>
                </a:rPr>
                <a:t>Falsas</a:t>
              </a:r>
              <a:r>
                <a:rPr lang="es-ES" sz="1400" b="1" dirty="0">
                  <a:solidFill>
                    <a:srgbClr val="002D62"/>
                  </a:solidFill>
                </a:rPr>
                <a:t>.</a:t>
              </a:r>
            </a:p>
            <a:p>
              <a:pPr algn="ctr" defTabSz="895350">
                <a:spcBef>
                  <a:spcPct val="60000"/>
                </a:spcBef>
                <a:buClr>
                  <a:schemeClr val="accent2"/>
                </a:buClr>
              </a:pPr>
              <a:endParaRPr lang="es-ES" sz="1400" b="1" dirty="0">
                <a:solidFill>
                  <a:srgbClr val="002D62"/>
                </a:solidFill>
              </a:endParaRPr>
            </a:p>
          </p:txBody>
        </p:sp>
      </p:grpSp>
      <p:grpSp>
        <p:nvGrpSpPr>
          <p:cNvPr id="7" name="Group 30"/>
          <p:cNvGrpSpPr/>
          <p:nvPr/>
        </p:nvGrpSpPr>
        <p:grpSpPr>
          <a:xfrm>
            <a:off x="336918" y="1783204"/>
            <a:ext cx="8208912" cy="659606"/>
            <a:chOff x="525038" y="2276872"/>
            <a:chExt cx="8208912" cy="879475"/>
          </a:xfrm>
        </p:grpSpPr>
        <p:sp>
          <p:nvSpPr>
            <p:cNvPr id="11" name="Rectangle 9"/>
            <p:cNvSpPr>
              <a:spLocks noChangeArrowheads="1"/>
            </p:cNvSpPr>
            <p:nvPr/>
          </p:nvSpPr>
          <p:spPr bwMode="auto">
            <a:xfrm>
              <a:off x="4875432" y="2276872"/>
              <a:ext cx="3858518" cy="879475"/>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002D62"/>
                  </a:solidFill>
                </a:rPr>
                <a:t>Afirmaciones sobre la </a:t>
              </a:r>
              <a:r>
                <a:rPr lang="es-ES" sz="1400" b="1" dirty="0">
                  <a:solidFill>
                    <a:srgbClr val="FF0000"/>
                  </a:solidFill>
                </a:rPr>
                <a:t>experiencia interna </a:t>
              </a:r>
              <a:r>
                <a:rPr lang="es-ES" sz="1400" b="1" dirty="0">
                  <a:solidFill>
                    <a:srgbClr val="002D62"/>
                  </a:solidFill>
                </a:rPr>
                <a:t>(evaluación / interpretación)</a:t>
              </a:r>
              <a:r>
                <a:rPr lang="es-ES" sz="1400" b="1" dirty="0">
                  <a:solidFill>
                    <a:srgbClr val="FF0000"/>
                  </a:solidFill>
                </a:rPr>
                <a:t> </a:t>
              </a:r>
              <a:r>
                <a:rPr lang="es-ES" sz="1400" b="1" dirty="0"/>
                <a:t>del que habla frente a la realidad externa.</a:t>
              </a:r>
              <a:endParaRPr lang="es-ES" sz="1400" b="1" dirty="0">
                <a:solidFill>
                  <a:srgbClr val="002D62"/>
                </a:solidFill>
              </a:endParaRPr>
            </a:p>
          </p:txBody>
        </p:sp>
        <p:sp>
          <p:nvSpPr>
            <p:cNvPr id="12" name="Rectangle 10"/>
            <p:cNvSpPr>
              <a:spLocks noChangeArrowheads="1"/>
            </p:cNvSpPr>
            <p:nvPr/>
          </p:nvSpPr>
          <p:spPr bwMode="auto">
            <a:xfrm>
              <a:off x="525038" y="2276872"/>
              <a:ext cx="3672408" cy="749300"/>
            </a:xfrm>
            <a:prstGeom prst="rect">
              <a:avLst/>
            </a:prstGeom>
            <a:noFill/>
            <a:ln w="9525" algn="ctr">
              <a:noFill/>
              <a:miter lim="800000"/>
              <a:headEnd/>
              <a:tailEnd/>
            </a:ln>
          </p:spPr>
          <p:txBody>
            <a:bodyPr lIns="73136" tIns="73136" rIns="73136" bIns="73136"/>
            <a:lstStyle/>
            <a:p>
              <a:pPr algn="ctr" defTabSz="895350">
                <a:spcBef>
                  <a:spcPct val="60000"/>
                </a:spcBef>
                <a:buClr>
                  <a:schemeClr val="accent2"/>
                </a:buClr>
              </a:pPr>
              <a:r>
                <a:rPr lang="es-ES" sz="1400" b="1" dirty="0">
                  <a:solidFill>
                    <a:srgbClr val="002D62"/>
                  </a:solidFill>
                </a:rPr>
                <a:t>Afirmaciones sobre una </a:t>
              </a:r>
              <a:r>
                <a:rPr lang="es-ES" sz="1400" b="1" dirty="0">
                  <a:solidFill>
                    <a:srgbClr val="FF0000"/>
                  </a:solidFill>
                </a:rPr>
                <a:t>realidad externa </a:t>
              </a:r>
              <a:r>
                <a:rPr lang="es-ES" sz="1400" b="1" dirty="0">
                  <a:solidFill>
                    <a:srgbClr val="002D62"/>
                  </a:solidFill>
                </a:rPr>
                <a:t>que los interlocutores pueden observar. </a:t>
              </a:r>
            </a:p>
          </p:txBody>
        </p:sp>
      </p:grpSp>
      <p:grpSp>
        <p:nvGrpSpPr>
          <p:cNvPr id="21" name="Group 20"/>
          <p:cNvGrpSpPr/>
          <p:nvPr/>
        </p:nvGrpSpPr>
        <p:grpSpPr>
          <a:xfrm>
            <a:off x="179512" y="3504346"/>
            <a:ext cx="8352928" cy="738664"/>
            <a:chOff x="179512" y="3504346"/>
            <a:chExt cx="8352928" cy="738664"/>
          </a:xfrm>
        </p:grpSpPr>
        <p:sp>
          <p:nvSpPr>
            <p:cNvPr id="28" name="Rectangle 27"/>
            <p:cNvSpPr/>
            <p:nvPr/>
          </p:nvSpPr>
          <p:spPr>
            <a:xfrm>
              <a:off x="4932040" y="3504346"/>
              <a:ext cx="3600400" cy="738664"/>
            </a:xfrm>
            <a:prstGeom prst="rect">
              <a:avLst/>
            </a:prstGeom>
          </p:spPr>
          <p:txBody>
            <a:bodyPr wrap="square">
              <a:spAutoFit/>
            </a:bodyPr>
            <a:lstStyle/>
            <a:p>
              <a:pPr algn="ctr"/>
              <a:r>
                <a:rPr lang="es-ES" sz="1400" b="1" dirty="0">
                  <a:solidFill>
                    <a:srgbClr val="002D62"/>
                  </a:solidFill>
                </a:rPr>
                <a:t>Son </a:t>
              </a:r>
              <a:r>
                <a:rPr lang="es-ES" sz="1400" b="1" dirty="0">
                  <a:solidFill>
                    <a:srgbClr val="FF0000"/>
                  </a:solidFill>
                </a:rPr>
                <a:t>subjetivas</a:t>
              </a:r>
              <a:r>
                <a:rPr lang="es-ES" sz="1400" b="1" i="1" dirty="0">
                  <a:solidFill>
                    <a:srgbClr val="002D62"/>
                  </a:solidFill>
                </a:rPr>
                <a:t>:</a:t>
              </a:r>
            </a:p>
            <a:p>
              <a:pPr algn="ctr">
                <a:spcBef>
                  <a:spcPts val="0"/>
                </a:spcBef>
              </a:pPr>
              <a:r>
                <a:rPr lang="es-ES" sz="1400" b="1" dirty="0">
                  <a:solidFill>
                    <a:srgbClr val="002D62"/>
                  </a:solidFill>
                </a:rPr>
                <a:t>pueden no ser compartidas por otros observadores.</a:t>
              </a:r>
              <a:endParaRPr lang="es-AR" sz="1400" dirty="0"/>
            </a:p>
          </p:txBody>
        </p:sp>
        <p:sp>
          <p:nvSpPr>
            <p:cNvPr id="29" name="Rectangle 28"/>
            <p:cNvSpPr/>
            <p:nvPr/>
          </p:nvSpPr>
          <p:spPr>
            <a:xfrm>
              <a:off x="179512" y="3504346"/>
              <a:ext cx="4032448" cy="523220"/>
            </a:xfrm>
            <a:prstGeom prst="rect">
              <a:avLst/>
            </a:prstGeom>
          </p:spPr>
          <p:txBody>
            <a:bodyPr wrap="square">
              <a:spAutoFit/>
            </a:bodyPr>
            <a:lstStyle/>
            <a:p>
              <a:pPr algn="ctr"/>
              <a:r>
                <a:rPr lang="es-ES" sz="1400" b="1" dirty="0">
                  <a:solidFill>
                    <a:srgbClr val="002D62"/>
                  </a:solidFill>
                </a:rPr>
                <a:t>Son </a:t>
              </a:r>
              <a:r>
                <a:rPr lang="es-ES" sz="1400" b="1" i="1" dirty="0">
                  <a:solidFill>
                    <a:srgbClr val="FF0000"/>
                  </a:solidFill>
                </a:rPr>
                <a:t>“</a:t>
              </a:r>
              <a:r>
                <a:rPr lang="es-ES" sz="1400" b="1" dirty="0">
                  <a:solidFill>
                    <a:srgbClr val="FF0000"/>
                  </a:solidFill>
                </a:rPr>
                <a:t>objetivas</a:t>
              </a:r>
              <a:r>
                <a:rPr lang="es-ES" sz="1400" b="1" i="1" dirty="0">
                  <a:solidFill>
                    <a:srgbClr val="FF0000"/>
                  </a:solidFill>
                </a:rPr>
                <a:t>”</a:t>
              </a:r>
            </a:p>
            <a:p>
              <a:pPr algn="ctr">
                <a:spcBef>
                  <a:spcPts val="0"/>
                </a:spcBef>
              </a:pPr>
              <a:r>
                <a:rPr lang="es-ES" sz="1400" b="1" i="1" dirty="0">
                  <a:solidFill>
                    <a:srgbClr val="002D62"/>
                  </a:solidFill>
                </a:rPr>
                <a:t>(¿en qué aspecto no lo son totalmente?)</a:t>
              </a:r>
              <a:endParaRPr lang="es-AR" sz="1400" dirty="0"/>
            </a:p>
          </p:txBody>
        </p:sp>
      </p:grpSp>
      <p:sp>
        <p:nvSpPr>
          <p:cNvPr id="35" name="Rectangle 19"/>
          <p:cNvSpPr txBox="1">
            <a:spLocks noChangeArrowheads="1"/>
          </p:cNvSpPr>
          <p:nvPr/>
        </p:nvSpPr>
        <p:spPr bwMode="auto">
          <a:xfrm>
            <a:off x="523914" y="714618"/>
            <a:ext cx="7992888" cy="338534"/>
          </a:xfrm>
          <a:prstGeom prst="rect">
            <a:avLst/>
          </a:prstGeom>
          <a:solidFill>
            <a:srgbClr val="000080">
              <a:alpha val="81960"/>
            </a:srgbClr>
          </a:solidFill>
          <a:ln w="9525">
            <a:noFill/>
            <a:miter lim="800000"/>
            <a:headEnd/>
            <a:tailEnd/>
          </a:ln>
        </p:spPr>
        <p:txBody>
          <a:bodyPr vert="horz" wrap="square" lIns="45710" tIns="45710" rIns="45710" bIns="45710" numCol="1" anchor="t" anchorCtr="0" compatLnSpc="1">
            <a:prstTxWarp prst="textNoShape">
              <a:avLst/>
            </a:prstTxWarp>
            <a:spAutoFit/>
          </a:bodyPr>
          <a:lstStyle/>
          <a:p>
            <a:pPr marL="0" marR="0" lvl="0" indent="0" algn="ctr" defTabSz="895350" rtl="0" eaLnBrk="1" fontAlgn="base" latinLnBrk="0" hangingPunct="1">
              <a:lnSpc>
                <a:spcPct val="100000"/>
              </a:lnSpc>
              <a:spcBef>
                <a:spcPct val="60000"/>
              </a:spcBef>
              <a:spcAft>
                <a:spcPct val="0"/>
              </a:spcAft>
              <a:buClr>
                <a:schemeClr val="accent2"/>
              </a:buClr>
              <a:buSzTx/>
              <a:buFontTx/>
              <a:buNone/>
              <a:tabLst/>
              <a:defRPr/>
            </a:pPr>
            <a:r>
              <a:rPr kumimoji="0" lang="es-ES" sz="1600" b="1" i="0" u="none" strike="noStrike" kern="0" cap="none" spc="0" normalizeH="0" baseline="0" noProof="0" dirty="0">
                <a:ln>
                  <a:noFill/>
                </a:ln>
                <a:solidFill>
                  <a:srgbClr val="FFFFFF"/>
                </a:solidFill>
                <a:effectLst/>
                <a:uLnTx/>
                <a:uFillTx/>
                <a:latin typeface="+mn-lt"/>
                <a:ea typeface="+mn-ea"/>
                <a:cs typeface="+mn-cs"/>
              </a:rPr>
              <a:t>Las conversaciones improductivas pueden suscitarse cuando se confunde entre:</a:t>
            </a:r>
          </a:p>
        </p:txBody>
      </p:sp>
      <p:grpSp>
        <p:nvGrpSpPr>
          <p:cNvPr id="19" name="Group 18"/>
          <p:cNvGrpSpPr/>
          <p:nvPr/>
        </p:nvGrpSpPr>
        <p:grpSpPr>
          <a:xfrm>
            <a:off x="539552" y="1146666"/>
            <a:ext cx="7949908" cy="641657"/>
            <a:chOff x="539552" y="1146666"/>
            <a:chExt cx="7949908" cy="641657"/>
          </a:xfrm>
        </p:grpSpPr>
        <p:sp>
          <p:nvSpPr>
            <p:cNvPr id="36" name="Text Box 20"/>
            <p:cNvSpPr txBox="1">
              <a:spLocks noChangeArrowheads="1"/>
            </p:cNvSpPr>
            <p:nvPr/>
          </p:nvSpPr>
          <p:spPr bwMode="auto">
            <a:xfrm>
              <a:off x="539552" y="1146666"/>
              <a:ext cx="3528395" cy="569366"/>
            </a:xfrm>
            <a:prstGeom prst="rect">
              <a:avLst/>
            </a:prstGeom>
            <a:solidFill>
              <a:srgbClr val="0000FF">
                <a:alpha val="70979"/>
              </a:srgbClr>
            </a:solidFill>
            <a:ln w="15875" algn="ctr">
              <a:solidFill>
                <a:schemeClr val="tx1"/>
              </a:solidFill>
              <a:miter lim="800000"/>
              <a:headEnd/>
              <a:tailEnd/>
            </a:ln>
          </p:spPr>
          <p:txBody>
            <a:bodyPr wrap="square" lIns="45710" tIns="45710" rIns="45710" bIns="45710">
              <a:spAutoFit/>
            </a:bodyPr>
            <a:lstStyle/>
            <a:p>
              <a:pPr algn="ctr" defTabSz="895350">
                <a:spcBef>
                  <a:spcPts val="0"/>
                </a:spcBef>
                <a:spcAft>
                  <a:spcPts val="0"/>
                </a:spcAft>
              </a:pPr>
              <a:r>
                <a:rPr lang="es-ES" sz="1800" b="1" dirty="0">
                  <a:solidFill>
                    <a:schemeClr val="accent1"/>
                  </a:solidFill>
                </a:rPr>
                <a:t>HECHOS</a:t>
              </a:r>
            </a:p>
            <a:p>
              <a:pPr algn="ctr" defTabSz="895350">
                <a:spcBef>
                  <a:spcPts val="0"/>
                </a:spcBef>
                <a:spcAft>
                  <a:spcPts val="0"/>
                </a:spcAft>
              </a:pPr>
              <a:r>
                <a:rPr lang="es-ES" sz="1200" b="1" dirty="0">
                  <a:solidFill>
                    <a:schemeClr val="accent1"/>
                  </a:solidFill>
                </a:rPr>
                <a:t>(“</a:t>
              </a:r>
              <a:r>
                <a:rPr lang="es-ES" sz="1200" dirty="0">
                  <a:solidFill>
                    <a:schemeClr val="accent1"/>
                  </a:solidFill>
                  <a:effectLst>
                    <a:outerShdw blurRad="38100" dist="38100" dir="2700000" algn="tl">
                      <a:srgbClr val="000000">
                        <a:alpha val="43137"/>
                      </a:srgbClr>
                    </a:outerShdw>
                  </a:effectLst>
                </a:rPr>
                <a:t>OBSERVACIONES”</a:t>
              </a:r>
              <a:r>
                <a:rPr lang="es-ES" sz="1200" b="1" dirty="0">
                  <a:solidFill>
                    <a:schemeClr val="accent1"/>
                  </a:solidFill>
                </a:rPr>
                <a:t>)</a:t>
              </a:r>
              <a:endParaRPr lang="es-ES" sz="100" b="1" dirty="0">
                <a:solidFill>
                  <a:schemeClr val="accent1"/>
                </a:solidFill>
              </a:endParaRPr>
            </a:p>
            <a:p>
              <a:pPr algn="ctr" defTabSz="895350">
                <a:spcBef>
                  <a:spcPts val="0"/>
                </a:spcBef>
                <a:spcAft>
                  <a:spcPts val="600"/>
                </a:spcAft>
              </a:pPr>
              <a:endParaRPr lang="es-ES" sz="100" b="1" dirty="0">
                <a:solidFill>
                  <a:schemeClr val="accent1"/>
                </a:solidFill>
              </a:endParaRPr>
            </a:p>
          </p:txBody>
        </p:sp>
        <p:sp>
          <p:nvSpPr>
            <p:cNvPr id="37" name="Text Box 21"/>
            <p:cNvSpPr txBox="1">
              <a:spLocks noChangeArrowheads="1"/>
            </p:cNvSpPr>
            <p:nvPr/>
          </p:nvSpPr>
          <p:spPr bwMode="auto">
            <a:xfrm>
              <a:off x="4745044" y="1146666"/>
              <a:ext cx="3744416" cy="553978"/>
            </a:xfrm>
            <a:prstGeom prst="rect">
              <a:avLst/>
            </a:prstGeom>
            <a:solidFill>
              <a:srgbClr val="99CC00"/>
            </a:solidFill>
            <a:ln w="15875" algn="ctr">
              <a:solidFill>
                <a:schemeClr val="tx1"/>
              </a:solidFill>
              <a:miter lim="800000"/>
              <a:headEnd/>
              <a:tailEnd/>
            </a:ln>
          </p:spPr>
          <p:txBody>
            <a:bodyPr wrap="square" lIns="45710" tIns="45710" rIns="45710" bIns="45710">
              <a:spAutoFit/>
            </a:bodyPr>
            <a:lstStyle/>
            <a:p>
              <a:pPr algn="ctr" defTabSz="895350">
                <a:spcBef>
                  <a:spcPts val="0"/>
                </a:spcBef>
              </a:pPr>
              <a:r>
                <a:rPr lang="es-ES" sz="1800" b="1" dirty="0">
                  <a:solidFill>
                    <a:schemeClr val="accent1"/>
                  </a:solidFill>
                  <a:effectLst>
                    <a:outerShdw blurRad="38100" dist="38100" dir="2700000" algn="tl">
                      <a:srgbClr val="000000">
                        <a:alpha val="43137"/>
                      </a:srgbClr>
                    </a:outerShdw>
                  </a:effectLst>
                </a:rPr>
                <a:t>JUICIOS</a:t>
              </a:r>
              <a:endParaRPr lang="es-ES" sz="1400" b="1" dirty="0">
                <a:solidFill>
                  <a:schemeClr val="accent1"/>
                </a:solidFill>
                <a:effectLst>
                  <a:outerShdw blurRad="38100" dist="38100" dir="2700000" algn="tl">
                    <a:srgbClr val="000000">
                      <a:alpha val="43137"/>
                    </a:srgbClr>
                  </a:outerShdw>
                </a:effectLst>
              </a:endParaRPr>
            </a:p>
            <a:p>
              <a:pPr algn="ctr" defTabSz="895350">
                <a:spcBef>
                  <a:spcPts val="0"/>
                </a:spcBef>
              </a:pPr>
              <a:r>
                <a:rPr lang="es-ES" sz="1200" b="1" dirty="0">
                  <a:solidFill>
                    <a:schemeClr val="accent1"/>
                  </a:solidFill>
                  <a:effectLst>
                    <a:outerShdw blurRad="38100" dist="38100" dir="2700000" algn="tl">
                      <a:srgbClr val="000000">
                        <a:alpha val="43137"/>
                      </a:srgbClr>
                    </a:outerShdw>
                  </a:effectLst>
                </a:rPr>
                <a:t>(“OPINIONES”)</a:t>
              </a:r>
            </a:p>
          </p:txBody>
        </p:sp>
        <p:sp>
          <p:nvSpPr>
            <p:cNvPr id="38" name="Text Box 22"/>
            <p:cNvSpPr txBox="1">
              <a:spLocks noChangeArrowheads="1"/>
            </p:cNvSpPr>
            <p:nvPr/>
          </p:nvSpPr>
          <p:spPr bwMode="auto">
            <a:xfrm>
              <a:off x="4298837" y="1265123"/>
              <a:ext cx="289483" cy="523200"/>
            </a:xfrm>
            <a:prstGeom prst="rect">
              <a:avLst/>
            </a:prstGeom>
            <a:noFill/>
            <a:ln w="9525" algn="ctr">
              <a:noFill/>
              <a:miter lim="800000"/>
              <a:headEnd/>
              <a:tailEnd/>
            </a:ln>
          </p:spPr>
          <p:txBody>
            <a:bodyPr wrap="none" lIns="45710" tIns="45710" rIns="45710" bIns="45710">
              <a:spAutoFit/>
            </a:bodyPr>
            <a:lstStyle/>
            <a:p>
              <a:pPr algn="r" defTabSz="895350">
                <a:spcBef>
                  <a:spcPct val="50000"/>
                </a:spcBef>
              </a:pPr>
              <a:r>
                <a:rPr lang="es-ES" sz="2800" b="1" dirty="0"/>
                <a:t>≠</a:t>
              </a:r>
            </a:p>
          </p:txBody>
        </p:sp>
      </p:grpSp>
      <p:sp>
        <p:nvSpPr>
          <p:cNvPr id="4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1" name="Title 1"/>
          <p:cNvSpPr>
            <a:spLocks noGrp="1"/>
          </p:cNvSpPr>
          <p:nvPr>
            <p:ph type="title"/>
          </p:nvPr>
        </p:nvSpPr>
        <p:spPr>
          <a:xfrm>
            <a:off x="250377" y="51470"/>
            <a:ext cx="8685213" cy="434578"/>
          </a:xfrm>
        </p:spPr>
        <p:txBody>
          <a:bodyPr/>
          <a:lstStyle/>
          <a:p>
            <a:r>
              <a:rPr lang="es-AR" sz="2400" dirty="0"/>
              <a:t>“Hechos” vs. “juicios”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6324" name="Rectangle 2"/>
          <p:cNvSpPr>
            <a:spLocks noGrp="1" noChangeArrowheads="1"/>
          </p:cNvSpPr>
          <p:nvPr>
            <p:ph type="title"/>
          </p:nvPr>
        </p:nvSpPr>
        <p:spPr>
          <a:xfrm>
            <a:off x="323528" y="87478"/>
            <a:ext cx="5472608" cy="430887"/>
          </a:xfrm>
        </p:spPr>
        <p:txBody>
          <a:bodyPr wrap="square" lIns="0" tIns="0" rIns="0" bIns="0">
            <a:spAutoFit/>
          </a:bodyPr>
          <a:lstStyle/>
          <a:p>
            <a:pPr eaLnBrk="1" hangingPunct="1"/>
            <a:r>
              <a:rPr lang="es-AR" dirty="0"/>
              <a:t>C</a:t>
            </a:r>
            <a:r>
              <a:rPr lang="es-AR" sz="2800" b="1" dirty="0"/>
              <a:t>omunicación </a:t>
            </a:r>
            <a:r>
              <a:rPr lang="es-AR" dirty="0"/>
              <a:t>auténtica</a:t>
            </a:r>
            <a:endParaRPr lang="es-AR" sz="2800" b="1" dirty="0"/>
          </a:p>
        </p:txBody>
      </p:sp>
      <p:sp>
        <p:nvSpPr>
          <p:cNvPr id="6" name="Slide Number Placeholder 3"/>
          <p:cNvSpPr>
            <a:spLocks noGrp="1"/>
          </p:cNvSpPr>
          <p:nvPr>
            <p:ph type="sldNum" sz="quarter" idx="10"/>
          </p:nvPr>
        </p:nvSpPr>
        <p:spPr/>
        <p:txBody>
          <a:bodyPr/>
          <a:lstStyle/>
          <a:p>
            <a:pPr>
              <a:defRPr/>
            </a:pPr>
            <a:r>
              <a:rPr lang="en-US"/>
              <a:t>| </a:t>
            </a:r>
            <a:fld id="{62C46FDB-CD69-40BD-8A94-94CC6B5A3578}" type="slidenum">
              <a:rPr lang="en-US">
                <a:solidFill>
                  <a:srgbClr val="B2B2B2"/>
                </a:solidFill>
              </a:rPr>
              <a:pPr>
                <a:defRPr/>
              </a:pPr>
              <a:t>73</a:t>
            </a:fld>
            <a:endParaRPr lang="en-US">
              <a:solidFill>
                <a:srgbClr val="B2B2B2"/>
              </a:solidFill>
            </a:endParaRPr>
          </a:p>
        </p:txBody>
      </p:sp>
      <p:sp>
        <p:nvSpPr>
          <p:cNvPr id="7" name="Slide Number Placeholder 3"/>
          <p:cNvSpPr>
            <a:spLocks noGrp="1"/>
          </p:cNvSpPr>
          <p:nvPr>
            <p:ph type="sldNum" sz="quarter" idx="4294967295"/>
          </p:nvPr>
        </p:nvSpPr>
        <p:spPr>
          <a:xfrm>
            <a:off x="7010400" y="4943477"/>
            <a:ext cx="2133600" cy="200025"/>
          </a:xfrm>
        </p:spPr>
        <p:txBody>
          <a:bodyPr/>
          <a:lstStyle/>
          <a:p>
            <a:pPr algn="r">
              <a:defRPr/>
            </a:pPr>
            <a:r>
              <a:rPr lang="en-US" dirty="0"/>
              <a:t>| </a:t>
            </a:r>
            <a:fld id="{6738503C-4730-4780-899C-F9A9A690CB6E}" type="slidenum">
              <a:rPr lang="en-US" smtClean="0">
                <a:solidFill>
                  <a:srgbClr val="B2B2B2"/>
                </a:solidFill>
              </a:rPr>
              <a:pPr algn="r">
                <a:defRPr/>
              </a:pPr>
              <a:t>73</a:t>
            </a:fld>
            <a:endParaRPr lang="en-US" dirty="0">
              <a:solidFill>
                <a:srgbClr val="B2B2B2"/>
              </a:solidFill>
            </a:endParaRPr>
          </a:p>
        </p:txBody>
      </p:sp>
      <p:pic>
        <p:nvPicPr>
          <p:cNvPr id="56323" name="Picture 2" descr="MPj04029600000[1]"/>
          <p:cNvPicPr>
            <a:picLocks noChangeAspect="1" noChangeArrowheads="1"/>
          </p:cNvPicPr>
          <p:nvPr/>
        </p:nvPicPr>
        <p:blipFill>
          <a:blip r:embed="rId3" cstate="print"/>
          <a:srcRect/>
          <a:stretch>
            <a:fillRect/>
          </a:stretch>
        </p:blipFill>
        <p:spPr bwMode="auto">
          <a:xfrm>
            <a:off x="2339752" y="2139702"/>
            <a:ext cx="4330360" cy="2687240"/>
          </a:xfrm>
          <a:prstGeom prst="rect">
            <a:avLst/>
          </a:prstGeom>
          <a:noFill/>
          <a:ln w="9525">
            <a:noFill/>
            <a:miter lim="800000"/>
            <a:headEnd/>
            <a:tailEnd/>
          </a:ln>
        </p:spPr>
      </p:pic>
      <p:sp>
        <p:nvSpPr>
          <p:cNvPr id="1230851" name="AutoShape 3"/>
          <p:cNvSpPr>
            <a:spLocks noChangeArrowheads="1"/>
          </p:cNvSpPr>
          <p:nvPr/>
        </p:nvSpPr>
        <p:spPr bwMode="auto">
          <a:xfrm>
            <a:off x="4644008" y="771550"/>
            <a:ext cx="2957512" cy="1335881"/>
          </a:xfrm>
          <a:prstGeom prst="wedgeEllipseCallout">
            <a:avLst>
              <a:gd name="adj1" fmla="val -99336"/>
              <a:gd name="adj2" fmla="val 75943"/>
            </a:avLst>
          </a:prstGeom>
          <a:solidFill>
            <a:schemeClr val="accent3"/>
          </a:solidFill>
          <a:ln w="38100" algn="ctr">
            <a:noFill/>
            <a:miter lim="800000"/>
            <a:headEnd/>
            <a:tailEnd/>
          </a:ln>
        </p:spPr>
        <p:txBody>
          <a:bodyPr lIns="46570" tIns="46570" rIns="46570" bIns="46570" anchor="ctr"/>
          <a:lstStyle/>
          <a:p>
            <a:pPr algn="ctr" defTabSz="912813">
              <a:spcBef>
                <a:spcPct val="50000"/>
              </a:spcBef>
            </a:pPr>
            <a:r>
              <a:rPr lang="es-AR" b="1" dirty="0">
                <a:solidFill>
                  <a:schemeClr val="bg1"/>
                </a:solidFill>
              </a:rPr>
              <a:t>Qué idea tan interesante! </a:t>
            </a:r>
          </a:p>
        </p:txBody>
      </p:sp>
      <p:sp>
        <p:nvSpPr>
          <p:cNvPr id="1230852" name="AutoShape 4"/>
          <p:cNvSpPr>
            <a:spLocks noChangeArrowheads="1"/>
          </p:cNvSpPr>
          <p:nvPr/>
        </p:nvSpPr>
        <p:spPr bwMode="auto">
          <a:xfrm flipH="1">
            <a:off x="755576" y="771550"/>
            <a:ext cx="3066306" cy="1393750"/>
          </a:xfrm>
          <a:prstGeom prst="cloudCallout">
            <a:avLst>
              <a:gd name="adj1" fmla="val -15349"/>
              <a:gd name="adj2" fmla="val 68959"/>
            </a:avLst>
          </a:prstGeom>
          <a:solidFill>
            <a:schemeClr val="accent4"/>
          </a:solidFill>
          <a:ln w="9525">
            <a:solidFill>
              <a:schemeClr val="accent1"/>
            </a:solidFill>
            <a:round/>
            <a:headEnd/>
            <a:tailEnd/>
          </a:ln>
        </p:spPr>
        <p:txBody>
          <a:bodyPr lIns="46594" tIns="46594" rIns="46594" bIns="46594"/>
          <a:lstStyle/>
          <a:p>
            <a:pPr algn="ctr" defTabSz="912813">
              <a:spcBef>
                <a:spcPct val="50000"/>
              </a:spcBef>
            </a:pPr>
            <a:r>
              <a:rPr lang="es-AR" b="1" dirty="0">
                <a:solidFill>
                  <a:srgbClr val="FFFFFF"/>
                </a:solidFill>
              </a:rPr>
              <a:t>Es la peor idea que he escuchado! ¡Nunca funcionará!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08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0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51" grpId="0" animBg="1"/>
      <p:bldP spid="123085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9" name="Slide Number Placeholder 4"/>
          <p:cNvSpPr txBox="1">
            <a:spLocks noGrp="1"/>
          </p:cNvSpPr>
          <p:nvPr/>
        </p:nvSpPr>
        <p:spPr bwMode="auto">
          <a:xfrm>
            <a:off x="8639182" y="4981576"/>
            <a:ext cx="504825" cy="215504"/>
          </a:xfrm>
          <a:prstGeom prst="rect">
            <a:avLst/>
          </a:prstGeom>
          <a:noFill/>
          <a:ln>
            <a:miter lim="800000"/>
            <a:headEnd/>
            <a:tailEnd/>
          </a:ln>
        </p:spPr>
        <p:txBody>
          <a:bodyPr/>
          <a:lstStyle/>
          <a:p>
            <a:pPr algn="r" eaLnBrk="1" hangingPunct="1">
              <a:spcBef>
                <a:spcPct val="0"/>
              </a:spcBef>
              <a:defRPr/>
            </a:pPr>
            <a:fld id="{AB758285-3DD2-4217-B413-F93D9AB981CC}" type="slidenum">
              <a:rPr lang="es-ES" sz="1200">
                <a:solidFill>
                  <a:schemeClr val="bg1"/>
                </a:solidFill>
                <a:latin typeface="+mj-lt"/>
                <a:cs typeface="+mn-cs"/>
              </a:rPr>
              <a:pPr algn="r" eaLnBrk="1" hangingPunct="1">
                <a:spcBef>
                  <a:spcPct val="0"/>
                </a:spcBef>
                <a:defRPr/>
              </a:pPr>
              <a:t>74</a:t>
            </a:fld>
            <a:endParaRPr lang="es-ES" sz="1200">
              <a:solidFill>
                <a:schemeClr val="bg1"/>
              </a:solidFill>
              <a:latin typeface="+mj-lt"/>
              <a:cs typeface="+mn-cs"/>
            </a:endParaRPr>
          </a:p>
        </p:txBody>
      </p:sp>
      <p:sp>
        <p:nvSpPr>
          <p:cNvPr id="147458" name="Rectangle 2"/>
          <p:cNvSpPr>
            <a:spLocks noGrp="1" noChangeArrowheads="1"/>
          </p:cNvSpPr>
          <p:nvPr>
            <p:ph type="title" idx="4294967295"/>
          </p:nvPr>
        </p:nvSpPr>
        <p:spPr>
          <a:xfrm>
            <a:off x="279407" y="73930"/>
            <a:ext cx="8685213" cy="461665"/>
          </a:xfrm>
        </p:spPr>
        <p:txBody>
          <a:bodyPr anchor="ctr">
            <a:spAutoFit/>
          </a:bodyPr>
          <a:lstStyle/>
          <a:p>
            <a:pPr eaLnBrk="1" hangingPunct="1"/>
            <a:r>
              <a:rPr lang="es-AR" sz="2400" dirty="0"/>
              <a:t>Ejemplo de interacción difícil</a:t>
            </a:r>
          </a:p>
        </p:txBody>
      </p:sp>
      <p:graphicFrame>
        <p:nvGraphicFramePr>
          <p:cNvPr id="1355829" name="Group 53"/>
          <p:cNvGraphicFramePr>
            <a:graphicFrameLocks noGrp="1"/>
          </p:cNvGraphicFramePr>
          <p:nvPr/>
        </p:nvGraphicFramePr>
        <p:xfrm>
          <a:off x="122058" y="753730"/>
          <a:ext cx="8938320" cy="3896176"/>
        </p:xfrm>
        <a:graphic>
          <a:graphicData uri="http://schemas.openxmlformats.org/drawingml/2006/table">
            <a:tbl>
              <a:tblPr/>
              <a:tblGrid>
                <a:gridCol w="4469160">
                  <a:extLst>
                    <a:ext uri="{9D8B030D-6E8A-4147-A177-3AD203B41FA5}">
                      <a16:colId xmlns:a16="http://schemas.microsoft.com/office/drawing/2014/main" val="20000"/>
                    </a:ext>
                  </a:extLst>
                </a:gridCol>
                <a:gridCol w="4469160">
                  <a:extLst>
                    <a:ext uri="{9D8B030D-6E8A-4147-A177-3AD203B41FA5}">
                      <a16:colId xmlns:a16="http://schemas.microsoft.com/office/drawing/2014/main" val="20001"/>
                    </a:ext>
                  </a:extLst>
                </a:gridCol>
              </a:tblGrid>
              <a:tr h="583055">
                <a:tc>
                  <a:txBody>
                    <a:bodyPr/>
                    <a:lstStyle/>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dirty="0">
                          <a:ln>
                            <a:noFill/>
                          </a:ln>
                          <a:solidFill>
                            <a:srgbClr val="002D62"/>
                          </a:solidFill>
                          <a:effectLst/>
                          <a:latin typeface="Arial" charset="0"/>
                          <a:cs typeface="Arial" charset="0"/>
                        </a:rPr>
                        <a:t>COLUMNA IZQUIERDA</a:t>
                      </a:r>
                    </a:p>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dirty="0">
                          <a:ln>
                            <a:noFill/>
                          </a:ln>
                          <a:solidFill>
                            <a:srgbClr val="002D62"/>
                          </a:solidFill>
                          <a:effectLst/>
                          <a:latin typeface="Arial" charset="0"/>
                          <a:cs typeface="Arial" charset="0"/>
                        </a:rPr>
                        <a:t>Lo que pensé y sentí, pero no dije</a:t>
                      </a:r>
                    </a:p>
                  </a:txBody>
                  <a:tcPr marL="89592" marR="89592" marT="33598" marB="33598"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solidFill>
                      <a:srgbClr val="FF0066">
                        <a:alpha val="50000"/>
                      </a:srgbClr>
                    </a:solidFill>
                  </a:tcPr>
                </a:tc>
                <a:tc>
                  <a:txBody>
                    <a:bodyPr/>
                    <a:lstStyle/>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a:ln>
                            <a:noFill/>
                          </a:ln>
                          <a:solidFill>
                            <a:srgbClr val="002D62"/>
                          </a:solidFill>
                          <a:effectLst/>
                          <a:latin typeface="Arial" charset="0"/>
                          <a:cs typeface="Arial" charset="0"/>
                        </a:rPr>
                        <a:t>COLUMNA DERECHA</a:t>
                      </a:r>
                    </a:p>
                    <a:p>
                      <a:pPr marL="0" marR="0" lvl="0" indent="0" algn="ctr" defTabSz="912813" rtl="0" eaLnBrk="1" fontAlgn="base" latinLnBrk="0" hangingPunct="1">
                        <a:lnSpc>
                          <a:spcPct val="100000"/>
                        </a:lnSpc>
                        <a:spcBef>
                          <a:spcPct val="60000"/>
                        </a:spcBef>
                        <a:spcAft>
                          <a:spcPct val="0"/>
                        </a:spcAft>
                        <a:buClr>
                          <a:schemeClr val="accent2"/>
                        </a:buClr>
                        <a:buSzTx/>
                        <a:buFont typeface="Wingdings" pitchFamily="2" charset="2"/>
                        <a:buNone/>
                        <a:tabLst/>
                      </a:pPr>
                      <a:r>
                        <a:rPr kumimoji="0" lang="es-AR" sz="1200" b="1" i="0" u="none" strike="noStrike" cap="none" normalizeH="0" baseline="0">
                          <a:ln>
                            <a:noFill/>
                          </a:ln>
                          <a:solidFill>
                            <a:srgbClr val="002D62"/>
                          </a:solidFill>
                          <a:effectLst/>
                          <a:latin typeface="Arial" charset="0"/>
                          <a:cs typeface="Arial" charset="0"/>
                        </a:rPr>
                        <a:t>Lo que se dijo</a:t>
                      </a:r>
                    </a:p>
                  </a:txBody>
                  <a:tcPr marL="89592" marR="89592" marT="33598" marB="33598"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solidFill>
                      <a:srgbClr val="00FF00">
                        <a:alpha val="50000"/>
                      </a:srgbClr>
                    </a:solidFill>
                  </a:tcPr>
                </a:tc>
                <a:extLst>
                  <a:ext uri="{0D108BD9-81ED-4DB2-BD59-A6C34878D82A}">
                    <a16:rowId xmlns:a16="http://schemas.microsoft.com/office/drawing/2014/main" val="10000"/>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3303">
                <a:tc>
                  <a:txBody>
                    <a:bodyPr/>
                    <a:lstStyle/>
                    <a:p>
                      <a:pPr marL="336550" marR="0" lvl="0" indent="-336550" algn="l" defTabSz="912813" rtl="0" eaLnBrk="1" fontAlgn="base" latinLnBrk="0" hangingPunct="1">
                        <a:lnSpc>
                          <a:spcPct val="100000"/>
                        </a:lnSpc>
                        <a:spcBef>
                          <a:spcPct val="60000"/>
                        </a:spcBef>
                        <a:spcAft>
                          <a:spcPct val="0"/>
                        </a:spcAft>
                        <a:buClr>
                          <a:schemeClr val="accent2"/>
                        </a:buClr>
                        <a:buSzTx/>
                        <a:buFont typeface="Wingdings" pitchFamily="2" charset="2"/>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s-AR" sz="700" b="1" i="0" u="none" strike="noStrike" cap="none" normalizeH="0" baseline="0" dirty="0">
                        <a:ln>
                          <a:noFill/>
                        </a:ln>
                        <a:solidFill>
                          <a:srgbClr val="002D62"/>
                        </a:solidFill>
                        <a:effectLst/>
                        <a:latin typeface="Arial" charset="0"/>
                        <a:cs typeface="Arial" charset="0"/>
                      </a:endParaRPr>
                    </a:p>
                  </a:txBody>
                  <a:tcPr marL="91420" marR="91420" marT="34283" marB="34283" anchor="ctr" horzOverflow="overflow">
                    <a:lnL w="12700" cap="flat" cmpd="sng" algn="ctr">
                      <a:solidFill>
                        <a:srgbClr val="002960"/>
                      </a:solidFill>
                      <a:prstDash val="solid"/>
                      <a:round/>
                      <a:headEnd type="none" w="med" len="med"/>
                      <a:tailEnd type="none" w="med" len="med"/>
                    </a:lnL>
                    <a:lnR w="12700" cap="flat" cmpd="sng" algn="ctr">
                      <a:solidFill>
                        <a:srgbClr val="002960"/>
                      </a:solidFill>
                      <a:prstDash val="solid"/>
                      <a:round/>
                      <a:headEnd type="none" w="med" len="med"/>
                      <a:tailEnd type="none" w="med" len="med"/>
                    </a:lnR>
                    <a:lnT w="12700" cap="flat" cmpd="sng" algn="ctr">
                      <a:solidFill>
                        <a:srgbClr val="002960"/>
                      </a:solidFill>
                      <a:prstDash val="solid"/>
                      <a:round/>
                      <a:headEnd type="none" w="med" len="med"/>
                      <a:tailEnd type="none" w="med" len="med"/>
                    </a:lnT>
                    <a:lnB w="12700" cap="flat" cmpd="sng" algn="ctr">
                      <a:solidFill>
                        <a:srgbClr val="00296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47532" name="Text Box 76"/>
          <p:cNvSpPr txBox="1">
            <a:spLocks noChangeArrowheads="1"/>
          </p:cNvSpPr>
          <p:nvPr/>
        </p:nvSpPr>
        <p:spPr bwMode="auto">
          <a:xfrm>
            <a:off x="4730808" y="3242076"/>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Jefe</a:t>
            </a:r>
            <a:r>
              <a:rPr lang="es-AR" sz="1400" b="0" dirty="0">
                <a:solidFill>
                  <a:srgbClr val="002960"/>
                </a:solidFill>
              </a:rPr>
              <a:t>: Él lo quiere ver todo temprano. Me lo </a:t>
            </a:r>
          </a:p>
          <a:p>
            <a:pPr algn="ctr" defTabSz="895350" eaLnBrk="1" hangingPunct="1">
              <a:spcBef>
                <a:spcPct val="0"/>
              </a:spcBef>
            </a:pPr>
            <a:r>
              <a:rPr lang="es-AR" sz="1400" b="0" dirty="0">
                <a:solidFill>
                  <a:srgbClr val="002960"/>
                </a:solidFill>
              </a:rPr>
              <a:t>pidió la semana pasada y prometí llevárselo.</a:t>
            </a:r>
          </a:p>
        </p:txBody>
      </p:sp>
      <p:sp>
        <p:nvSpPr>
          <p:cNvPr id="147533" name="Text Box 77"/>
          <p:cNvSpPr txBox="1">
            <a:spLocks noChangeArrowheads="1"/>
          </p:cNvSpPr>
          <p:nvPr/>
        </p:nvSpPr>
        <p:spPr bwMode="auto">
          <a:xfrm>
            <a:off x="4780861" y="1383621"/>
            <a:ext cx="4081463"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Jefe</a:t>
            </a:r>
            <a:r>
              <a:rPr lang="es-AR" sz="1400" b="0" dirty="0">
                <a:solidFill>
                  <a:srgbClr val="002960"/>
                </a:solidFill>
              </a:rPr>
              <a:t>: Necesito el informe de costos </a:t>
            </a:r>
          </a:p>
          <a:p>
            <a:pPr algn="ctr" defTabSz="895350" eaLnBrk="1" hangingPunct="1">
              <a:spcBef>
                <a:spcPct val="0"/>
              </a:spcBef>
            </a:pPr>
            <a:r>
              <a:rPr lang="es-AR" sz="1400" b="0" dirty="0">
                <a:solidFill>
                  <a:srgbClr val="002960"/>
                </a:solidFill>
              </a:rPr>
              <a:t>listo para mañana a primera hora.</a:t>
            </a:r>
          </a:p>
        </p:txBody>
      </p:sp>
      <p:sp>
        <p:nvSpPr>
          <p:cNvPr id="147535" name="Text Box 79"/>
          <p:cNvSpPr txBox="1">
            <a:spLocks noChangeArrowheads="1"/>
          </p:cNvSpPr>
          <p:nvPr/>
        </p:nvSpPr>
        <p:spPr bwMode="auto">
          <a:xfrm>
            <a:off x="4778934" y="2296093"/>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Jefe</a:t>
            </a:r>
            <a:r>
              <a:rPr lang="es-AR" sz="1400" b="0" dirty="0">
                <a:solidFill>
                  <a:srgbClr val="002960"/>
                </a:solidFill>
              </a:rPr>
              <a:t>: Le prometí al CEO </a:t>
            </a:r>
          </a:p>
          <a:p>
            <a:pPr algn="ctr" defTabSz="895350" eaLnBrk="1" hangingPunct="1">
              <a:spcBef>
                <a:spcPct val="0"/>
              </a:spcBef>
            </a:pPr>
            <a:r>
              <a:rPr lang="es-AR" sz="1400" b="0" dirty="0">
                <a:solidFill>
                  <a:srgbClr val="002960"/>
                </a:solidFill>
              </a:rPr>
              <a:t>que se lo presentaría mañana a las 10.</a:t>
            </a:r>
          </a:p>
        </p:txBody>
      </p:sp>
      <p:sp>
        <p:nvSpPr>
          <p:cNvPr id="147536" name="Text Box 80"/>
          <p:cNvSpPr txBox="1">
            <a:spLocks noChangeArrowheads="1"/>
          </p:cNvSpPr>
          <p:nvPr/>
        </p:nvSpPr>
        <p:spPr bwMode="auto">
          <a:xfrm>
            <a:off x="4771094" y="2751037"/>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Yo</a:t>
            </a:r>
            <a:r>
              <a:rPr lang="es-AR" sz="1400" b="0" dirty="0">
                <a:solidFill>
                  <a:srgbClr val="002960"/>
                </a:solidFill>
              </a:rPr>
              <a:t>: ¿Y si primero le </a:t>
            </a:r>
            <a:r>
              <a:rPr lang="es-AR" sz="1400" b="0" dirty="0" err="1">
                <a:solidFill>
                  <a:srgbClr val="002960"/>
                </a:solidFill>
              </a:rPr>
              <a:t>presentás</a:t>
            </a:r>
            <a:r>
              <a:rPr lang="es-AR" sz="1400" b="0" dirty="0">
                <a:solidFill>
                  <a:srgbClr val="002960"/>
                </a:solidFill>
              </a:rPr>
              <a:t> una síntesis </a:t>
            </a:r>
          </a:p>
          <a:p>
            <a:pPr algn="ctr" defTabSz="895350" eaLnBrk="1" hangingPunct="1">
              <a:spcBef>
                <a:spcPct val="0"/>
              </a:spcBef>
            </a:pPr>
            <a:r>
              <a:rPr lang="es-AR" sz="1400" b="0" dirty="0">
                <a:solidFill>
                  <a:srgbClr val="002960"/>
                </a:solidFill>
              </a:rPr>
              <a:t>y </a:t>
            </a:r>
            <a:r>
              <a:rPr lang="es-AR" sz="1400" b="0" dirty="0" err="1">
                <a:solidFill>
                  <a:srgbClr val="002960"/>
                </a:solidFill>
              </a:rPr>
              <a:t>dejás</a:t>
            </a:r>
            <a:r>
              <a:rPr lang="es-AR" sz="1400" b="0" dirty="0">
                <a:solidFill>
                  <a:srgbClr val="002960"/>
                </a:solidFill>
              </a:rPr>
              <a:t> para la tarde los detalles?</a:t>
            </a:r>
          </a:p>
        </p:txBody>
      </p:sp>
      <p:sp>
        <p:nvSpPr>
          <p:cNvPr id="147537" name="Text Box 81"/>
          <p:cNvSpPr txBox="1">
            <a:spLocks noChangeArrowheads="1"/>
          </p:cNvSpPr>
          <p:nvPr/>
        </p:nvSpPr>
        <p:spPr bwMode="auto">
          <a:xfrm>
            <a:off x="4746541" y="3697020"/>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Yo</a:t>
            </a:r>
            <a:r>
              <a:rPr lang="es-AR" sz="1400" b="0" dirty="0">
                <a:solidFill>
                  <a:srgbClr val="002960"/>
                </a:solidFill>
              </a:rPr>
              <a:t>: Hoy a la noche tengo una cena en casa</a:t>
            </a:r>
          </a:p>
          <a:p>
            <a:pPr algn="ctr" defTabSz="895350" eaLnBrk="1" hangingPunct="1">
              <a:spcBef>
                <a:spcPct val="0"/>
              </a:spcBef>
            </a:pPr>
            <a:r>
              <a:rPr lang="es-AR" sz="1400" b="0" dirty="0">
                <a:solidFill>
                  <a:srgbClr val="002960"/>
                </a:solidFill>
              </a:rPr>
              <a:t> y no me puedo quedar muy tarde aquí.</a:t>
            </a:r>
          </a:p>
        </p:txBody>
      </p:sp>
      <p:sp>
        <p:nvSpPr>
          <p:cNvPr id="147538" name="Text Box 82"/>
          <p:cNvSpPr txBox="1">
            <a:spLocks noChangeArrowheads="1"/>
          </p:cNvSpPr>
          <p:nvPr/>
        </p:nvSpPr>
        <p:spPr bwMode="auto">
          <a:xfrm>
            <a:off x="4746541" y="4179879"/>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u="sng" dirty="0">
                <a:solidFill>
                  <a:srgbClr val="002960"/>
                </a:solidFill>
              </a:rPr>
              <a:t>Jefe</a:t>
            </a:r>
            <a:r>
              <a:rPr lang="es-AR" sz="1400" b="0" dirty="0">
                <a:solidFill>
                  <a:srgbClr val="002960"/>
                </a:solidFill>
              </a:rPr>
              <a:t>: No hay problema. Si me lo </a:t>
            </a:r>
            <a:r>
              <a:rPr lang="es-AR" sz="1400" b="0" dirty="0" err="1">
                <a:solidFill>
                  <a:srgbClr val="002960"/>
                </a:solidFill>
              </a:rPr>
              <a:t>mandás</a:t>
            </a:r>
            <a:endParaRPr lang="es-AR" sz="1400" b="0" dirty="0">
              <a:solidFill>
                <a:srgbClr val="002960"/>
              </a:solidFill>
            </a:endParaRPr>
          </a:p>
          <a:p>
            <a:pPr algn="ctr" defTabSz="895350" eaLnBrk="1" hangingPunct="1">
              <a:spcBef>
                <a:spcPct val="0"/>
              </a:spcBef>
            </a:pPr>
            <a:r>
              <a:rPr lang="es-AR" sz="1400" b="0" dirty="0">
                <a:solidFill>
                  <a:srgbClr val="002960"/>
                </a:solidFill>
              </a:rPr>
              <a:t> terminado antes de las 8 AM me alcanza. </a:t>
            </a:r>
          </a:p>
        </p:txBody>
      </p:sp>
      <p:sp>
        <p:nvSpPr>
          <p:cNvPr id="147539" name="Text Box 83"/>
          <p:cNvSpPr txBox="1">
            <a:spLocks noChangeArrowheads="1"/>
          </p:cNvSpPr>
          <p:nvPr/>
        </p:nvSpPr>
        <p:spPr bwMode="auto">
          <a:xfrm>
            <a:off x="235478" y="3205981"/>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err="1">
                <a:solidFill>
                  <a:srgbClr val="002960"/>
                </a:solidFill>
              </a:rPr>
              <a:t>Sos</a:t>
            </a:r>
            <a:r>
              <a:rPr lang="es-AR" sz="1400" b="0" dirty="0">
                <a:solidFill>
                  <a:srgbClr val="002960"/>
                </a:solidFill>
              </a:rPr>
              <a:t> un caradura. Te comprometiste sin </a:t>
            </a:r>
          </a:p>
          <a:p>
            <a:pPr algn="ctr" defTabSz="895350" eaLnBrk="1" hangingPunct="1">
              <a:spcBef>
                <a:spcPct val="0"/>
              </a:spcBef>
            </a:pPr>
            <a:r>
              <a:rPr lang="es-AR" sz="1400" b="0" dirty="0">
                <a:solidFill>
                  <a:srgbClr val="002960"/>
                </a:solidFill>
              </a:rPr>
              <a:t>chequear conmigo y encima no me avisaste. </a:t>
            </a:r>
          </a:p>
        </p:txBody>
      </p:sp>
      <p:sp>
        <p:nvSpPr>
          <p:cNvPr id="147540" name="Text Box 84"/>
          <p:cNvSpPr txBox="1">
            <a:spLocks noChangeArrowheads="1"/>
          </p:cNvSpPr>
          <p:nvPr/>
        </p:nvSpPr>
        <p:spPr bwMode="auto">
          <a:xfrm>
            <a:off x="221357" y="1383619"/>
            <a:ext cx="4081462" cy="444104"/>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a:t>
            </a:r>
            <a:r>
              <a:rPr lang="es-AR" sz="1400" b="0" dirty="0" err="1">
                <a:solidFill>
                  <a:srgbClr val="002960"/>
                </a:solidFill>
              </a:rPr>
              <a:t>Uff</a:t>
            </a:r>
            <a:r>
              <a:rPr lang="es-AR" sz="1400" b="0" dirty="0">
                <a:solidFill>
                  <a:srgbClr val="002960"/>
                </a:solidFill>
              </a:rPr>
              <a:t>! Otra vez me lo pide a último momento.</a:t>
            </a:r>
          </a:p>
        </p:txBody>
      </p:sp>
      <p:sp>
        <p:nvSpPr>
          <p:cNvPr id="147542" name="Text Box 86"/>
          <p:cNvSpPr txBox="1">
            <a:spLocks noChangeArrowheads="1"/>
          </p:cNvSpPr>
          <p:nvPr/>
        </p:nvSpPr>
        <p:spPr bwMode="auto">
          <a:xfrm>
            <a:off x="213517" y="2289664"/>
            <a:ext cx="4081462" cy="444104"/>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¿Por qué antes de prometer no me </a:t>
            </a:r>
            <a:r>
              <a:rPr lang="es-AR" sz="1400" b="0" dirty="0" err="1">
                <a:solidFill>
                  <a:srgbClr val="002960"/>
                </a:solidFill>
              </a:rPr>
              <a:t>consul</a:t>
            </a:r>
            <a:r>
              <a:rPr lang="es-AR" sz="1400" b="0" dirty="0">
                <a:solidFill>
                  <a:srgbClr val="002960"/>
                </a:solidFill>
              </a:rPr>
              <a:t>- </a:t>
            </a:r>
          </a:p>
          <a:p>
            <a:pPr algn="ctr" defTabSz="895350" eaLnBrk="1" hangingPunct="1">
              <a:spcBef>
                <a:spcPct val="0"/>
              </a:spcBef>
            </a:pPr>
            <a:r>
              <a:rPr lang="es-AR" sz="1400" b="0" dirty="0" err="1">
                <a:solidFill>
                  <a:srgbClr val="002960"/>
                </a:solidFill>
              </a:rPr>
              <a:t>tás</a:t>
            </a:r>
            <a:r>
              <a:rPr lang="es-AR" sz="1400" b="0" dirty="0">
                <a:solidFill>
                  <a:srgbClr val="002960"/>
                </a:solidFill>
              </a:rPr>
              <a:t> sobre el tiempo que lleva hacerlo?</a:t>
            </a:r>
          </a:p>
        </p:txBody>
      </p:sp>
      <p:sp>
        <p:nvSpPr>
          <p:cNvPr id="147543" name="Text Box 87"/>
          <p:cNvSpPr txBox="1">
            <a:spLocks noChangeArrowheads="1"/>
          </p:cNvSpPr>
          <p:nvPr/>
        </p:nvSpPr>
        <p:spPr bwMode="auto">
          <a:xfrm>
            <a:off x="316359" y="2757834"/>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A ver si consigo zafar de quedarme </a:t>
            </a:r>
          </a:p>
          <a:p>
            <a:pPr algn="ctr" defTabSz="895350" eaLnBrk="1" hangingPunct="1">
              <a:spcBef>
                <a:spcPct val="0"/>
              </a:spcBef>
            </a:pPr>
            <a:r>
              <a:rPr lang="es-AR" sz="1400" b="0" dirty="0">
                <a:solidFill>
                  <a:srgbClr val="002960"/>
                </a:solidFill>
              </a:rPr>
              <a:t>hasta medianoche preparándolo…</a:t>
            </a:r>
          </a:p>
        </p:txBody>
      </p:sp>
      <p:sp>
        <p:nvSpPr>
          <p:cNvPr id="147544" name="Text Box 88"/>
          <p:cNvSpPr txBox="1">
            <a:spLocks noChangeArrowheads="1"/>
          </p:cNvSpPr>
          <p:nvPr/>
        </p:nvSpPr>
        <p:spPr bwMode="auto">
          <a:xfrm>
            <a:off x="531813" y="3684988"/>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No se la puedo hacer tan fácil</a:t>
            </a:r>
          </a:p>
        </p:txBody>
      </p:sp>
      <p:sp>
        <p:nvSpPr>
          <p:cNvPr id="147545" name="Text Box 89"/>
          <p:cNvSpPr txBox="1">
            <a:spLocks noChangeArrowheads="1"/>
          </p:cNvSpPr>
          <p:nvPr/>
        </p:nvSpPr>
        <p:spPr bwMode="auto">
          <a:xfrm>
            <a:off x="531813" y="4185957"/>
            <a:ext cx="4081462" cy="444103"/>
          </a:xfrm>
          <a:prstGeom prst="rect">
            <a:avLst/>
          </a:prstGeom>
          <a:noFill/>
          <a:ln w="9525" algn="ctr">
            <a:noFill/>
            <a:miter lim="800000"/>
            <a:headEnd/>
            <a:tailEnd/>
          </a:ln>
        </p:spPr>
        <p:txBody>
          <a:bodyPr wrap="none" lIns="91420" tIns="91420" rIns="91420" bIns="91420" anchor="ctr"/>
          <a:lstStyle/>
          <a:p>
            <a:pPr algn="ctr" defTabSz="895350" eaLnBrk="1" hangingPunct="1">
              <a:spcBef>
                <a:spcPct val="0"/>
              </a:spcBef>
            </a:pPr>
            <a:r>
              <a:rPr lang="es-AR" sz="1400" b="0" dirty="0">
                <a:solidFill>
                  <a:srgbClr val="002960"/>
                </a:solidFill>
              </a:rPr>
              <a:t>¡Desgraciado!</a:t>
            </a:r>
          </a:p>
        </p:txBody>
      </p:sp>
      <p:sp>
        <p:nvSpPr>
          <p:cNvPr id="1355822" name="Rectangle 46"/>
          <p:cNvSpPr>
            <a:spLocks noChangeArrowheads="1"/>
          </p:cNvSpPr>
          <p:nvPr/>
        </p:nvSpPr>
        <p:spPr bwMode="auto">
          <a:xfrm>
            <a:off x="5030013" y="1880698"/>
            <a:ext cx="3689985" cy="307777"/>
          </a:xfrm>
          <a:prstGeom prst="rect">
            <a:avLst/>
          </a:prstGeom>
          <a:noFill/>
          <a:ln w="9525">
            <a:noFill/>
            <a:miter lim="800000"/>
            <a:headEnd/>
            <a:tailEnd/>
          </a:ln>
          <a:effectLst/>
        </p:spPr>
        <p:txBody>
          <a:bodyPr wrap="none">
            <a:spAutoFit/>
          </a:bodyPr>
          <a:lstStyle/>
          <a:p>
            <a:pPr algn="ctr" eaLnBrk="1" hangingPunct="1">
              <a:spcBef>
                <a:spcPct val="0"/>
              </a:spcBef>
            </a:pPr>
            <a:r>
              <a:rPr lang="es-AR" sz="1400" b="0" u="sng" dirty="0">
                <a:solidFill>
                  <a:schemeClr val="tx1"/>
                </a:solidFill>
              </a:rPr>
              <a:t>Yo</a:t>
            </a:r>
            <a:r>
              <a:rPr lang="es-AR" sz="1400" b="0" dirty="0">
                <a:solidFill>
                  <a:schemeClr val="tx1"/>
                </a:solidFill>
              </a:rPr>
              <a:t>: No sé si pueda llegar a tenerlo completo</a:t>
            </a:r>
          </a:p>
        </p:txBody>
      </p:sp>
      <p:sp>
        <p:nvSpPr>
          <p:cNvPr id="1355823" name="Rectangle 47"/>
          <p:cNvSpPr>
            <a:spLocks noChangeArrowheads="1"/>
          </p:cNvSpPr>
          <p:nvPr/>
        </p:nvSpPr>
        <p:spPr bwMode="auto">
          <a:xfrm>
            <a:off x="1200741" y="1895212"/>
            <a:ext cx="2363147" cy="307777"/>
          </a:xfrm>
          <a:prstGeom prst="rect">
            <a:avLst/>
          </a:prstGeom>
          <a:noFill/>
          <a:ln w="9525">
            <a:noFill/>
            <a:miter lim="800000"/>
            <a:headEnd/>
            <a:tailEnd/>
          </a:ln>
          <a:effectLst/>
        </p:spPr>
        <p:txBody>
          <a:bodyPr wrap="none">
            <a:spAutoFit/>
          </a:bodyPr>
          <a:lstStyle/>
          <a:p>
            <a:pPr algn="ctr" eaLnBrk="1" hangingPunct="1">
              <a:buClr>
                <a:srgbClr val="D77C2A"/>
              </a:buClr>
              <a:buFont typeface="Wingdings" pitchFamily="2" charset="2"/>
              <a:buNone/>
            </a:pPr>
            <a:r>
              <a:rPr lang="es-AR" sz="1400" b="0" dirty="0">
                <a:solidFill>
                  <a:schemeClr val="tx1"/>
                </a:solidFill>
              </a:rPr>
              <a:t>¡Rápido, necesito negociar!</a:t>
            </a:r>
          </a:p>
        </p:txBody>
      </p:sp>
      <p:sp>
        <p:nvSpPr>
          <p:cNvPr id="23" name="Slide Number Placeholder 3">
            <a:extLst>
              <a:ext uri="{FF2B5EF4-FFF2-40B4-BE49-F238E27FC236}">
                <a16:creationId xmlns:a16="http://schemas.microsoft.com/office/drawing/2014/main" id="{03A4F738-6F6C-4180-A586-025ADA29181D}"/>
              </a:ext>
            </a:extLst>
          </p:cNvPr>
          <p:cNvSpPr>
            <a:spLocks noGrp="1"/>
          </p:cNvSpPr>
          <p:nvPr>
            <p:ph type="sldNum" sz="quarter" idx="10"/>
          </p:nvPr>
        </p:nvSpPr>
        <p:spPr>
          <a:xfrm>
            <a:off x="7010400" y="4943477"/>
            <a:ext cx="2133600" cy="200025"/>
          </a:xfrm>
        </p:spPr>
        <p:txBody>
          <a:bodyPr/>
          <a:lstStyle/>
          <a:p>
            <a:pPr>
              <a:defRPr/>
            </a:pPr>
            <a:r>
              <a:rPr lang="en-US"/>
              <a:t>| </a:t>
            </a:r>
            <a:fld id="{62C46FDB-CD69-40BD-8A94-94CC6B5A3578}" type="slidenum">
              <a:rPr lang="en-US">
                <a:solidFill>
                  <a:srgbClr val="B2B2B2"/>
                </a:solidFill>
              </a:rPr>
              <a:pPr>
                <a:defRPr/>
              </a:pPr>
              <a:t>74</a:t>
            </a:fld>
            <a:endParaRPr lang="en-US">
              <a:solidFill>
                <a:srgbClr val="B2B2B2"/>
              </a:solidFill>
            </a:endParaRPr>
          </a:p>
        </p:txBody>
      </p:sp>
      <p:sp>
        <p:nvSpPr>
          <p:cNvPr id="24" name="Slide Number Placeholder 3">
            <a:extLst>
              <a:ext uri="{FF2B5EF4-FFF2-40B4-BE49-F238E27FC236}">
                <a16:creationId xmlns:a16="http://schemas.microsoft.com/office/drawing/2014/main" id="{88A5B470-4354-4F5F-B393-A1894DCE5E5E}"/>
              </a:ext>
            </a:extLst>
          </p:cNvPr>
          <p:cNvSpPr txBox="1">
            <a:spLocks/>
          </p:cNvSpPr>
          <p:nvPr/>
        </p:nvSpPr>
        <p:spPr bwMode="auto">
          <a:xfrm>
            <a:off x="7010400" y="4943477"/>
            <a:ext cx="2133600" cy="2000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s-ES"/>
            </a:defPPr>
            <a:lvl1pPr algn="r" rtl="0" eaLnBrk="1" fontAlgn="base" hangingPunct="1">
              <a:spcBef>
                <a:spcPct val="0"/>
              </a:spcBef>
              <a:spcAft>
                <a:spcPct val="0"/>
              </a:spcAft>
              <a:defRPr sz="1000" b="1" kern="1200">
                <a:solidFill>
                  <a:srgbClr val="FBB03F"/>
                </a:solidFill>
                <a:latin typeface="+mn-lt"/>
                <a:ea typeface="+mn-ea"/>
                <a:cs typeface="+mn-cs"/>
                <a:sym typeface="Trebuchet MS" pitchFamily="34" charset="0"/>
              </a:defRPr>
            </a:lvl1pPr>
            <a:lvl2pPr marL="4572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2pPr>
            <a:lvl3pPr marL="9144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3pPr>
            <a:lvl4pPr marL="13716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4pPr>
            <a:lvl5pPr marL="1828800" algn="l" rtl="0" eaLnBrk="0" fontAlgn="base" hangingPunct="0">
              <a:spcBef>
                <a:spcPct val="50000"/>
              </a:spcBef>
              <a:spcAft>
                <a:spcPct val="0"/>
              </a:spcAft>
              <a:defRPr sz="1600" b="1" kern="1200">
                <a:solidFill>
                  <a:srgbClr val="002D62"/>
                </a:solidFill>
                <a:latin typeface="Arial" pitchFamily="34" charset="0"/>
                <a:ea typeface="+mn-ea"/>
                <a:cs typeface="Arial" pitchFamily="34" charset="0"/>
              </a:defRPr>
            </a:lvl5pPr>
            <a:lvl6pPr marL="2286000" algn="l" defTabSz="914400" rtl="0" eaLnBrk="1" latinLnBrk="0" hangingPunct="1">
              <a:defRPr sz="1600" b="1" kern="1200">
                <a:solidFill>
                  <a:srgbClr val="002D62"/>
                </a:solidFill>
                <a:latin typeface="Arial" pitchFamily="34" charset="0"/>
                <a:ea typeface="+mn-ea"/>
                <a:cs typeface="Arial" pitchFamily="34" charset="0"/>
              </a:defRPr>
            </a:lvl6pPr>
            <a:lvl7pPr marL="2743200" algn="l" defTabSz="914400" rtl="0" eaLnBrk="1" latinLnBrk="0" hangingPunct="1">
              <a:defRPr sz="1600" b="1" kern="1200">
                <a:solidFill>
                  <a:srgbClr val="002D62"/>
                </a:solidFill>
                <a:latin typeface="Arial" pitchFamily="34" charset="0"/>
                <a:ea typeface="+mn-ea"/>
                <a:cs typeface="Arial" pitchFamily="34" charset="0"/>
              </a:defRPr>
            </a:lvl7pPr>
            <a:lvl8pPr marL="3200400" algn="l" defTabSz="914400" rtl="0" eaLnBrk="1" latinLnBrk="0" hangingPunct="1">
              <a:defRPr sz="1600" b="1" kern="1200">
                <a:solidFill>
                  <a:srgbClr val="002D62"/>
                </a:solidFill>
                <a:latin typeface="Arial" pitchFamily="34" charset="0"/>
                <a:ea typeface="+mn-ea"/>
                <a:cs typeface="Arial" pitchFamily="34" charset="0"/>
              </a:defRPr>
            </a:lvl8pPr>
            <a:lvl9pPr marL="3657600" algn="l" defTabSz="914400" rtl="0" eaLnBrk="1" latinLnBrk="0" hangingPunct="1">
              <a:defRPr sz="1600" b="1" kern="1200">
                <a:solidFill>
                  <a:srgbClr val="002D62"/>
                </a:solidFill>
                <a:latin typeface="Arial" pitchFamily="34" charset="0"/>
                <a:ea typeface="+mn-ea"/>
                <a:cs typeface="Arial" pitchFamily="34" charset="0"/>
              </a:defRPr>
            </a:lvl9pPr>
          </a:lstStyle>
          <a:p>
            <a:pPr>
              <a:defRPr/>
            </a:pPr>
            <a:r>
              <a:rPr lang="en-US"/>
              <a:t>| </a:t>
            </a:r>
            <a:fld id="{6738503C-4730-4780-899C-F9A9A690CB6E}" type="slidenum">
              <a:rPr lang="en-US" smtClean="0">
                <a:solidFill>
                  <a:srgbClr val="B2B2B2"/>
                </a:solidFill>
              </a:rPr>
              <a:pPr>
                <a:defRPr/>
              </a:pPr>
              <a:t>74</a:t>
            </a:fld>
            <a:endParaRPr lang="en-US" dirty="0">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558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47533"/>
                                        </p:tgtEl>
                                        <p:attrNameLst>
                                          <p:attrName>style.visibility</p:attrName>
                                        </p:attrNameLst>
                                      </p:cBhvr>
                                      <p:to>
                                        <p:strVal val="visible"/>
                                      </p:to>
                                    </p:set>
                                    <p:animEffect transition="in" filter="fade">
                                      <p:cBhvr>
                                        <p:cTn id="11" dur="500"/>
                                        <p:tgtEl>
                                          <p:spTgt spid="1475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55822"/>
                                        </p:tgtEl>
                                        <p:attrNameLst>
                                          <p:attrName>style.visibility</p:attrName>
                                        </p:attrNameLst>
                                      </p:cBhvr>
                                      <p:to>
                                        <p:strVal val="visible"/>
                                      </p:to>
                                    </p:set>
                                    <p:animEffect transition="in" filter="fade">
                                      <p:cBhvr>
                                        <p:cTn id="16" dur="500"/>
                                        <p:tgtEl>
                                          <p:spTgt spid="13558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7535"/>
                                        </p:tgtEl>
                                        <p:attrNameLst>
                                          <p:attrName>style.visibility</p:attrName>
                                        </p:attrNameLst>
                                      </p:cBhvr>
                                      <p:to>
                                        <p:strVal val="visible"/>
                                      </p:to>
                                    </p:set>
                                    <p:animEffect transition="in" filter="fade">
                                      <p:cBhvr>
                                        <p:cTn id="21" dur="500"/>
                                        <p:tgtEl>
                                          <p:spTgt spid="1475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7536"/>
                                        </p:tgtEl>
                                        <p:attrNameLst>
                                          <p:attrName>style.visibility</p:attrName>
                                        </p:attrNameLst>
                                      </p:cBhvr>
                                      <p:to>
                                        <p:strVal val="visible"/>
                                      </p:to>
                                    </p:set>
                                    <p:animEffect transition="in" filter="fade">
                                      <p:cBhvr>
                                        <p:cTn id="26" dur="500"/>
                                        <p:tgtEl>
                                          <p:spTgt spid="1475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7532"/>
                                        </p:tgtEl>
                                        <p:attrNameLst>
                                          <p:attrName>style.visibility</p:attrName>
                                        </p:attrNameLst>
                                      </p:cBhvr>
                                      <p:to>
                                        <p:strVal val="visible"/>
                                      </p:to>
                                    </p:set>
                                    <p:animEffect transition="in" filter="fade">
                                      <p:cBhvr>
                                        <p:cTn id="31" dur="500"/>
                                        <p:tgtEl>
                                          <p:spTgt spid="1475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7537"/>
                                        </p:tgtEl>
                                        <p:attrNameLst>
                                          <p:attrName>style.visibility</p:attrName>
                                        </p:attrNameLst>
                                      </p:cBhvr>
                                      <p:to>
                                        <p:strVal val="visible"/>
                                      </p:to>
                                    </p:set>
                                    <p:animEffect transition="in" filter="fade">
                                      <p:cBhvr>
                                        <p:cTn id="36" dur="500"/>
                                        <p:tgtEl>
                                          <p:spTgt spid="1475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7538"/>
                                        </p:tgtEl>
                                        <p:attrNameLst>
                                          <p:attrName>style.visibility</p:attrName>
                                        </p:attrNameLst>
                                      </p:cBhvr>
                                      <p:to>
                                        <p:strVal val="visible"/>
                                      </p:to>
                                    </p:set>
                                    <p:animEffect transition="in" filter="fade">
                                      <p:cBhvr>
                                        <p:cTn id="41" dur="500"/>
                                        <p:tgtEl>
                                          <p:spTgt spid="14753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47540"/>
                                        </p:tgtEl>
                                        <p:attrNameLst>
                                          <p:attrName>style.visibility</p:attrName>
                                        </p:attrNameLst>
                                      </p:cBhvr>
                                      <p:to>
                                        <p:strVal val="visible"/>
                                      </p:to>
                                    </p:set>
                                    <p:animEffect transition="in" filter="fade">
                                      <p:cBhvr>
                                        <p:cTn id="46" dur="500"/>
                                        <p:tgtEl>
                                          <p:spTgt spid="1475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55823"/>
                                        </p:tgtEl>
                                        <p:attrNameLst>
                                          <p:attrName>style.visibility</p:attrName>
                                        </p:attrNameLst>
                                      </p:cBhvr>
                                      <p:to>
                                        <p:strVal val="visible"/>
                                      </p:to>
                                    </p:set>
                                    <p:animEffect transition="in" filter="fade">
                                      <p:cBhvr>
                                        <p:cTn id="51" dur="500"/>
                                        <p:tgtEl>
                                          <p:spTgt spid="135582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7542"/>
                                        </p:tgtEl>
                                        <p:attrNameLst>
                                          <p:attrName>style.visibility</p:attrName>
                                        </p:attrNameLst>
                                      </p:cBhvr>
                                      <p:to>
                                        <p:strVal val="visible"/>
                                      </p:to>
                                    </p:set>
                                    <p:animEffect transition="in" filter="fade">
                                      <p:cBhvr>
                                        <p:cTn id="56" dur="500"/>
                                        <p:tgtEl>
                                          <p:spTgt spid="1475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47543"/>
                                        </p:tgtEl>
                                        <p:attrNameLst>
                                          <p:attrName>style.visibility</p:attrName>
                                        </p:attrNameLst>
                                      </p:cBhvr>
                                      <p:to>
                                        <p:strVal val="visible"/>
                                      </p:to>
                                    </p:set>
                                    <p:animEffect transition="in" filter="fade">
                                      <p:cBhvr>
                                        <p:cTn id="61" dur="500"/>
                                        <p:tgtEl>
                                          <p:spTgt spid="14754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7539"/>
                                        </p:tgtEl>
                                        <p:attrNameLst>
                                          <p:attrName>style.visibility</p:attrName>
                                        </p:attrNameLst>
                                      </p:cBhvr>
                                      <p:to>
                                        <p:strVal val="visible"/>
                                      </p:to>
                                    </p:set>
                                    <p:animEffect transition="in" filter="fade">
                                      <p:cBhvr>
                                        <p:cTn id="66" dur="500"/>
                                        <p:tgtEl>
                                          <p:spTgt spid="14753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47544"/>
                                        </p:tgtEl>
                                        <p:attrNameLst>
                                          <p:attrName>style.visibility</p:attrName>
                                        </p:attrNameLst>
                                      </p:cBhvr>
                                      <p:to>
                                        <p:strVal val="visible"/>
                                      </p:to>
                                    </p:set>
                                    <p:animEffect transition="in" filter="fade">
                                      <p:cBhvr>
                                        <p:cTn id="71" dur="500"/>
                                        <p:tgtEl>
                                          <p:spTgt spid="14754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47545"/>
                                        </p:tgtEl>
                                        <p:attrNameLst>
                                          <p:attrName>style.visibility</p:attrName>
                                        </p:attrNameLst>
                                      </p:cBhvr>
                                      <p:to>
                                        <p:strVal val="visible"/>
                                      </p:to>
                                    </p:set>
                                    <p:animEffect transition="in" filter="fade">
                                      <p:cBhvr>
                                        <p:cTn id="76" dur="500"/>
                                        <p:tgtEl>
                                          <p:spTgt spid="147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32" grpId="0"/>
      <p:bldP spid="147533" grpId="0"/>
      <p:bldP spid="147535" grpId="0"/>
      <p:bldP spid="147536" grpId="0"/>
      <p:bldP spid="147537" grpId="0"/>
      <p:bldP spid="147538" grpId="0"/>
      <p:bldP spid="147539" grpId="0"/>
      <p:bldP spid="147540" grpId="0"/>
      <p:bldP spid="147542" grpId="0"/>
      <p:bldP spid="147543" grpId="0"/>
      <p:bldP spid="147544" grpId="0"/>
      <p:bldP spid="147545" grpId="0"/>
      <p:bldP spid="1355822" grpId="0"/>
      <p:bldP spid="1355823"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3251" name="Rectangle 2"/>
          <p:cNvSpPr>
            <a:spLocks noGrp="1" noChangeArrowheads="1"/>
          </p:cNvSpPr>
          <p:nvPr>
            <p:ph type="title"/>
          </p:nvPr>
        </p:nvSpPr>
        <p:spPr>
          <a:xfrm>
            <a:off x="178262" y="31979"/>
            <a:ext cx="8785225" cy="561975"/>
          </a:xfrm>
        </p:spPr>
        <p:txBody>
          <a:bodyPr/>
          <a:lstStyle/>
          <a:p>
            <a:pPr eaLnBrk="1" hangingPunct="1"/>
            <a:r>
              <a:rPr lang="es-ES" sz="2400" dirty="0"/>
              <a:t>Actividad: Identificación de la “columna izquierda”</a:t>
            </a:r>
          </a:p>
        </p:txBody>
      </p:sp>
      <p:sp>
        <p:nvSpPr>
          <p:cNvPr id="686110" name="Rectangle 30"/>
          <p:cNvSpPr>
            <a:spLocks noGrp="1" noChangeArrowheads="1"/>
          </p:cNvSpPr>
          <p:nvPr>
            <p:ph idx="1"/>
          </p:nvPr>
        </p:nvSpPr>
        <p:spPr>
          <a:xfrm>
            <a:off x="323857" y="806859"/>
            <a:ext cx="8497887" cy="1571439"/>
          </a:xfrm>
        </p:spPr>
        <p:txBody>
          <a:bodyPr/>
          <a:lstStyle/>
          <a:p>
            <a:pPr marL="342900" indent="-342900" defTabSz="895350" eaLnBrk="1" hangingPunct="1">
              <a:spcBef>
                <a:spcPts val="600"/>
              </a:spcBef>
              <a:buFontTx/>
              <a:buAutoNum type="arabicPeriod"/>
            </a:pPr>
            <a:r>
              <a:rPr lang="es-ES" sz="1400" b="0" dirty="0"/>
              <a:t>Recordar una conversación difícil pasada o imaginar una que tendrán en el futuro. </a:t>
            </a:r>
          </a:p>
          <a:p>
            <a:pPr marL="342900" indent="-342900" defTabSz="895350" eaLnBrk="1" hangingPunct="1">
              <a:spcBef>
                <a:spcPts val="600"/>
              </a:spcBef>
              <a:buFontTx/>
              <a:buAutoNum type="arabicPeriod"/>
            </a:pPr>
            <a:r>
              <a:rPr lang="es-ES" sz="1400" b="0" dirty="0"/>
              <a:t>Explicitar cuál fue o será su </a:t>
            </a:r>
            <a:r>
              <a:rPr lang="es-ES" sz="1400" b="0" u="sng" dirty="0"/>
              <a:t>objetivo</a:t>
            </a:r>
            <a:r>
              <a:rPr lang="es-ES" sz="1400" b="0" dirty="0"/>
              <a:t> en esa conversación difícil.</a:t>
            </a:r>
          </a:p>
          <a:p>
            <a:pPr marL="342900" indent="-342900" defTabSz="895350" eaLnBrk="1" hangingPunct="1">
              <a:spcBef>
                <a:spcPts val="600"/>
              </a:spcBef>
              <a:buFontTx/>
              <a:buAutoNum type="arabicPeriod"/>
            </a:pPr>
            <a:r>
              <a:rPr lang="es-ES" sz="1400" b="0" dirty="0"/>
              <a:t>Escribir lo </a:t>
            </a:r>
            <a:r>
              <a:rPr lang="es-ES" sz="1400" b="0" u="sng" dirty="0"/>
              <a:t>dicho</a:t>
            </a:r>
            <a:r>
              <a:rPr lang="es-ES" sz="1400" b="0" dirty="0"/>
              <a:t> / </a:t>
            </a:r>
            <a:r>
              <a:rPr lang="es-ES" sz="1400" b="0" u="sng" dirty="0"/>
              <a:t>a decir</a:t>
            </a:r>
            <a:r>
              <a:rPr lang="es-ES" sz="1400" b="0" dirty="0"/>
              <a:t> en la columna derecha. Transcribir el diálogo lo más fidedignamente que les permita su memoria o imaginación. </a:t>
            </a:r>
          </a:p>
          <a:p>
            <a:pPr marL="342900" indent="-342900" defTabSz="895350" eaLnBrk="1" hangingPunct="1">
              <a:spcBef>
                <a:spcPts val="600"/>
              </a:spcBef>
              <a:buFontTx/>
              <a:buAutoNum type="arabicPeriod"/>
            </a:pPr>
            <a:r>
              <a:rPr lang="es-ES" sz="1400" b="0" dirty="0"/>
              <a:t>Escribir los pensamientos y sentimientos propios no expresados en la columna izquierda. </a:t>
            </a:r>
          </a:p>
        </p:txBody>
      </p:sp>
      <p:sp>
        <p:nvSpPr>
          <p:cNvPr id="39" name="Slide Number Placeholder 3"/>
          <p:cNvSpPr>
            <a:spLocks noGrp="1"/>
          </p:cNvSpPr>
          <p:nvPr>
            <p:ph type="sldNum" sz="quarter" idx="10"/>
          </p:nvPr>
        </p:nvSpPr>
        <p:spPr/>
        <p:txBody>
          <a:bodyPr/>
          <a:lstStyle/>
          <a:p>
            <a:pPr>
              <a:defRPr/>
            </a:pPr>
            <a:r>
              <a:rPr lang="en-US"/>
              <a:t>| </a:t>
            </a:r>
            <a:fld id="{335EFBD8-C28A-410C-9084-1E96582F5DB4}" type="slidenum">
              <a:rPr lang="en-US">
                <a:solidFill>
                  <a:srgbClr val="B2B2B2"/>
                </a:solidFill>
              </a:rPr>
              <a:pPr>
                <a:defRPr/>
              </a:pPr>
              <a:t>75</a:t>
            </a:fld>
            <a:endParaRPr lang="en-US">
              <a:solidFill>
                <a:srgbClr val="B2B2B2"/>
              </a:solidFill>
            </a:endParaRPr>
          </a:p>
        </p:txBody>
      </p:sp>
      <p:graphicFrame>
        <p:nvGraphicFramePr>
          <p:cNvPr id="686083" name="Group 3"/>
          <p:cNvGraphicFramePr>
            <a:graphicFrameLocks noGrp="1"/>
          </p:cNvGraphicFramePr>
          <p:nvPr>
            <p:extLst>
              <p:ext uri="{D42A27DB-BD31-4B8C-83A1-F6EECF244321}">
                <p14:modId xmlns:p14="http://schemas.microsoft.com/office/powerpoint/2010/main" val="4064461631"/>
              </p:ext>
            </p:extLst>
          </p:nvPr>
        </p:nvGraphicFramePr>
        <p:xfrm>
          <a:off x="358704" y="2320514"/>
          <a:ext cx="8358187" cy="1991620"/>
        </p:xfrm>
        <a:graphic>
          <a:graphicData uri="http://schemas.openxmlformats.org/drawingml/2006/table">
            <a:tbl>
              <a:tblPr/>
              <a:tblGrid>
                <a:gridCol w="4179887">
                  <a:extLst>
                    <a:ext uri="{9D8B030D-6E8A-4147-A177-3AD203B41FA5}">
                      <a16:colId xmlns:a16="http://schemas.microsoft.com/office/drawing/2014/main" val="20000"/>
                    </a:ext>
                  </a:extLst>
                </a:gridCol>
                <a:gridCol w="4178300">
                  <a:extLst>
                    <a:ext uri="{9D8B030D-6E8A-4147-A177-3AD203B41FA5}">
                      <a16:colId xmlns:a16="http://schemas.microsoft.com/office/drawing/2014/main" val="20001"/>
                    </a:ext>
                  </a:extLst>
                </a:gridCol>
              </a:tblGrid>
              <a:tr h="527447">
                <a:tc>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MX" sz="1200" b="1" i="0" u="none" strike="noStrike" cap="none" normalizeH="0" baseline="0" dirty="0">
                          <a:ln>
                            <a:noFill/>
                          </a:ln>
                          <a:solidFill>
                            <a:srgbClr val="002D62"/>
                          </a:solidFill>
                          <a:effectLst/>
                          <a:latin typeface="Arial" charset="0"/>
                          <a:cs typeface="Arial" charset="0"/>
                        </a:rPr>
                        <a:t>COLUMNA IZQUIERDA</a:t>
                      </a:r>
                      <a:endParaRPr kumimoji="0" lang="es-ES" sz="1200" b="1" i="0" u="none" strike="noStrike" cap="none" normalizeH="0" baseline="0" dirty="0">
                        <a:ln>
                          <a:noFill/>
                        </a:ln>
                        <a:solidFill>
                          <a:srgbClr val="002D62"/>
                        </a:solidFill>
                        <a:effectLst/>
                        <a:latin typeface="Arial" charset="0"/>
                        <a:cs typeface="Arial" charset="0"/>
                      </a:endParaRPr>
                    </a:p>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ES" sz="1200" b="1" i="0" u="none" strike="noStrike" cap="none" normalizeH="0" baseline="0" dirty="0">
                          <a:ln>
                            <a:noFill/>
                          </a:ln>
                          <a:solidFill>
                            <a:srgbClr val="002D62"/>
                          </a:solidFill>
                          <a:effectLst/>
                          <a:latin typeface="Arial" charset="0"/>
                          <a:cs typeface="Arial" charset="0"/>
                        </a:rPr>
                        <a:t>Lo que sentí y pensé pero no dije. </a:t>
                      </a:r>
                    </a:p>
                  </a:txBody>
                  <a:tcPr marL="91247" marR="91247" marT="34217" marB="342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ES" sz="1200" b="1" i="0" u="none" strike="noStrike" cap="none" normalizeH="0" baseline="0" dirty="0">
                          <a:ln>
                            <a:noFill/>
                          </a:ln>
                          <a:solidFill>
                            <a:srgbClr val="002D62"/>
                          </a:solidFill>
                          <a:effectLst/>
                          <a:latin typeface="Arial" charset="0"/>
                          <a:cs typeface="Arial" charset="0"/>
                        </a:rPr>
                        <a:t>COLUMNA DERECHA </a:t>
                      </a:r>
                    </a:p>
                    <a:p>
                      <a:pPr marL="0" marR="0" lvl="0" indent="0" algn="ctr" defTabSz="914400" rtl="0" eaLnBrk="1" fontAlgn="base" latinLnBrk="0" hangingPunct="1">
                        <a:lnSpc>
                          <a:spcPct val="100000"/>
                        </a:lnSpc>
                        <a:spcBef>
                          <a:spcPct val="60000"/>
                        </a:spcBef>
                        <a:spcAft>
                          <a:spcPct val="0"/>
                        </a:spcAft>
                        <a:buClr>
                          <a:schemeClr val="accent2"/>
                        </a:buClr>
                        <a:buSzTx/>
                        <a:buFontTx/>
                        <a:buNone/>
                        <a:tabLst/>
                      </a:pPr>
                      <a:r>
                        <a:rPr kumimoji="0" lang="es-MX" sz="1200" b="1" i="0" u="none" strike="noStrike" cap="none" normalizeH="0" baseline="0" dirty="0">
                          <a:ln>
                            <a:noFill/>
                          </a:ln>
                          <a:solidFill>
                            <a:srgbClr val="002D62"/>
                          </a:solidFill>
                          <a:effectLst/>
                          <a:latin typeface="Arial" charset="0"/>
                          <a:cs typeface="Arial" charset="0"/>
                        </a:rPr>
                        <a:t>Lo que realmente fue dicho.</a:t>
                      </a:r>
                      <a:endParaRPr kumimoji="0" lang="es-ES" sz="1200" b="1" i="0" u="none" strike="noStrike" cap="none" normalizeH="0" baseline="0" dirty="0">
                        <a:ln>
                          <a:noFill/>
                        </a:ln>
                        <a:solidFill>
                          <a:srgbClr val="002D62"/>
                        </a:solidFill>
                        <a:effectLst/>
                        <a:latin typeface="Arial" charset="0"/>
                        <a:cs typeface="Arial" charset="0"/>
                      </a:endParaRPr>
                    </a:p>
                  </a:txBody>
                  <a:tcPr marL="91247" marR="91247" marT="34217" marB="342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0"/>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dirty="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1283">
                <a:tc>
                  <a:txBody>
                    <a:bodyPr/>
                    <a:lstStyle/>
                    <a:p>
                      <a:pPr marL="336550" marR="0" lvl="0" indent="-336550" algn="l" defTabSz="914400" rtl="0" eaLnBrk="1" fontAlgn="base" latinLnBrk="0" hangingPunct="1">
                        <a:lnSpc>
                          <a:spcPct val="100000"/>
                        </a:lnSpc>
                        <a:spcBef>
                          <a:spcPct val="60000"/>
                        </a:spcBef>
                        <a:spcAft>
                          <a:spcPct val="0"/>
                        </a:spcAft>
                        <a:buClr>
                          <a:schemeClr val="accent2"/>
                        </a:buClr>
                        <a:buSzTx/>
                        <a:buFontTx/>
                        <a:buNone/>
                        <a:tabLst/>
                      </a:pPr>
                      <a:endParaRPr kumimoji="0" lang="en-US" sz="1100" b="1" i="0" u="none" strike="noStrike" cap="none" normalizeH="0" baseline="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336550" marR="0" lvl="0" indent="-336550" algn="l" defTabSz="9144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rgbClr val="002D62"/>
                        </a:solidFill>
                        <a:effectLst/>
                        <a:latin typeface="Arial" charset="0"/>
                        <a:cs typeface="Arial" charset="0"/>
                      </a:endParaRPr>
                    </a:p>
                  </a:txBody>
                  <a:tcPr marL="93106" marR="93106" marT="34916" marB="349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86139" name="Rectangle 59"/>
          <p:cNvSpPr>
            <a:spLocks noChangeArrowheads="1"/>
          </p:cNvSpPr>
          <p:nvPr/>
        </p:nvSpPr>
        <p:spPr bwMode="auto">
          <a:xfrm>
            <a:off x="323857" y="2301474"/>
            <a:ext cx="8424863" cy="2376495"/>
          </a:xfrm>
          <a:prstGeom prst="rect">
            <a:avLst/>
          </a:prstGeom>
          <a:noFill/>
          <a:ln w="9525" algn="ctr">
            <a:solidFill>
              <a:srgbClr val="A0ACA2"/>
            </a:solidFill>
            <a:miter lim="800000"/>
            <a:headEnd/>
            <a:tailEnd/>
          </a:ln>
        </p:spPr>
        <p:txBody>
          <a:bodyPr wrap="none" lIns="91354" tIns="45676" rIns="91354" bIns="45676" anchor="ctr"/>
          <a:lstStyle/>
          <a:p>
            <a:endParaRPr lang="es-MX"/>
          </a:p>
        </p:txBody>
      </p:sp>
      <p:sp>
        <p:nvSpPr>
          <p:cNvPr id="686141" name="Line 61"/>
          <p:cNvSpPr>
            <a:spLocks noChangeShapeType="1"/>
          </p:cNvSpPr>
          <p:nvPr/>
        </p:nvSpPr>
        <p:spPr bwMode="auto">
          <a:xfrm>
            <a:off x="4572000" y="2787256"/>
            <a:ext cx="0" cy="1890713"/>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169" name="Line 89"/>
          <p:cNvSpPr>
            <a:spLocks noChangeShapeType="1"/>
          </p:cNvSpPr>
          <p:nvPr/>
        </p:nvSpPr>
        <p:spPr bwMode="auto">
          <a:xfrm>
            <a:off x="323857" y="3381375"/>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199" name="Line 119"/>
          <p:cNvSpPr>
            <a:spLocks noChangeShapeType="1"/>
          </p:cNvSpPr>
          <p:nvPr/>
        </p:nvSpPr>
        <p:spPr bwMode="auto">
          <a:xfrm>
            <a:off x="323857" y="3598069"/>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0" name="Line 120"/>
          <p:cNvSpPr>
            <a:spLocks noChangeShapeType="1"/>
          </p:cNvSpPr>
          <p:nvPr/>
        </p:nvSpPr>
        <p:spPr bwMode="auto">
          <a:xfrm>
            <a:off x="323857" y="3813572"/>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1" name="Line 121"/>
          <p:cNvSpPr>
            <a:spLocks noChangeShapeType="1"/>
          </p:cNvSpPr>
          <p:nvPr/>
        </p:nvSpPr>
        <p:spPr bwMode="auto">
          <a:xfrm>
            <a:off x="323857" y="4030266"/>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2" name="Line 122"/>
          <p:cNvSpPr>
            <a:spLocks noChangeShapeType="1"/>
          </p:cNvSpPr>
          <p:nvPr/>
        </p:nvSpPr>
        <p:spPr bwMode="auto">
          <a:xfrm>
            <a:off x="323857" y="4245769"/>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686203" name="Line 123"/>
          <p:cNvSpPr>
            <a:spLocks noChangeShapeType="1"/>
          </p:cNvSpPr>
          <p:nvPr/>
        </p:nvSpPr>
        <p:spPr bwMode="auto">
          <a:xfrm>
            <a:off x="323857" y="4462463"/>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pic>
        <p:nvPicPr>
          <p:cNvPr id="15" name="26 Imagen" descr="1273857681_Pencil3.png"/>
          <p:cNvPicPr>
            <a:picLocks noChangeAspect="1"/>
          </p:cNvPicPr>
          <p:nvPr/>
        </p:nvPicPr>
        <p:blipFill>
          <a:blip r:embed="rId3" cstate="print"/>
          <a:srcRect/>
          <a:stretch>
            <a:fillRect/>
          </a:stretch>
        </p:blipFill>
        <p:spPr bwMode="auto">
          <a:xfrm>
            <a:off x="8058157" y="107157"/>
            <a:ext cx="1000125" cy="750094"/>
          </a:xfrm>
          <a:prstGeom prst="rect">
            <a:avLst/>
          </a:prstGeom>
          <a:noFill/>
          <a:ln w="9525">
            <a:noFill/>
            <a:miter lim="800000"/>
            <a:headEnd/>
            <a:tailEnd/>
          </a:ln>
        </p:spPr>
      </p:pic>
      <p:sp>
        <p:nvSpPr>
          <p:cNvPr id="19" name="Line 89">
            <a:extLst>
              <a:ext uri="{FF2B5EF4-FFF2-40B4-BE49-F238E27FC236}">
                <a16:creationId xmlns:a16="http://schemas.microsoft.com/office/drawing/2014/main" id="{428B0D34-CE9A-481D-AD17-15978D920434}"/>
              </a:ext>
            </a:extLst>
          </p:cNvPr>
          <p:cNvSpPr>
            <a:spLocks noChangeShapeType="1"/>
          </p:cNvSpPr>
          <p:nvPr/>
        </p:nvSpPr>
        <p:spPr bwMode="auto">
          <a:xfrm>
            <a:off x="335720" y="3136766"/>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
        <p:nvSpPr>
          <p:cNvPr id="20" name="Line 89">
            <a:extLst>
              <a:ext uri="{FF2B5EF4-FFF2-40B4-BE49-F238E27FC236}">
                <a16:creationId xmlns:a16="http://schemas.microsoft.com/office/drawing/2014/main" id="{CD06548C-3DA5-4DD0-B6FD-20E74C0AC3FF}"/>
              </a:ext>
            </a:extLst>
          </p:cNvPr>
          <p:cNvSpPr>
            <a:spLocks noChangeShapeType="1"/>
          </p:cNvSpPr>
          <p:nvPr/>
        </p:nvSpPr>
        <p:spPr bwMode="auto">
          <a:xfrm>
            <a:off x="323528" y="2884166"/>
            <a:ext cx="8424863" cy="0"/>
          </a:xfrm>
          <a:prstGeom prst="line">
            <a:avLst/>
          </a:prstGeom>
          <a:noFill/>
          <a:ln w="9525">
            <a:solidFill>
              <a:srgbClr val="A0ACA2"/>
            </a:solidFill>
            <a:round/>
            <a:headEnd/>
            <a:tailEnd/>
          </a:ln>
        </p:spPr>
        <p:txBody>
          <a:bodyPr wrap="none" lIns="91354" tIns="45676" rIns="91354" bIns="45676" anchor="ctr"/>
          <a:lstStyle/>
          <a:p>
            <a:endParaRPr lang="es-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6110">
                                            <p:txEl>
                                              <p:pRg st="0" end="0"/>
                                            </p:txEl>
                                          </p:spTgt>
                                        </p:tgtEl>
                                        <p:attrNameLst>
                                          <p:attrName>style.visibility</p:attrName>
                                        </p:attrNameLst>
                                      </p:cBhvr>
                                      <p:to>
                                        <p:strVal val="visible"/>
                                      </p:to>
                                    </p:set>
                                    <p:animEffect transition="in" filter="fade">
                                      <p:cBhvr>
                                        <p:cTn id="7" dur="500"/>
                                        <p:tgtEl>
                                          <p:spTgt spid="6861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6110">
                                            <p:txEl>
                                              <p:pRg st="1" end="1"/>
                                            </p:txEl>
                                          </p:spTgt>
                                        </p:tgtEl>
                                        <p:attrNameLst>
                                          <p:attrName>style.visibility</p:attrName>
                                        </p:attrNameLst>
                                      </p:cBhvr>
                                      <p:to>
                                        <p:strVal val="visible"/>
                                      </p:to>
                                    </p:set>
                                    <p:animEffect transition="in" filter="fade">
                                      <p:cBhvr>
                                        <p:cTn id="12" dur="500"/>
                                        <p:tgtEl>
                                          <p:spTgt spid="6861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6110">
                                            <p:txEl>
                                              <p:pRg st="2" end="2"/>
                                            </p:txEl>
                                          </p:spTgt>
                                        </p:tgtEl>
                                        <p:attrNameLst>
                                          <p:attrName>style.visibility</p:attrName>
                                        </p:attrNameLst>
                                      </p:cBhvr>
                                      <p:to>
                                        <p:strVal val="visible"/>
                                      </p:to>
                                    </p:set>
                                    <p:animEffect transition="in" filter="fade">
                                      <p:cBhvr>
                                        <p:cTn id="17" dur="500"/>
                                        <p:tgtEl>
                                          <p:spTgt spid="6861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86110">
                                            <p:txEl>
                                              <p:pRg st="3" end="3"/>
                                            </p:txEl>
                                          </p:spTgt>
                                        </p:tgtEl>
                                        <p:attrNameLst>
                                          <p:attrName>style.visibility</p:attrName>
                                        </p:attrNameLst>
                                      </p:cBhvr>
                                      <p:to>
                                        <p:strVal val="visible"/>
                                      </p:to>
                                    </p:set>
                                    <p:animEffect transition="in" filter="fade">
                                      <p:cBhvr>
                                        <p:cTn id="22" dur="500"/>
                                        <p:tgtEl>
                                          <p:spTgt spid="686110">
                                            <p:txEl>
                                              <p:pRg st="3" end="3"/>
                                            </p:txEl>
                                          </p:spTgt>
                                        </p:tgtEl>
                                      </p:cBhvr>
                                    </p:animEffect>
                                  </p:childTnLst>
                                </p:cTn>
                              </p:par>
                            </p:childTnLst>
                          </p:cTn>
                        </p:par>
                        <p:par>
                          <p:cTn id="23" fill="hold">
                            <p:stCondLst>
                              <p:cond delay="500"/>
                            </p:stCondLst>
                            <p:childTnLst>
                              <p:par>
                                <p:cTn id="24" presetID="4" presetClass="entr" presetSubtype="16" fill="hold" nodeType="afterEffect">
                                  <p:stCondLst>
                                    <p:cond delay="0"/>
                                  </p:stCondLst>
                                  <p:childTnLst>
                                    <p:set>
                                      <p:cBhvr>
                                        <p:cTn id="25" dur="1" fill="hold">
                                          <p:stCondLst>
                                            <p:cond delay="0"/>
                                          </p:stCondLst>
                                        </p:cTn>
                                        <p:tgtEl>
                                          <p:spTgt spid="686083"/>
                                        </p:tgtEl>
                                        <p:attrNameLst>
                                          <p:attrName>style.visibility</p:attrName>
                                        </p:attrNameLst>
                                      </p:cBhvr>
                                      <p:to>
                                        <p:strVal val="visible"/>
                                      </p:to>
                                    </p:set>
                                    <p:animEffect transition="in" filter="box(in)">
                                      <p:cBhvr>
                                        <p:cTn id="26" dur="500"/>
                                        <p:tgtEl>
                                          <p:spTgt spid="686083"/>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6861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62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62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61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61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62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62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861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0" grpId="0" build="p" bldLvl="5" autoUpdateAnimBg="0" advAuto="0"/>
      <p:bldP spid="686139" grpId="0" animBg="1"/>
      <p:bldP spid="686141" grpId="0" animBg="1"/>
      <p:bldP spid="686169" grpId="0" animBg="1"/>
      <p:bldP spid="686199" grpId="0" animBg="1"/>
      <p:bldP spid="686200" grpId="0" animBg="1"/>
      <p:bldP spid="686201" grpId="0" animBg="1"/>
      <p:bldP spid="686202" grpId="0" animBg="1"/>
      <p:bldP spid="686203" grpId="0" animBg="1"/>
      <p:bldP spid="19"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4275" name="Rectangle 2"/>
          <p:cNvSpPr>
            <a:spLocks noGrp="1" noChangeArrowheads="1"/>
          </p:cNvSpPr>
          <p:nvPr>
            <p:ph type="title"/>
          </p:nvPr>
        </p:nvSpPr>
        <p:spPr>
          <a:xfrm>
            <a:off x="222492" y="80498"/>
            <a:ext cx="8569325" cy="369332"/>
          </a:xfrm>
        </p:spPr>
        <p:txBody>
          <a:bodyPr lIns="0" tIns="0" rIns="0" bIns="0">
            <a:spAutoFit/>
          </a:bodyPr>
          <a:lstStyle/>
          <a:p>
            <a:pPr eaLnBrk="1" hangingPunct="1"/>
            <a:r>
              <a:rPr lang="es-AR" sz="2400" dirty="0"/>
              <a:t>Actividad: Análisis de la columna izquierda</a:t>
            </a:r>
          </a:p>
        </p:txBody>
      </p:sp>
      <p:sp>
        <p:nvSpPr>
          <p:cNvPr id="54276" name="Rectangle 3"/>
          <p:cNvSpPr>
            <a:spLocks noGrp="1" noChangeArrowheads="1"/>
          </p:cNvSpPr>
          <p:nvPr>
            <p:ph idx="1"/>
          </p:nvPr>
        </p:nvSpPr>
        <p:spPr>
          <a:xfrm>
            <a:off x="467544" y="699542"/>
            <a:ext cx="8144073" cy="1865554"/>
          </a:xfrm>
        </p:spPr>
        <p:txBody>
          <a:bodyPr wrap="square" lIns="93176" tIns="93176" rIns="93176" bIns="93176">
            <a:spAutoFit/>
          </a:bodyPr>
          <a:lstStyle/>
          <a:p>
            <a:pPr marL="342900" indent="-342900" defTabSz="895350" eaLnBrk="1" hangingPunct="1">
              <a:spcBef>
                <a:spcPts val="600"/>
              </a:spcBef>
              <a:buFontTx/>
              <a:buAutoNum type="arabicPeriod"/>
            </a:pPr>
            <a:r>
              <a:rPr lang="es-NI" sz="1400" b="0" dirty="0"/>
              <a:t>Trabajen en parejas (“A” y “B”).				</a:t>
            </a:r>
          </a:p>
          <a:p>
            <a:pPr marL="342900" indent="-342900" defTabSz="895350" eaLnBrk="1" hangingPunct="1">
              <a:spcBef>
                <a:spcPts val="600"/>
              </a:spcBef>
              <a:buFontTx/>
              <a:buAutoNum type="arabicPeriod"/>
            </a:pPr>
            <a:r>
              <a:rPr lang="es-NI" sz="1400" b="0" dirty="0"/>
              <a:t>“A” describe el contexto de la conversación</a:t>
            </a:r>
          </a:p>
          <a:p>
            <a:pPr marL="342900" indent="-342900" defTabSz="895350" eaLnBrk="1" hangingPunct="1">
              <a:spcBef>
                <a:spcPts val="600"/>
              </a:spcBef>
              <a:buFontTx/>
              <a:buAutoNum type="arabicPeriod"/>
            </a:pPr>
            <a:r>
              <a:rPr lang="es-NI" sz="1400" b="0" dirty="0"/>
              <a:t>“A” lee la “columna derecha” .                                                          </a:t>
            </a:r>
          </a:p>
          <a:p>
            <a:pPr marL="342900" indent="-342900" defTabSz="895350" eaLnBrk="1" hangingPunct="1">
              <a:spcBef>
                <a:spcPts val="600"/>
              </a:spcBef>
              <a:buFontTx/>
              <a:buAutoNum type="arabicPeriod"/>
            </a:pPr>
            <a:r>
              <a:rPr lang="es-NI" sz="1400" b="0" dirty="0"/>
              <a:t>“A” lee “la columna derecha” y la “columna izquierda”</a:t>
            </a:r>
          </a:p>
          <a:p>
            <a:pPr marL="342900" indent="-342900" defTabSz="895350" eaLnBrk="1" hangingPunct="1">
              <a:spcBef>
                <a:spcPts val="600"/>
              </a:spcBef>
              <a:buFontTx/>
              <a:buAutoNum type="arabicPeriod"/>
            </a:pPr>
            <a:r>
              <a:rPr lang="es-NI" sz="1400" b="0" dirty="0"/>
              <a:t>“B” hace preguntas que figuran debajo y “A” responde</a:t>
            </a:r>
          </a:p>
          <a:p>
            <a:pPr marL="342900" indent="-342900" defTabSz="895350" eaLnBrk="1" hangingPunct="1">
              <a:spcBef>
                <a:spcPts val="600"/>
              </a:spcBef>
              <a:buFontTx/>
              <a:buAutoNum type="arabicPeriod"/>
            </a:pPr>
            <a:r>
              <a:rPr lang="es-NI" sz="1400" b="0" dirty="0"/>
              <a:t>Intercambian los roles y repiten el ejercicio.</a:t>
            </a:r>
          </a:p>
        </p:txBody>
      </p:sp>
      <p:sp>
        <p:nvSpPr>
          <p:cNvPr id="7" name="Slide Number Placeholder 3"/>
          <p:cNvSpPr>
            <a:spLocks noGrp="1"/>
          </p:cNvSpPr>
          <p:nvPr>
            <p:ph type="sldNum" sz="quarter" idx="10"/>
          </p:nvPr>
        </p:nvSpPr>
        <p:spPr/>
        <p:txBody>
          <a:bodyPr/>
          <a:lstStyle/>
          <a:p>
            <a:pPr>
              <a:defRPr/>
            </a:pPr>
            <a:r>
              <a:rPr lang="en-US"/>
              <a:t>| </a:t>
            </a:r>
            <a:fld id="{930C7CDA-501C-4DF7-8E4A-EB93AF78E808}" type="slidenum">
              <a:rPr lang="en-US">
                <a:solidFill>
                  <a:srgbClr val="B2B2B2"/>
                </a:solidFill>
              </a:rPr>
              <a:pPr>
                <a:defRPr/>
              </a:pPr>
              <a:t>76</a:t>
            </a:fld>
            <a:endParaRPr lang="en-US">
              <a:solidFill>
                <a:srgbClr val="B2B2B2"/>
              </a:solidFill>
            </a:endParaRPr>
          </a:p>
        </p:txBody>
      </p:sp>
      <p:sp>
        <p:nvSpPr>
          <p:cNvPr id="54278" name="Rectangle 5"/>
          <p:cNvSpPr>
            <a:spLocks noChangeArrowheads="1"/>
          </p:cNvSpPr>
          <p:nvPr/>
        </p:nvSpPr>
        <p:spPr bwMode="auto">
          <a:xfrm>
            <a:off x="443706" y="2643758"/>
            <a:ext cx="8256588" cy="2157982"/>
          </a:xfrm>
          <a:prstGeom prst="rect">
            <a:avLst/>
          </a:prstGeom>
          <a:noFill/>
          <a:ln w="28575">
            <a:solidFill>
              <a:schemeClr val="bg2"/>
            </a:solidFill>
            <a:miter lim="800000"/>
            <a:headEnd/>
            <a:tailEnd/>
          </a:ln>
        </p:spPr>
        <p:txBody>
          <a:bodyPr lIns="93196" tIns="93196" rIns="93196" bIns="93196">
            <a:spAutoFit/>
          </a:bodyPr>
          <a:lstStyle/>
          <a:p>
            <a:pPr marL="241300" indent="-241300" algn="l" defTabSz="912813">
              <a:spcBef>
                <a:spcPts val="600"/>
              </a:spcBef>
              <a:buClr>
                <a:schemeClr val="accent2"/>
              </a:buClr>
              <a:buFont typeface="Arial" pitchFamily="34" charset="0"/>
              <a:buChar char="•"/>
            </a:pPr>
            <a:r>
              <a:rPr lang="es-VE" sz="1400" b="0" i="1" dirty="0"/>
              <a:t>¿Qué te habría gustado que sucediera con el tema/tarea?</a:t>
            </a:r>
          </a:p>
          <a:p>
            <a:pPr marL="241300" indent="-241300" algn="l" defTabSz="912813">
              <a:spcBef>
                <a:spcPts val="600"/>
              </a:spcBef>
              <a:buClr>
                <a:schemeClr val="accent2"/>
              </a:buClr>
              <a:buFont typeface="Arial" pitchFamily="34" charset="0"/>
              <a:buChar char="•"/>
            </a:pPr>
            <a:r>
              <a:rPr lang="es-VE" sz="1400" b="0" i="1" dirty="0"/>
              <a:t>¿Qué relación te habría gustado construir con tu interlocutor? </a:t>
            </a:r>
          </a:p>
          <a:p>
            <a:pPr marL="241300" indent="-241300" algn="l" defTabSz="912813">
              <a:spcBef>
                <a:spcPts val="600"/>
              </a:spcBef>
              <a:buClr>
                <a:schemeClr val="accent2"/>
              </a:buClr>
              <a:buFont typeface="Arial" pitchFamily="34" charset="0"/>
              <a:buChar char="•"/>
            </a:pPr>
            <a:r>
              <a:rPr lang="es-VE" sz="1400" b="0" i="1" dirty="0"/>
              <a:t>¿Cómo te habría gustado sentirte durante y después de la conversación? </a:t>
            </a:r>
          </a:p>
          <a:p>
            <a:pPr marL="241300" indent="-241300" algn="l" defTabSz="912813">
              <a:spcBef>
                <a:spcPts val="600"/>
              </a:spcBef>
              <a:buClr>
                <a:schemeClr val="accent2"/>
              </a:buClr>
              <a:buFont typeface="Arial" pitchFamily="34" charset="0"/>
              <a:buChar char="•"/>
            </a:pPr>
            <a:r>
              <a:rPr lang="es-VE" sz="1400" b="0" i="1" dirty="0"/>
              <a:t>¿Por qué </a:t>
            </a:r>
            <a:r>
              <a:rPr lang="es-VE" sz="1400" b="0" i="1" dirty="0" err="1"/>
              <a:t>creés</a:t>
            </a:r>
            <a:r>
              <a:rPr lang="es-VE" sz="1400" b="0" i="1" dirty="0"/>
              <a:t> que la conversación no funcionó? </a:t>
            </a:r>
          </a:p>
          <a:p>
            <a:pPr marL="241300" indent="-241300" algn="l" defTabSz="912813">
              <a:spcBef>
                <a:spcPts val="600"/>
              </a:spcBef>
              <a:buClr>
                <a:schemeClr val="accent2"/>
              </a:buClr>
              <a:buFont typeface="Arial" pitchFamily="34" charset="0"/>
              <a:buChar char="•"/>
            </a:pPr>
            <a:r>
              <a:rPr lang="es-VE" sz="1400" b="0" i="1" dirty="0"/>
              <a:t>¿Qué habría sucedido si decías, literalmente, lo que pensabas en tu columna izquierda? </a:t>
            </a:r>
          </a:p>
          <a:p>
            <a:pPr marL="241300" indent="-241300" algn="l" defTabSz="912813">
              <a:spcBef>
                <a:spcPts val="600"/>
              </a:spcBef>
              <a:buClr>
                <a:schemeClr val="accent2"/>
              </a:buClr>
              <a:buFont typeface="Arial" pitchFamily="34" charset="0"/>
              <a:buChar char="•"/>
            </a:pPr>
            <a:r>
              <a:rPr lang="es-VE" sz="1400" b="0" i="1" dirty="0"/>
              <a:t>¿Cuáles fueron las consecuencias de ocultar tu pensamiento?</a:t>
            </a:r>
          </a:p>
          <a:p>
            <a:pPr marL="241300" indent="-241300" algn="l" defTabSz="912813">
              <a:spcBef>
                <a:spcPts val="600"/>
              </a:spcBef>
              <a:buClr>
                <a:schemeClr val="accent2"/>
              </a:buClr>
              <a:buFont typeface="Arial" pitchFamily="34" charset="0"/>
              <a:buChar char="•"/>
            </a:pPr>
            <a:r>
              <a:rPr lang="es-VE" sz="1400" b="0" i="1" dirty="0"/>
              <a:t>¿Qué </a:t>
            </a:r>
            <a:r>
              <a:rPr lang="es-VE" sz="1400" b="0" i="1" dirty="0" err="1"/>
              <a:t>creés</a:t>
            </a:r>
            <a:r>
              <a:rPr lang="es-VE" sz="1400" b="0" i="1" dirty="0"/>
              <a:t> que tenía la otra persona en su Columna Izquierda?</a:t>
            </a:r>
          </a:p>
        </p:txBody>
      </p:sp>
      <p:grpSp>
        <p:nvGrpSpPr>
          <p:cNvPr id="2" name="Group 1">
            <a:extLst>
              <a:ext uri="{FF2B5EF4-FFF2-40B4-BE49-F238E27FC236}">
                <a16:creationId xmlns:a16="http://schemas.microsoft.com/office/drawing/2014/main" id="{B3AC0E51-90CB-4F7F-A23D-E982514B0FCA}"/>
              </a:ext>
            </a:extLst>
          </p:cNvPr>
          <p:cNvGrpSpPr/>
          <p:nvPr/>
        </p:nvGrpSpPr>
        <p:grpSpPr>
          <a:xfrm>
            <a:off x="5508104" y="771550"/>
            <a:ext cx="2120652" cy="1656184"/>
            <a:chOff x="5508104" y="771550"/>
            <a:chExt cx="2120652" cy="1656184"/>
          </a:xfrm>
        </p:grpSpPr>
        <p:sp>
          <p:nvSpPr>
            <p:cNvPr id="14" name="Rectangle 13"/>
            <p:cNvSpPr/>
            <p:nvPr/>
          </p:nvSpPr>
          <p:spPr>
            <a:xfrm>
              <a:off x="6012160" y="1419622"/>
              <a:ext cx="1616596" cy="369332"/>
            </a:xfrm>
            <a:prstGeom prst="rect">
              <a:avLst/>
            </a:prstGeom>
          </p:spPr>
          <p:txBody>
            <a:bodyPr wrap="none">
              <a:spAutoFit/>
            </a:bodyPr>
            <a:lstStyle/>
            <a:p>
              <a:r>
                <a:rPr lang="es-NI" sz="1800" b="0" dirty="0"/>
                <a:t>30’ = 15’ + 15’</a:t>
              </a:r>
              <a:endParaRPr lang="es-AR" sz="1800" dirty="0"/>
            </a:p>
          </p:txBody>
        </p:sp>
        <p:sp>
          <p:nvSpPr>
            <p:cNvPr id="15" name="Right Brace 14"/>
            <p:cNvSpPr/>
            <p:nvPr/>
          </p:nvSpPr>
          <p:spPr bwMode="auto">
            <a:xfrm>
              <a:off x="5508104" y="771550"/>
              <a:ext cx="144016" cy="1656184"/>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animEffect transition="in" filter="fade">
                                      <p:cBhvr>
                                        <p:cTn id="7" dur="500"/>
                                        <p:tgtEl>
                                          <p:spTgt spid="542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276">
                                            <p:txEl>
                                              <p:pRg st="1" end="1"/>
                                            </p:txEl>
                                          </p:spTgt>
                                        </p:tgtEl>
                                        <p:attrNameLst>
                                          <p:attrName>style.visibility</p:attrName>
                                        </p:attrNameLst>
                                      </p:cBhvr>
                                      <p:to>
                                        <p:strVal val="visible"/>
                                      </p:to>
                                    </p:set>
                                    <p:animEffect transition="in" filter="fade">
                                      <p:cBhvr>
                                        <p:cTn id="12" dur="500"/>
                                        <p:tgtEl>
                                          <p:spTgt spid="542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276">
                                            <p:txEl>
                                              <p:pRg st="2" end="2"/>
                                            </p:txEl>
                                          </p:spTgt>
                                        </p:tgtEl>
                                        <p:attrNameLst>
                                          <p:attrName>style.visibility</p:attrName>
                                        </p:attrNameLst>
                                      </p:cBhvr>
                                      <p:to>
                                        <p:strVal val="visible"/>
                                      </p:to>
                                    </p:set>
                                    <p:animEffect transition="in" filter="fade">
                                      <p:cBhvr>
                                        <p:cTn id="17" dur="500"/>
                                        <p:tgtEl>
                                          <p:spTgt spid="542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4276">
                                            <p:txEl>
                                              <p:pRg st="3" end="3"/>
                                            </p:txEl>
                                          </p:spTgt>
                                        </p:tgtEl>
                                        <p:attrNameLst>
                                          <p:attrName>style.visibility</p:attrName>
                                        </p:attrNameLst>
                                      </p:cBhvr>
                                      <p:to>
                                        <p:strVal val="visible"/>
                                      </p:to>
                                    </p:set>
                                    <p:animEffect transition="in" filter="fade">
                                      <p:cBhvr>
                                        <p:cTn id="22" dur="500"/>
                                        <p:tgtEl>
                                          <p:spTgt spid="542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276">
                                            <p:txEl>
                                              <p:pRg st="4" end="4"/>
                                            </p:txEl>
                                          </p:spTgt>
                                        </p:tgtEl>
                                        <p:attrNameLst>
                                          <p:attrName>style.visibility</p:attrName>
                                        </p:attrNameLst>
                                      </p:cBhvr>
                                      <p:to>
                                        <p:strVal val="visible"/>
                                      </p:to>
                                    </p:set>
                                    <p:animEffect transition="in" filter="fade">
                                      <p:cBhvr>
                                        <p:cTn id="27" dur="500"/>
                                        <p:tgtEl>
                                          <p:spTgt spid="542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276">
                                            <p:txEl>
                                              <p:pRg st="5" end="5"/>
                                            </p:txEl>
                                          </p:spTgt>
                                        </p:tgtEl>
                                        <p:attrNameLst>
                                          <p:attrName>style.visibility</p:attrName>
                                        </p:attrNameLst>
                                      </p:cBhvr>
                                      <p:to>
                                        <p:strVal val="visible"/>
                                      </p:to>
                                    </p:set>
                                    <p:animEffect transition="in" filter="fade">
                                      <p:cBhvr>
                                        <p:cTn id="32" dur="500"/>
                                        <p:tgtEl>
                                          <p:spTgt spid="542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4278">
                                            <p:bg/>
                                          </p:spTgt>
                                        </p:tgtEl>
                                        <p:attrNameLst>
                                          <p:attrName>style.visibility</p:attrName>
                                        </p:attrNameLst>
                                      </p:cBhvr>
                                      <p:to>
                                        <p:strVal val="visible"/>
                                      </p:to>
                                    </p:set>
                                    <p:animEffect transition="in" filter="fade">
                                      <p:cBhvr>
                                        <p:cTn id="37" dur="500"/>
                                        <p:tgtEl>
                                          <p:spTgt spid="54278">
                                            <p:bg/>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4278">
                                            <p:txEl>
                                              <p:pRg st="0" end="0"/>
                                            </p:txEl>
                                          </p:spTgt>
                                        </p:tgtEl>
                                        <p:attrNameLst>
                                          <p:attrName>style.visibility</p:attrName>
                                        </p:attrNameLst>
                                      </p:cBhvr>
                                      <p:to>
                                        <p:strVal val="visible"/>
                                      </p:to>
                                    </p:set>
                                    <p:animEffect transition="in" filter="fade">
                                      <p:cBhvr>
                                        <p:cTn id="42" dur="500"/>
                                        <p:tgtEl>
                                          <p:spTgt spid="5427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4278">
                                            <p:txEl>
                                              <p:pRg st="1" end="1"/>
                                            </p:txEl>
                                          </p:spTgt>
                                        </p:tgtEl>
                                        <p:attrNameLst>
                                          <p:attrName>style.visibility</p:attrName>
                                        </p:attrNameLst>
                                      </p:cBhvr>
                                      <p:to>
                                        <p:strVal val="visible"/>
                                      </p:to>
                                    </p:set>
                                    <p:animEffect transition="in" filter="fade">
                                      <p:cBhvr>
                                        <p:cTn id="47" dur="500"/>
                                        <p:tgtEl>
                                          <p:spTgt spid="54278">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4278">
                                            <p:txEl>
                                              <p:pRg st="2" end="2"/>
                                            </p:txEl>
                                          </p:spTgt>
                                        </p:tgtEl>
                                        <p:attrNameLst>
                                          <p:attrName>style.visibility</p:attrName>
                                        </p:attrNameLst>
                                      </p:cBhvr>
                                      <p:to>
                                        <p:strVal val="visible"/>
                                      </p:to>
                                    </p:set>
                                    <p:animEffect transition="in" filter="fade">
                                      <p:cBhvr>
                                        <p:cTn id="52" dur="500"/>
                                        <p:tgtEl>
                                          <p:spTgt spid="5427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4278">
                                            <p:txEl>
                                              <p:pRg st="3" end="3"/>
                                            </p:txEl>
                                          </p:spTgt>
                                        </p:tgtEl>
                                        <p:attrNameLst>
                                          <p:attrName>style.visibility</p:attrName>
                                        </p:attrNameLst>
                                      </p:cBhvr>
                                      <p:to>
                                        <p:strVal val="visible"/>
                                      </p:to>
                                    </p:set>
                                    <p:animEffect transition="in" filter="fade">
                                      <p:cBhvr>
                                        <p:cTn id="57" dur="500"/>
                                        <p:tgtEl>
                                          <p:spTgt spid="54278">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4278">
                                            <p:txEl>
                                              <p:pRg st="4" end="4"/>
                                            </p:txEl>
                                          </p:spTgt>
                                        </p:tgtEl>
                                        <p:attrNameLst>
                                          <p:attrName>style.visibility</p:attrName>
                                        </p:attrNameLst>
                                      </p:cBhvr>
                                      <p:to>
                                        <p:strVal val="visible"/>
                                      </p:to>
                                    </p:set>
                                    <p:animEffect transition="in" filter="fade">
                                      <p:cBhvr>
                                        <p:cTn id="62" dur="500"/>
                                        <p:tgtEl>
                                          <p:spTgt spid="54278">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4278">
                                            <p:txEl>
                                              <p:pRg st="5" end="5"/>
                                            </p:txEl>
                                          </p:spTgt>
                                        </p:tgtEl>
                                        <p:attrNameLst>
                                          <p:attrName>style.visibility</p:attrName>
                                        </p:attrNameLst>
                                      </p:cBhvr>
                                      <p:to>
                                        <p:strVal val="visible"/>
                                      </p:to>
                                    </p:set>
                                    <p:animEffect transition="in" filter="fade">
                                      <p:cBhvr>
                                        <p:cTn id="67" dur="500"/>
                                        <p:tgtEl>
                                          <p:spTgt spid="54278">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4278">
                                            <p:txEl>
                                              <p:pRg st="6" end="6"/>
                                            </p:txEl>
                                          </p:spTgt>
                                        </p:tgtEl>
                                        <p:attrNameLst>
                                          <p:attrName>style.visibility</p:attrName>
                                        </p:attrNameLst>
                                      </p:cBhvr>
                                      <p:to>
                                        <p:strVal val="visible"/>
                                      </p:to>
                                    </p:set>
                                    <p:animEffect transition="in" filter="fade">
                                      <p:cBhvr>
                                        <p:cTn id="72" dur="500"/>
                                        <p:tgtEl>
                                          <p:spTgt spid="54278">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left)">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build="p"/>
      <p:bldP spid="54278" grpId="0" build="p" bldLvl="5"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iStock_000004363002Medium"/>
          <p:cNvPicPr>
            <a:picLocks noChangeAspect="1" noChangeArrowheads="1"/>
          </p:cNvPicPr>
          <p:nvPr/>
        </p:nvPicPr>
        <p:blipFill>
          <a:blip r:embed="rId3" cstate="print"/>
          <a:srcRect/>
          <a:stretch>
            <a:fillRect/>
          </a:stretch>
        </p:blipFill>
        <p:spPr bwMode="auto">
          <a:xfrm>
            <a:off x="4390342" y="-740618"/>
            <a:ext cx="5150210" cy="6832412"/>
          </a:xfrm>
          <a:prstGeom prst="rect">
            <a:avLst/>
          </a:prstGeom>
          <a:noFill/>
          <a:ln w="9525">
            <a:noFill/>
            <a:miter lim="800000"/>
            <a:headEnd/>
            <a:tailEnd/>
          </a:ln>
        </p:spPr>
      </p:pic>
      <p:pic>
        <p:nvPicPr>
          <p:cNvPr id="186371" name="Picture 3" descr="iStock_000006370188Medium"/>
          <p:cNvPicPr>
            <a:picLocks noChangeAspect="1" noChangeArrowheads="1"/>
          </p:cNvPicPr>
          <p:nvPr/>
        </p:nvPicPr>
        <p:blipFill>
          <a:blip r:embed="rId4" cstate="print"/>
          <a:srcRect/>
          <a:stretch>
            <a:fillRect/>
          </a:stretch>
        </p:blipFill>
        <p:spPr bwMode="auto">
          <a:xfrm>
            <a:off x="6468" y="-20538"/>
            <a:ext cx="4392488" cy="6030105"/>
          </a:xfrm>
          <a:prstGeom prst="rect">
            <a:avLst/>
          </a:prstGeom>
          <a:noFill/>
          <a:ln w="9525">
            <a:noFill/>
            <a:miter lim="800000"/>
            <a:headEnd/>
            <a:tailEnd/>
          </a:ln>
        </p:spPr>
      </p:pic>
      <p:sp>
        <p:nvSpPr>
          <p:cNvPr id="5" name="Rectangle 4"/>
          <p:cNvSpPr/>
          <p:nvPr/>
        </p:nvSpPr>
        <p:spPr bwMode="auto">
          <a:xfrm>
            <a:off x="323528" y="4191930"/>
            <a:ext cx="3960440" cy="702078"/>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5400" b="1" i="0" u="none" strike="noStrike" cap="none" normalizeH="0" baseline="0">
                <a:ln>
                  <a:noFill/>
                </a:ln>
                <a:solidFill>
                  <a:schemeClr val="bg1"/>
                </a:solidFill>
                <a:effectLst/>
                <a:latin typeface="Arial" charset="0"/>
                <a:cs typeface="Arial" charset="0"/>
              </a:rPr>
              <a:t>brutal</a:t>
            </a:r>
          </a:p>
        </p:txBody>
      </p:sp>
      <p:sp>
        <p:nvSpPr>
          <p:cNvPr id="6" name="Rectangle 5"/>
          <p:cNvSpPr/>
          <p:nvPr/>
        </p:nvSpPr>
        <p:spPr bwMode="auto">
          <a:xfrm>
            <a:off x="4802538" y="4191930"/>
            <a:ext cx="3960440" cy="702078"/>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s-AR" sz="5400" b="1" i="0" u="none" strike="noStrike" cap="none" normalizeH="0" baseline="0" dirty="0">
                <a:ln>
                  <a:noFill/>
                </a:ln>
                <a:solidFill>
                  <a:schemeClr val="bg1"/>
                </a:solidFill>
                <a:effectLst/>
                <a:latin typeface="Arial" charset="0"/>
                <a:cs typeface="Arial" charset="0"/>
              </a:rPr>
              <a:t>cosmética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1 Marcador de pie de página"/>
          <p:cNvSpPr txBox="1">
            <a:spLocks noGrp="1"/>
          </p:cNvSpPr>
          <p:nvPr/>
        </p:nvSpPr>
        <p:spPr bwMode="auto">
          <a:xfrm>
            <a:off x="0" y="4998244"/>
            <a:ext cx="2895600" cy="145256"/>
          </a:xfrm>
          <a:prstGeom prst="rect">
            <a:avLst/>
          </a:prstGeom>
          <a:noFill/>
          <a:ln w="9525">
            <a:noFill/>
            <a:miter lim="800000"/>
            <a:headEnd/>
            <a:tailEnd/>
          </a:ln>
        </p:spPr>
        <p:txBody>
          <a:bodyPr/>
          <a:lstStyle/>
          <a:p>
            <a:r>
              <a:rPr lang="en-US" sz="900">
                <a:solidFill>
                  <a:srgbClr val="FFFFFF"/>
                </a:solidFill>
              </a:rPr>
              <a:t>© 2010 Axialent, Inc. All rights reserved</a:t>
            </a:r>
            <a:endParaRPr lang="es-ES" sz="900" b="0">
              <a:solidFill>
                <a:srgbClr val="FFFFFF"/>
              </a:solidFill>
            </a:endParaRPr>
          </a:p>
        </p:txBody>
      </p:sp>
      <p:sp>
        <p:nvSpPr>
          <p:cNvPr id="5" name="2 Marcador de número de diapositiva"/>
          <p:cNvSpPr txBox="1">
            <a:spLocks noGrp="1"/>
          </p:cNvSpPr>
          <p:nvPr/>
        </p:nvSpPr>
        <p:spPr bwMode="auto">
          <a:xfrm>
            <a:off x="8639182" y="4973244"/>
            <a:ext cx="504825" cy="215503"/>
          </a:xfrm>
          <a:prstGeom prst="rect">
            <a:avLst/>
          </a:prstGeom>
          <a:noFill/>
          <a:ln>
            <a:miter lim="800000"/>
            <a:headEnd/>
            <a:tailEnd/>
          </a:ln>
        </p:spPr>
        <p:txBody>
          <a:bodyPr/>
          <a:lstStyle/>
          <a:p>
            <a:pPr algn="r">
              <a:defRPr/>
            </a:pPr>
            <a:fld id="{FE1264C8-B2DF-40C7-8423-15C539618905}" type="slidenum">
              <a:rPr lang="es-ES" sz="1200">
                <a:solidFill>
                  <a:srgbClr val="FFFFFF"/>
                </a:solidFill>
                <a:latin typeface="Arial"/>
              </a:rPr>
              <a:pPr algn="r">
                <a:defRPr/>
              </a:pPr>
              <a:t>78</a:t>
            </a:fld>
            <a:endParaRPr lang="es-ES" sz="1200">
              <a:solidFill>
                <a:srgbClr val="FFFFFF"/>
              </a:solidFill>
              <a:latin typeface="Arial"/>
            </a:endParaRPr>
          </a:p>
        </p:txBody>
      </p:sp>
      <p:pic>
        <p:nvPicPr>
          <p:cNvPr id="229380" name="Picture 2" descr="1072585_80472483"/>
          <p:cNvPicPr>
            <a:picLocks noChangeAspect="1" noChangeArrowheads="1"/>
          </p:cNvPicPr>
          <p:nvPr/>
        </p:nvPicPr>
        <p:blipFill>
          <a:blip r:embed="rId3" cstate="print"/>
          <a:srcRect/>
          <a:stretch>
            <a:fillRect/>
          </a:stretch>
        </p:blipFill>
        <p:spPr bwMode="auto">
          <a:xfrm>
            <a:off x="0" y="-663175"/>
            <a:ext cx="9144000" cy="6858001"/>
          </a:xfrm>
          <a:prstGeom prst="rect">
            <a:avLst/>
          </a:prstGeom>
          <a:noFill/>
          <a:ln w="9525">
            <a:noFill/>
            <a:miter lim="800000"/>
            <a:headEnd/>
            <a:tailEnd/>
          </a:ln>
        </p:spPr>
      </p:pic>
      <p:sp>
        <p:nvSpPr>
          <p:cNvPr id="229381" name="Text Box 3"/>
          <p:cNvSpPr txBox="1">
            <a:spLocks noChangeArrowheads="1"/>
          </p:cNvSpPr>
          <p:nvPr/>
        </p:nvSpPr>
        <p:spPr bwMode="auto">
          <a:xfrm>
            <a:off x="4788031" y="249492"/>
            <a:ext cx="4140877" cy="1107996"/>
          </a:xfrm>
          <a:prstGeom prst="rect">
            <a:avLst/>
          </a:prstGeom>
          <a:noFill/>
          <a:ln w="9525">
            <a:noFill/>
            <a:miter lim="800000"/>
            <a:headEnd/>
            <a:tailEnd/>
          </a:ln>
        </p:spPr>
        <p:txBody>
          <a:bodyPr wrap="none">
            <a:spAutoFit/>
          </a:bodyPr>
          <a:lstStyle/>
          <a:p>
            <a:r>
              <a:rPr lang="es-MX" sz="6600" b="1" dirty="0">
                <a:solidFill>
                  <a:srgbClr val="FFFFFF"/>
                </a:solidFill>
                <a:latin typeface="+mn-lt"/>
              </a:rPr>
              <a:t>explosión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descr="iStock_000005231198Medium"/>
          <p:cNvPicPr>
            <a:picLocks noChangeAspect="1" noChangeArrowheads="1"/>
          </p:cNvPicPr>
          <p:nvPr/>
        </p:nvPicPr>
        <p:blipFill>
          <a:blip r:embed="rId3" cstate="print"/>
          <a:srcRect/>
          <a:stretch>
            <a:fillRect/>
          </a:stretch>
        </p:blipFill>
        <p:spPr bwMode="auto">
          <a:xfrm>
            <a:off x="2228850" y="1688306"/>
            <a:ext cx="6915150" cy="3162300"/>
          </a:xfrm>
          <a:prstGeom prst="rect">
            <a:avLst/>
          </a:prstGeom>
          <a:noFill/>
          <a:ln w="9525">
            <a:noFill/>
            <a:miter lim="800000"/>
            <a:headEnd/>
            <a:tailEnd/>
          </a:ln>
        </p:spPr>
      </p:pic>
      <p:sp>
        <p:nvSpPr>
          <p:cNvPr id="45060" name="Rectangle 4"/>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6" name="5 Marcador de número de diapositiva"/>
          <p:cNvSpPr>
            <a:spLocks noGrp="1"/>
          </p:cNvSpPr>
          <p:nvPr>
            <p:ph type="sldNum" sz="quarter" idx="10"/>
          </p:nvPr>
        </p:nvSpPr>
        <p:spPr/>
        <p:txBody>
          <a:bodyPr/>
          <a:lstStyle/>
          <a:p>
            <a:pPr>
              <a:defRPr/>
            </a:pPr>
            <a:r>
              <a:rPr lang="en-US"/>
              <a:t>| </a:t>
            </a:r>
            <a:fld id="{555712C9-D881-44C0-9A10-6B522FB04138}" type="slidenum">
              <a:rPr lang="en-US" smtClean="0">
                <a:solidFill>
                  <a:srgbClr val="B2B2B2"/>
                </a:solidFill>
              </a:rPr>
              <a:pPr>
                <a:defRPr/>
              </a:pPr>
              <a:t>79</a:t>
            </a:fld>
            <a:endParaRPr lang="en-US">
              <a:solidFill>
                <a:srgbClr val="B2B2B2"/>
              </a:solidFill>
            </a:endParaRPr>
          </a:p>
        </p:txBody>
      </p:sp>
      <p:sp>
        <p:nvSpPr>
          <p:cNvPr id="8" name="Rectangle 7"/>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202754" name="Text Box 2"/>
          <p:cNvSpPr txBox="1">
            <a:spLocks noChangeArrowheads="1"/>
          </p:cNvSpPr>
          <p:nvPr/>
        </p:nvSpPr>
        <p:spPr bwMode="auto">
          <a:xfrm>
            <a:off x="611560" y="699542"/>
            <a:ext cx="4044697" cy="1107996"/>
          </a:xfrm>
          <a:prstGeom prst="rect">
            <a:avLst/>
          </a:prstGeom>
          <a:noFill/>
          <a:ln w="9525">
            <a:noFill/>
            <a:miter lim="800000"/>
            <a:headEnd/>
            <a:tailEnd/>
          </a:ln>
        </p:spPr>
        <p:txBody>
          <a:bodyPr wrap="none">
            <a:spAutoFit/>
          </a:bodyPr>
          <a:lstStyle/>
          <a:p>
            <a:pPr>
              <a:defRPr/>
            </a:pPr>
            <a:r>
              <a:rPr lang="es-MX" sz="6600" b="1" dirty="0">
                <a:latin typeface="+mj-lt"/>
              </a:rPr>
              <a:t>represión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62">
            <a:extLst>
              <a:ext uri="{FF2B5EF4-FFF2-40B4-BE49-F238E27FC236}">
                <a16:creationId xmlns:a16="http://schemas.microsoft.com/office/drawing/2014/main" id="{5B6C1653-D309-47E6-81E5-F18ED3114B3B}"/>
              </a:ext>
            </a:extLst>
          </p:cNvPr>
          <p:cNvSpPr/>
          <p:nvPr/>
        </p:nvSpPr>
        <p:spPr>
          <a:xfrm>
            <a:off x="0" y="-20538"/>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2" name="Slide Number Placeholder 1"/>
          <p:cNvSpPr>
            <a:spLocks noGrp="1"/>
          </p:cNvSpPr>
          <p:nvPr>
            <p:ph type="sldNum" sz="quarter" idx="10"/>
          </p:nvPr>
        </p:nvSpPr>
        <p:spPr/>
        <p:txBody>
          <a:bodyPr/>
          <a:lstStyle/>
          <a:p>
            <a:pPr>
              <a:defRPr/>
            </a:pPr>
            <a:r>
              <a:rPr lang="en-US"/>
              <a:t>| </a:t>
            </a:r>
            <a:fld id="{50D39AD2-8086-4ADA-A3BF-0C510F68B5AF}" type="slidenum">
              <a:rPr lang="en-US" smtClean="0">
                <a:solidFill>
                  <a:srgbClr val="B2B2B2"/>
                </a:solidFill>
              </a:rPr>
              <a:pPr>
                <a:defRPr/>
              </a:pPr>
              <a:t>8</a:t>
            </a:fld>
            <a:endParaRPr lang="en-US">
              <a:solidFill>
                <a:srgbClr val="B2B2B2"/>
              </a:solidFill>
            </a:endParaRPr>
          </a:p>
        </p:txBody>
      </p:sp>
      <p:sp>
        <p:nvSpPr>
          <p:cNvPr id="39939" name="Rectangle 2"/>
          <p:cNvSpPr>
            <a:spLocks noChangeArrowheads="1"/>
          </p:cNvSpPr>
          <p:nvPr/>
        </p:nvSpPr>
        <p:spPr bwMode="auto">
          <a:xfrm>
            <a:off x="179512" y="1231179"/>
            <a:ext cx="8727088" cy="3354736"/>
          </a:xfrm>
          <a:prstGeom prst="rect">
            <a:avLst/>
          </a:prstGeom>
          <a:noFill/>
          <a:ln w="9525">
            <a:noFill/>
            <a:miter lim="800000"/>
            <a:headEnd/>
            <a:tailEnd/>
          </a:ln>
        </p:spPr>
        <p:txBody>
          <a:bodyPr wrap="square" lIns="68552" tIns="34276" rIns="68552" bIns="34276">
            <a:spAutoFit/>
          </a:bodyPr>
          <a:lstStyle/>
          <a:p>
            <a:pPr algn="just">
              <a:spcBef>
                <a:spcPct val="60000"/>
              </a:spcBef>
              <a:buFont typeface="Wingdings" pitchFamily="2" charset="2"/>
              <a:buNone/>
            </a:pPr>
            <a:r>
              <a:rPr lang="es-ES" sz="1800" b="0" dirty="0"/>
              <a:t>Los equipos de alto rendimiento:</a:t>
            </a:r>
          </a:p>
          <a:p>
            <a:pPr marL="405831" lvl="2" indent="-272538">
              <a:buClr>
                <a:srgbClr val="33CC33"/>
              </a:buClr>
              <a:buFontTx/>
              <a:buChar char="•"/>
            </a:pPr>
            <a:r>
              <a:rPr lang="es-ES" sz="1800" b="0" dirty="0">
                <a:solidFill>
                  <a:srgbClr val="002960"/>
                </a:solidFill>
              </a:rPr>
              <a:t>Obtienen consistentemente </a:t>
            </a:r>
            <a:r>
              <a:rPr lang="es-ES" sz="1800" b="0" u="sng" dirty="0">
                <a:solidFill>
                  <a:srgbClr val="002960"/>
                </a:solidFill>
              </a:rPr>
              <a:t>resultados extraordinarios</a:t>
            </a:r>
            <a:r>
              <a:rPr lang="es-ES" sz="1800" b="0" dirty="0">
                <a:solidFill>
                  <a:srgbClr val="002960"/>
                </a:solidFill>
              </a:rPr>
              <a:t> </a:t>
            </a:r>
            <a:r>
              <a:rPr lang="es-ES" sz="1800" b="0" u="sng" dirty="0">
                <a:solidFill>
                  <a:srgbClr val="002960"/>
                </a:solidFill>
              </a:rPr>
              <a:t>que no pueden obtener de otro modo</a:t>
            </a:r>
            <a:r>
              <a:rPr lang="es-ES" sz="1800" b="0" dirty="0">
                <a:solidFill>
                  <a:srgbClr val="002960"/>
                </a:solidFill>
              </a:rPr>
              <a:t>.</a:t>
            </a:r>
          </a:p>
          <a:p>
            <a:pPr marL="405831" lvl="2" indent="-272538">
              <a:buClr>
                <a:srgbClr val="33CC33"/>
              </a:buClr>
              <a:buFontTx/>
              <a:buChar char="•"/>
            </a:pPr>
            <a:r>
              <a:rPr lang="es-ES" sz="1800" b="0" dirty="0">
                <a:solidFill>
                  <a:srgbClr val="002960"/>
                </a:solidFill>
              </a:rPr>
              <a:t>Rasgos distintivos: </a:t>
            </a:r>
          </a:p>
          <a:p>
            <a:pPr marL="818948" lvl="3" indent="-342900">
              <a:spcBef>
                <a:spcPts val="300"/>
              </a:spcBef>
              <a:spcAft>
                <a:spcPts val="300"/>
              </a:spcAft>
              <a:buClr>
                <a:srgbClr val="A6A6A6"/>
              </a:buClr>
              <a:buSzPct val="80000"/>
              <a:buFont typeface="+mj-lt"/>
              <a:buAutoNum type="arabicPeriod"/>
            </a:pPr>
            <a:r>
              <a:rPr lang="es-ES" b="0" dirty="0"/>
              <a:t>Propósito común [entusiasmo y sentido de pertenencia]</a:t>
            </a:r>
          </a:p>
          <a:p>
            <a:pPr marL="818948" lvl="3" indent="-342900">
              <a:spcBef>
                <a:spcPts val="300"/>
              </a:spcBef>
              <a:spcAft>
                <a:spcPts val="300"/>
              </a:spcAft>
              <a:buClr>
                <a:srgbClr val="A6A6A6"/>
              </a:buClr>
              <a:buSzPct val="80000"/>
              <a:buFont typeface="+mj-lt"/>
              <a:buAutoNum type="arabicPeriod"/>
            </a:pPr>
            <a:r>
              <a:rPr lang="es-ES" b="0" dirty="0"/>
              <a:t>Metas desafiantes compartidas [energía y responsabilidad mutua] </a:t>
            </a:r>
          </a:p>
          <a:p>
            <a:pPr marL="818948" lvl="3" indent="-342900">
              <a:spcBef>
                <a:spcPts val="300"/>
              </a:spcBef>
              <a:spcAft>
                <a:spcPts val="300"/>
              </a:spcAft>
              <a:buClr>
                <a:srgbClr val="A6A6A6"/>
              </a:buClr>
              <a:buSzPct val="80000"/>
              <a:buFont typeface="+mj-lt"/>
              <a:buAutoNum type="arabicPeriod"/>
            </a:pPr>
            <a:r>
              <a:rPr lang="es-ES" b="0" dirty="0"/>
              <a:t>Enfoque común [procesos que garantizan un accionar efectivo] </a:t>
            </a:r>
          </a:p>
          <a:p>
            <a:pPr marL="818948" lvl="3" indent="-342900">
              <a:spcBef>
                <a:spcPts val="300"/>
              </a:spcBef>
              <a:spcAft>
                <a:spcPts val="300"/>
              </a:spcAft>
              <a:buClr>
                <a:srgbClr val="A6A6A6"/>
              </a:buClr>
              <a:buSzPct val="80000"/>
              <a:buFont typeface="+mj-lt"/>
              <a:buAutoNum type="arabicPeriod"/>
            </a:pPr>
            <a:r>
              <a:rPr lang="es-ES" b="0" dirty="0"/>
              <a:t>Habilidades complementarias [permitiendo trascender las debilidades]</a:t>
            </a:r>
          </a:p>
          <a:p>
            <a:pPr marL="818948" lvl="3" indent="-342900">
              <a:spcBef>
                <a:spcPts val="300"/>
              </a:spcBef>
              <a:spcAft>
                <a:spcPts val="300"/>
              </a:spcAft>
              <a:buClr>
                <a:srgbClr val="A6A6A6"/>
              </a:buClr>
              <a:buSzPct val="80000"/>
              <a:buFont typeface="+mj-lt"/>
              <a:buAutoNum type="arabicPeriod"/>
            </a:pPr>
            <a:r>
              <a:rPr lang="es-AR" b="0" dirty="0"/>
              <a:t>Sentido de responsabilidad por la efectividad del todo [</a:t>
            </a:r>
            <a:r>
              <a:rPr lang="es-AR" b="0" i="1" dirty="0" err="1"/>
              <a:t>accountability</a:t>
            </a:r>
            <a:r>
              <a:rPr lang="es-AR" b="0" dirty="0"/>
              <a:t>]</a:t>
            </a:r>
            <a:endParaRPr lang="es-ES" b="0" dirty="0"/>
          </a:p>
          <a:p>
            <a:pPr marL="818948" lvl="3" indent="-342900">
              <a:spcBef>
                <a:spcPts val="300"/>
              </a:spcBef>
              <a:spcAft>
                <a:spcPts val="300"/>
              </a:spcAft>
              <a:buClr>
                <a:srgbClr val="A6A6A6"/>
              </a:buClr>
              <a:buSzPct val="80000"/>
              <a:buFont typeface="+mj-lt"/>
              <a:buAutoNum type="arabicPeriod"/>
            </a:pPr>
            <a:r>
              <a:rPr lang="es-ES" b="0" dirty="0"/>
              <a:t>Compromiso por la obtención de resultados individuales propios y ajenos [confianza]</a:t>
            </a:r>
          </a:p>
        </p:txBody>
      </p:sp>
      <p:sp>
        <p:nvSpPr>
          <p:cNvPr id="4" name="Rectangle 2"/>
          <p:cNvSpPr txBox="1">
            <a:spLocks noChangeArrowheads="1"/>
          </p:cNvSpPr>
          <p:nvPr/>
        </p:nvSpPr>
        <p:spPr bwMode="auto">
          <a:xfrm>
            <a:off x="179512" y="51470"/>
            <a:ext cx="7992888" cy="434578"/>
          </a:xfrm>
          <a:prstGeom prst="rect">
            <a:avLst/>
          </a:prstGeom>
          <a:noFill/>
          <a:ln w="9525">
            <a:noFill/>
            <a:miter lim="800000"/>
            <a:headEnd/>
            <a:tailEnd/>
          </a:ln>
        </p:spPr>
        <p:txBody>
          <a:bodyPr lIns="68552" tIns="34276" rIns="68552" bIns="34276"/>
          <a:lstStyle/>
          <a:p>
            <a:pPr>
              <a:spcBef>
                <a:spcPct val="0"/>
              </a:spcBef>
              <a:defRPr/>
            </a:pPr>
            <a:r>
              <a:rPr lang="es-AR" sz="2400" i="1" kern="0" dirty="0">
                <a:latin typeface="+mj-lt"/>
                <a:ea typeface="+mj-ea"/>
                <a:cs typeface="+mj-cs"/>
              </a:rPr>
              <a:t>Sabiduría de los equipos</a:t>
            </a:r>
            <a:r>
              <a:rPr lang="es-AR" sz="2400" kern="0" dirty="0">
                <a:latin typeface="+mj-lt"/>
                <a:ea typeface="+mj-ea"/>
                <a:cs typeface="+mj-cs"/>
              </a:rPr>
              <a:t> - </a:t>
            </a:r>
            <a:r>
              <a:rPr lang="es-AR" kern="0" dirty="0">
                <a:latin typeface="+mj-lt"/>
                <a:ea typeface="+mj-ea"/>
                <a:cs typeface="+mj-cs"/>
              </a:rPr>
              <a:t>Katzenbach &amp; Smith</a:t>
            </a:r>
            <a:endParaRPr lang="es-MX" sz="2400" kern="0" dirty="0">
              <a:latin typeface="+mj-lt"/>
              <a:ea typeface="+mj-ea"/>
              <a:cs typeface="+mj-cs"/>
            </a:endParaRPr>
          </a:p>
        </p:txBody>
      </p:sp>
      <p:pic>
        <p:nvPicPr>
          <p:cNvPr id="3" name="Picture 2">
            <a:extLst>
              <a:ext uri="{FF2B5EF4-FFF2-40B4-BE49-F238E27FC236}">
                <a16:creationId xmlns:a16="http://schemas.microsoft.com/office/drawing/2014/main" id="{18F9E411-8FA2-4F42-A01C-D109EC75475A}"/>
              </a:ext>
            </a:extLst>
          </p:cNvPr>
          <p:cNvPicPr>
            <a:picLocks noChangeAspect="1"/>
          </p:cNvPicPr>
          <p:nvPr/>
        </p:nvPicPr>
        <p:blipFill>
          <a:blip r:embed="rId3"/>
          <a:stretch>
            <a:fillRect/>
          </a:stretch>
        </p:blipFill>
        <p:spPr>
          <a:xfrm>
            <a:off x="7634809" y="85485"/>
            <a:ext cx="884782" cy="1179709"/>
          </a:xfrm>
          <a:prstGeom prst="rect">
            <a:avLst/>
          </a:prstGeom>
        </p:spPr>
      </p:pic>
    </p:spTree>
    <p:extLst>
      <p:ext uri="{BB962C8B-B14F-4D97-AF65-F5344CB8AC3E}">
        <p14:creationId xmlns:p14="http://schemas.microsoft.com/office/powerpoint/2010/main" val="143766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fade">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fade">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fade">
                                      <p:cBhvr>
                                        <p:cTn id="17" dur="500"/>
                                        <p:tgtEl>
                                          <p:spTgt spid="39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fade">
                                      <p:cBhvr>
                                        <p:cTn id="22" dur="500"/>
                                        <p:tgtEl>
                                          <p:spTgt spid="399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fade">
                                      <p:cBhvr>
                                        <p:cTn id="27" dur="500"/>
                                        <p:tgtEl>
                                          <p:spTgt spid="399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9939">
                                            <p:txEl>
                                              <p:pRg st="5" end="5"/>
                                            </p:txEl>
                                          </p:spTgt>
                                        </p:tgtEl>
                                        <p:attrNameLst>
                                          <p:attrName>style.visibility</p:attrName>
                                        </p:attrNameLst>
                                      </p:cBhvr>
                                      <p:to>
                                        <p:strVal val="visible"/>
                                      </p:to>
                                    </p:set>
                                    <p:animEffect transition="in" filter="fade">
                                      <p:cBhvr>
                                        <p:cTn id="32" dur="500"/>
                                        <p:tgtEl>
                                          <p:spTgt spid="399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939">
                                            <p:txEl>
                                              <p:pRg st="6" end="6"/>
                                            </p:txEl>
                                          </p:spTgt>
                                        </p:tgtEl>
                                        <p:attrNameLst>
                                          <p:attrName>style.visibility</p:attrName>
                                        </p:attrNameLst>
                                      </p:cBhvr>
                                      <p:to>
                                        <p:strVal val="visible"/>
                                      </p:to>
                                    </p:set>
                                    <p:animEffect transition="in" filter="fade">
                                      <p:cBhvr>
                                        <p:cTn id="37" dur="500"/>
                                        <p:tgtEl>
                                          <p:spTgt spid="3993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9939">
                                            <p:txEl>
                                              <p:pRg st="7" end="7"/>
                                            </p:txEl>
                                          </p:spTgt>
                                        </p:tgtEl>
                                        <p:attrNameLst>
                                          <p:attrName>style.visibility</p:attrName>
                                        </p:attrNameLst>
                                      </p:cBhvr>
                                      <p:to>
                                        <p:strVal val="visible"/>
                                      </p:to>
                                    </p:set>
                                    <p:animEffect transition="in" filter="fade">
                                      <p:cBhvr>
                                        <p:cTn id="42" dur="500"/>
                                        <p:tgtEl>
                                          <p:spTgt spid="3993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939">
                                            <p:txEl>
                                              <p:pRg st="8" end="8"/>
                                            </p:txEl>
                                          </p:spTgt>
                                        </p:tgtEl>
                                        <p:attrNameLst>
                                          <p:attrName>style.visibility</p:attrName>
                                        </p:attrNameLst>
                                      </p:cBhvr>
                                      <p:to>
                                        <p:strVal val="visible"/>
                                      </p:to>
                                    </p:set>
                                    <p:animEffect transition="in" filter="fade">
                                      <p:cBhvr>
                                        <p:cTn id="47" dur="500"/>
                                        <p:tgtEl>
                                          <p:spTgt spid="399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bldLvl="5"/>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1 Marcador de pie de página"/>
          <p:cNvSpPr txBox="1">
            <a:spLocks noGrp="1"/>
          </p:cNvSpPr>
          <p:nvPr/>
        </p:nvSpPr>
        <p:spPr bwMode="auto">
          <a:xfrm>
            <a:off x="0" y="4998244"/>
            <a:ext cx="2895600" cy="145256"/>
          </a:xfrm>
          <a:prstGeom prst="rect">
            <a:avLst/>
          </a:prstGeom>
          <a:noFill/>
          <a:ln w="9525">
            <a:noFill/>
            <a:miter lim="800000"/>
            <a:headEnd/>
            <a:tailEnd/>
          </a:ln>
        </p:spPr>
        <p:txBody>
          <a:bodyPr/>
          <a:lstStyle/>
          <a:p>
            <a:r>
              <a:rPr lang="en-US" sz="900">
                <a:solidFill>
                  <a:srgbClr val="FFFFFF"/>
                </a:solidFill>
              </a:rPr>
              <a:t>© 2010 Axialent, Inc. All rights reserved</a:t>
            </a:r>
            <a:endParaRPr lang="es-ES" sz="900" b="0">
              <a:solidFill>
                <a:srgbClr val="FFFFFF"/>
              </a:solidFill>
            </a:endParaRPr>
          </a:p>
        </p:txBody>
      </p:sp>
      <p:sp>
        <p:nvSpPr>
          <p:cNvPr id="5" name="2 Marcador de número de diapositiva"/>
          <p:cNvSpPr txBox="1">
            <a:spLocks noGrp="1"/>
          </p:cNvSpPr>
          <p:nvPr/>
        </p:nvSpPr>
        <p:spPr bwMode="auto">
          <a:xfrm>
            <a:off x="8639182" y="4973244"/>
            <a:ext cx="504825" cy="215503"/>
          </a:xfrm>
          <a:prstGeom prst="rect">
            <a:avLst/>
          </a:prstGeom>
          <a:noFill/>
          <a:ln>
            <a:miter lim="800000"/>
            <a:headEnd/>
            <a:tailEnd/>
          </a:ln>
        </p:spPr>
        <p:txBody>
          <a:bodyPr/>
          <a:lstStyle/>
          <a:p>
            <a:pPr algn="r">
              <a:defRPr/>
            </a:pPr>
            <a:fld id="{1FEEE416-F6DF-4901-B9F9-E1197CC56C0E}" type="slidenum">
              <a:rPr lang="es-ES" sz="1200">
                <a:solidFill>
                  <a:srgbClr val="FFFFFF"/>
                </a:solidFill>
                <a:latin typeface="Arial"/>
              </a:rPr>
              <a:pPr algn="r">
                <a:defRPr/>
              </a:pPr>
              <a:t>80</a:t>
            </a:fld>
            <a:endParaRPr lang="es-ES" sz="1200">
              <a:solidFill>
                <a:srgbClr val="FFFFFF"/>
              </a:solidFill>
              <a:latin typeface="Arial"/>
            </a:endParaRPr>
          </a:p>
        </p:txBody>
      </p:sp>
      <p:pic>
        <p:nvPicPr>
          <p:cNvPr id="231428" name="Picture 2" descr="iStock_000002466674Medium"/>
          <p:cNvPicPr>
            <a:picLocks noChangeAspect="1" noChangeArrowheads="1"/>
          </p:cNvPicPr>
          <p:nvPr/>
        </p:nvPicPr>
        <p:blipFill>
          <a:blip r:embed="rId3" cstate="print"/>
          <a:srcRect/>
          <a:stretch>
            <a:fillRect/>
          </a:stretch>
        </p:blipFill>
        <p:spPr bwMode="auto">
          <a:xfrm>
            <a:off x="-274638" y="-50004"/>
            <a:ext cx="9769476" cy="10975181"/>
          </a:xfrm>
          <a:prstGeom prst="rect">
            <a:avLst/>
          </a:prstGeom>
          <a:noFill/>
          <a:ln w="9525">
            <a:noFill/>
            <a:miter lim="800000"/>
            <a:headEnd/>
            <a:tailEnd/>
          </a:ln>
        </p:spPr>
      </p:pic>
      <p:sp>
        <p:nvSpPr>
          <p:cNvPr id="1067011" name="Text Box 3"/>
          <p:cNvSpPr txBox="1">
            <a:spLocks noChangeArrowheads="1"/>
          </p:cNvSpPr>
          <p:nvPr/>
        </p:nvSpPr>
        <p:spPr bwMode="auto">
          <a:xfrm>
            <a:off x="214320" y="4071938"/>
            <a:ext cx="5286375" cy="1107996"/>
          </a:xfrm>
          <a:prstGeom prst="rect">
            <a:avLst/>
          </a:prstGeom>
          <a:noFill/>
          <a:ln w="9525" algn="ctr">
            <a:noFill/>
            <a:miter lim="800000"/>
            <a:headEnd/>
            <a:tailEnd/>
          </a:ln>
          <a:effectLst/>
        </p:spPr>
        <p:txBody>
          <a:bodyPr>
            <a:spAutoFit/>
          </a:bodyPr>
          <a:lstStyle/>
          <a:p>
            <a:pPr>
              <a:defRPr/>
            </a:pPr>
            <a:r>
              <a:rPr lang="es-AR" sz="6600" b="1">
                <a:solidFill>
                  <a:srgbClr val="FFFFFF"/>
                </a:solidFill>
                <a:latin typeface="+mj-lt"/>
              </a:rPr>
              <a:t>implosión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0"/>
          </p:nvPr>
        </p:nvSpPr>
        <p:spPr/>
        <p:txBody>
          <a:bodyPr/>
          <a:lstStyle/>
          <a:p>
            <a:pPr>
              <a:defRPr/>
            </a:pPr>
            <a:r>
              <a:rPr lang="en-US"/>
              <a:t>| </a:t>
            </a:r>
            <a:fld id="{B9C96045-8DC9-4AEE-A3D1-B94062EF1437}" type="slidenum">
              <a:rPr lang="en-US" smtClean="0">
                <a:solidFill>
                  <a:srgbClr val="B2B2B2"/>
                </a:solidFill>
              </a:rPr>
              <a:pPr>
                <a:defRPr/>
              </a:pPr>
              <a:t>81</a:t>
            </a:fld>
            <a:endParaRPr lang="en-US">
              <a:solidFill>
                <a:srgbClr val="B2B2B2"/>
              </a:solidFill>
            </a:endParaRPr>
          </a:p>
        </p:txBody>
      </p:sp>
      <p:sp>
        <p:nvSpPr>
          <p:cNvPr id="47106" name="Rectangle 2"/>
          <p:cNvSpPr>
            <a:spLocks noGrp="1" noChangeArrowheads="1"/>
          </p:cNvSpPr>
          <p:nvPr>
            <p:ph type="title" idx="4294967295"/>
          </p:nvPr>
        </p:nvSpPr>
        <p:spPr>
          <a:xfrm>
            <a:off x="457200" y="1347614"/>
            <a:ext cx="8229600" cy="2052228"/>
          </a:xfrm>
        </p:spPr>
        <p:txBody>
          <a:bodyPr anchor="ctr"/>
          <a:lstStyle/>
          <a:p>
            <a:pPr algn="ctr" eaLnBrk="1" hangingPunct="1"/>
            <a:r>
              <a:rPr lang="es-ES" sz="5400" dirty="0">
                <a:solidFill>
                  <a:schemeClr val="tx1"/>
                </a:solidFill>
              </a:rPr>
              <a:t>El</a:t>
            </a:r>
            <a:r>
              <a:rPr lang="es-ES" sz="5400" dirty="0">
                <a:solidFill>
                  <a:srgbClr val="FFCC00"/>
                </a:solidFill>
              </a:rPr>
              <a:t> </a:t>
            </a:r>
            <a:r>
              <a:rPr lang="es-ES" sz="5400" dirty="0" err="1">
                <a:solidFill>
                  <a:schemeClr val="tx1"/>
                </a:solidFill>
              </a:rPr>
              <a:t>cuatrilema</a:t>
            </a:r>
            <a:r>
              <a:rPr lang="es-ES" sz="5400" dirty="0">
                <a:solidFill>
                  <a:schemeClr val="tx1"/>
                </a:solidFill>
              </a:rPr>
              <a:t> de la </a:t>
            </a:r>
            <a:br>
              <a:rPr lang="es-ES" sz="5400" dirty="0">
                <a:solidFill>
                  <a:schemeClr val="tx1"/>
                </a:solidFill>
              </a:rPr>
            </a:br>
            <a:r>
              <a:rPr lang="es-ES" sz="5400" dirty="0">
                <a:solidFill>
                  <a:schemeClr val="tx1"/>
                </a:solidFill>
              </a:rPr>
              <a:t>Columna Izquierda Tóxica (CIT)</a:t>
            </a:r>
            <a:endParaRPr lang="en-GB" sz="5400" dirty="0">
              <a:solidFill>
                <a:schemeClr val="tx1"/>
              </a:solidFill>
            </a:endParaRPr>
          </a:p>
        </p:txBody>
      </p:sp>
      <p:sp>
        <p:nvSpPr>
          <p:cNvPr id="47107" name="Rectangle 2"/>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48131" name="Picture 2"/>
          <p:cNvPicPr>
            <a:picLocks noChangeAspect="1" noChangeArrowheads="1"/>
          </p:cNvPicPr>
          <p:nvPr/>
        </p:nvPicPr>
        <p:blipFill>
          <a:blip r:embed="rId3" cstate="print"/>
          <a:srcRect/>
          <a:stretch>
            <a:fillRect/>
          </a:stretch>
        </p:blipFill>
        <p:spPr bwMode="auto">
          <a:xfrm>
            <a:off x="5220072" y="5"/>
            <a:ext cx="3942985" cy="5380057"/>
          </a:xfrm>
          <a:prstGeom prst="rect">
            <a:avLst/>
          </a:prstGeom>
          <a:noFill/>
          <a:ln w="9525" algn="ctr">
            <a:noFill/>
            <a:miter lim="800000"/>
            <a:headEnd/>
            <a:tailEnd/>
          </a:ln>
        </p:spPr>
      </p:pic>
      <p:sp>
        <p:nvSpPr>
          <p:cNvPr id="5" name="4 Marcador de número de diapositiva"/>
          <p:cNvSpPr>
            <a:spLocks noGrp="1"/>
          </p:cNvSpPr>
          <p:nvPr>
            <p:ph type="sldNum" sz="quarter" idx="10"/>
          </p:nvPr>
        </p:nvSpPr>
        <p:spPr/>
        <p:txBody>
          <a:bodyPr/>
          <a:lstStyle/>
          <a:p>
            <a:pPr>
              <a:defRPr/>
            </a:pPr>
            <a:r>
              <a:rPr lang="en-US" dirty="0"/>
              <a:t>| </a:t>
            </a:r>
            <a:fld id="{856FA72E-85F3-4A39-A411-908FB9D96180}" type="slidenum">
              <a:rPr lang="en-US" smtClean="0">
                <a:solidFill>
                  <a:srgbClr val="B2B2B2"/>
                </a:solidFill>
              </a:rPr>
              <a:pPr>
                <a:defRPr/>
              </a:pPr>
              <a:t>82</a:t>
            </a:fld>
            <a:endParaRPr lang="en-US" dirty="0">
              <a:solidFill>
                <a:srgbClr val="B2B2B2"/>
              </a:solidFill>
            </a:endParaRPr>
          </a:p>
        </p:txBody>
      </p:sp>
      <p:sp>
        <p:nvSpPr>
          <p:cNvPr id="6" name="Rectangle 5"/>
          <p:cNvSpPr/>
          <p:nvPr/>
        </p:nvSpPr>
        <p:spPr bwMode="auto">
          <a:xfrm>
            <a:off x="0" y="0"/>
            <a:ext cx="5220072" cy="5143500"/>
          </a:xfrm>
          <a:prstGeom prst="rect">
            <a:avLst/>
          </a:prstGeom>
          <a:solidFill>
            <a:srgbClr val="0000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91492" name="5 Rectángulo"/>
          <p:cNvSpPr>
            <a:spLocks noChangeArrowheads="1"/>
          </p:cNvSpPr>
          <p:nvPr/>
        </p:nvSpPr>
        <p:spPr bwMode="auto">
          <a:xfrm>
            <a:off x="323528" y="2571753"/>
            <a:ext cx="4824536" cy="1754326"/>
          </a:xfrm>
          <a:prstGeom prst="rect">
            <a:avLst/>
          </a:prstGeom>
          <a:noFill/>
          <a:ln w="9525">
            <a:noFill/>
            <a:miter lim="800000"/>
            <a:headEnd/>
            <a:tailEnd/>
          </a:ln>
        </p:spPr>
        <p:txBody>
          <a:bodyPr wrap="square">
            <a:spAutoFit/>
          </a:bodyPr>
          <a:lstStyle/>
          <a:p>
            <a:pPr marL="530225" indent="-530225" defTabSz="893763">
              <a:spcBef>
                <a:spcPct val="65000"/>
              </a:spcBef>
              <a:buClr>
                <a:schemeClr val="accent2"/>
              </a:buClr>
              <a:buFont typeface="+mj-lt"/>
              <a:buAutoNum type="arabicPeriod"/>
              <a:defRPr/>
            </a:pPr>
            <a:r>
              <a:rPr lang="es-ES" sz="3600" b="1" dirty="0">
                <a:solidFill>
                  <a:schemeClr val="bg1"/>
                </a:solidFill>
                <a:latin typeface="+mj-lt"/>
              </a:rPr>
              <a:t>Siempre aparece, no la podemos evitar.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4 Marcador de número de diapositiva"/>
          <p:cNvSpPr txBox="1">
            <a:spLocks noGrp="1"/>
          </p:cNvSpPr>
          <p:nvPr/>
        </p:nvSpPr>
        <p:spPr bwMode="auto">
          <a:xfrm>
            <a:off x="6877050" y="4914901"/>
            <a:ext cx="2133600" cy="357188"/>
          </a:xfrm>
          <a:prstGeom prst="rect">
            <a:avLst/>
          </a:prstGeom>
          <a:noFill/>
          <a:ln>
            <a:miter lim="800000"/>
            <a:headEnd/>
            <a:tailEnd/>
          </a:ln>
        </p:spPr>
        <p:txBody>
          <a:bodyPr/>
          <a:lstStyle/>
          <a:p>
            <a:pPr algn="r">
              <a:defRPr/>
            </a:pPr>
            <a:fld id="{2E67FBF8-B0D6-4253-BCE1-DBC0C27439C4}" type="slidenum">
              <a:rPr lang="en-GB" sz="1200">
                <a:solidFill>
                  <a:schemeClr val="accent2"/>
                </a:solidFill>
                <a:cs typeface="+mn-cs"/>
              </a:rPr>
              <a:pPr algn="r">
                <a:defRPr/>
              </a:pPr>
              <a:t>83</a:t>
            </a:fld>
            <a:endParaRPr lang="en-GB" sz="1200">
              <a:solidFill>
                <a:schemeClr val="accent2"/>
              </a:solidFill>
              <a:cs typeface="+mn-cs"/>
            </a:endParaRPr>
          </a:p>
        </p:txBody>
      </p:sp>
      <p:pic>
        <p:nvPicPr>
          <p:cNvPr id="49155" name="Picture 2"/>
          <p:cNvPicPr>
            <a:picLocks noChangeAspect="1" noChangeArrowheads="1"/>
          </p:cNvPicPr>
          <p:nvPr/>
        </p:nvPicPr>
        <p:blipFill>
          <a:blip r:embed="rId3" cstate="print"/>
          <a:srcRect/>
          <a:stretch>
            <a:fillRect/>
          </a:stretch>
        </p:blipFill>
        <p:spPr bwMode="auto">
          <a:xfrm>
            <a:off x="4788024" y="543160"/>
            <a:ext cx="4355983" cy="4600340"/>
          </a:xfrm>
          <a:prstGeom prst="rect">
            <a:avLst/>
          </a:prstGeom>
          <a:noFill/>
          <a:ln w="9525" algn="ctr">
            <a:noFill/>
            <a:miter lim="800000"/>
            <a:headEnd/>
            <a:tailEnd/>
          </a:ln>
        </p:spPr>
      </p:pic>
      <p:sp>
        <p:nvSpPr>
          <p:cNvPr id="49156" name="Rectangle 4"/>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6" name="5 Rectángulo"/>
          <p:cNvSpPr>
            <a:spLocks noChangeArrowheads="1"/>
          </p:cNvSpPr>
          <p:nvPr/>
        </p:nvSpPr>
        <p:spPr bwMode="auto">
          <a:xfrm>
            <a:off x="179512" y="627534"/>
            <a:ext cx="4536504" cy="3416320"/>
          </a:xfrm>
          <a:prstGeom prst="rect">
            <a:avLst/>
          </a:prstGeom>
          <a:noFill/>
          <a:ln w="9525">
            <a:noFill/>
            <a:miter lim="800000"/>
            <a:headEnd/>
            <a:tailEnd/>
          </a:ln>
        </p:spPr>
        <p:txBody>
          <a:bodyPr wrap="square">
            <a:spAutoFit/>
          </a:bodyPr>
          <a:lstStyle/>
          <a:p>
            <a:pPr marL="539750" indent="-539750" defTabSz="893763">
              <a:spcBef>
                <a:spcPct val="65000"/>
              </a:spcBef>
              <a:buClr>
                <a:schemeClr val="accent2"/>
              </a:buClr>
              <a:buFont typeface="+mj-lt"/>
              <a:buAutoNum type="arabicPeriod" startAt="2"/>
              <a:defRPr/>
            </a:pPr>
            <a:r>
              <a:rPr lang="es-ES" sz="3600" b="1" dirty="0">
                <a:latin typeface="+mj-lt"/>
              </a:rPr>
              <a:t>Si la expresamos literalmente, podemos afectar la relación, la tarea y sentirnos mal.</a:t>
            </a:r>
          </a:p>
        </p:txBody>
      </p:sp>
      <p:sp>
        <p:nvSpPr>
          <p:cNvPr id="7" name="6 Marcador de número de diapositiva"/>
          <p:cNvSpPr>
            <a:spLocks noGrp="1"/>
          </p:cNvSpPr>
          <p:nvPr>
            <p:ph type="sldNum" sz="quarter" idx="10"/>
          </p:nvPr>
        </p:nvSpPr>
        <p:spPr>
          <a:xfrm>
            <a:off x="6995886" y="4899935"/>
            <a:ext cx="2133600" cy="200025"/>
          </a:xfrm>
        </p:spPr>
        <p:txBody>
          <a:bodyPr/>
          <a:lstStyle/>
          <a:p>
            <a:pPr>
              <a:defRPr/>
            </a:pPr>
            <a:r>
              <a:rPr lang="en-US" dirty="0"/>
              <a:t>| </a:t>
            </a:r>
            <a:fld id="{21C7F94E-BA71-4798-8677-CB5C0F9E49DC}" type="slidenum">
              <a:rPr lang="en-US" smtClean="0">
                <a:solidFill>
                  <a:srgbClr val="B2B2B2"/>
                </a:solidFill>
              </a:rPr>
              <a:pPr>
                <a:defRPr/>
              </a:pPr>
              <a:t>83</a:t>
            </a:fld>
            <a:endParaRPr lang="en-US" dirty="0">
              <a:solidFill>
                <a:srgbClr val="B2B2B2"/>
              </a:solidFill>
            </a:endParaRPr>
          </a:p>
        </p:txBody>
      </p:sp>
      <p:sp>
        <p:nvSpPr>
          <p:cNvPr id="9" name="Rectangle 8"/>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50178" name="Rectangle 3"/>
          <p:cNvSpPr>
            <a:spLocks noChangeArrowheads="1"/>
          </p:cNvSpPr>
          <p:nvPr/>
        </p:nvSpPr>
        <p:spPr bwMode="auto">
          <a:xfrm>
            <a:off x="347663" y="381000"/>
            <a:ext cx="4151312" cy="338554"/>
          </a:xfrm>
          <a:prstGeom prst="rect">
            <a:avLst/>
          </a:prstGeom>
          <a:solidFill>
            <a:schemeClr val="accent1"/>
          </a:solidFill>
          <a:ln w="9525" algn="ctr">
            <a:noFill/>
            <a:round/>
            <a:headEnd/>
            <a:tailEnd/>
          </a:ln>
        </p:spPr>
        <p:txBody>
          <a:bodyPr>
            <a:spAutoFit/>
          </a:bodyPr>
          <a:lstStyle/>
          <a:p>
            <a:endParaRPr lang="es-AR" sz="1600"/>
          </a:p>
        </p:txBody>
      </p:sp>
      <p:pic>
        <p:nvPicPr>
          <p:cNvPr id="50179" name="Picture 4" descr="man hammer.jpg"/>
          <p:cNvPicPr>
            <a:picLocks noChangeAspect="1"/>
          </p:cNvPicPr>
          <p:nvPr/>
        </p:nvPicPr>
        <p:blipFill>
          <a:blip r:embed="rId3" cstate="print"/>
          <a:srcRect/>
          <a:stretch>
            <a:fillRect/>
          </a:stretch>
        </p:blipFill>
        <p:spPr bwMode="auto">
          <a:xfrm>
            <a:off x="5004048" y="-47624"/>
            <a:ext cx="4136784" cy="5191125"/>
          </a:xfrm>
          <a:prstGeom prst="rect">
            <a:avLst/>
          </a:prstGeom>
          <a:noFill/>
          <a:ln w="9525">
            <a:noFill/>
            <a:miter lim="800000"/>
            <a:headEnd/>
            <a:tailEnd/>
          </a:ln>
        </p:spPr>
      </p:pic>
      <p:sp>
        <p:nvSpPr>
          <p:cNvPr id="6" name="5 Rectángulo"/>
          <p:cNvSpPr>
            <a:spLocks noChangeArrowheads="1"/>
          </p:cNvSpPr>
          <p:nvPr/>
        </p:nvSpPr>
        <p:spPr bwMode="auto">
          <a:xfrm>
            <a:off x="285750" y="760512"/>
            <a:ext cx="4502274" cy="3539430"/>
          </a:xfrm>
          <a:prstGeom prst="rect">
            <a:avLst/>
          </a:prstGeom>
          <a:noFill/>
          <a:ln w="9525">
            <a:noFill/>
            <a:miter lim="800000"/>
            <a:headEnd/>
            <a:tailEnd/>
          </a:ln>
        </p:spPr>
        <p:txBody>
          <a:bodyPr wrap="square">
            <a:spAutoFit/>
          </a:bodyPr>
          <a:lstStyle/>
          <a:p>
            <a:pPr marL="449263" indent="-449263" defTabSz="893763">
              <a:spcBef>
                <a:spcPct val="65000"/>
              </a:spcBef>
              <a:buClr>
                <a:schemeClr val="accent2"/>
              </a:buClr>
              <a:buFont typeface="+mj-lt"/>
              <a:buAutoNum type="arabicPeriod" startAt="3"/>
              <a:defRPr/>
            </a:pPr>
            <a:r>
              <a:rPr lang="es-ES" sz="2800" b="1" dirty="0">
                <a:latin typeface="+mj-lt"/>
              </a:rPr>
              <a:t>Si no la expresamos o sólo decimos una “verdad cosmética”, no enfrentamos el problema, afectándonos a nosotros mismos, a la tarea, y a la relación.</a:t>
            </a:r>
          </a:p>
        </p:txBody>
      </p:sp>
      <p:sp>
        <p:nvSpPr>
          <p:cNvPr id="5" name="4 Marcador de número de diapositiva"/>
          <p:cNvSpPr>
            <a:spLocks noGrp="1"/>
          </p:cNvSpPr>
          <p:nvPr>
            <p:ph type="sldNum" sz="quarter" idx="10"/>
          </p:nvPr>
        </p:nvSpPr>
        <p:spPr/>
        <p:txBody>
          <a:bodyPr/>
          <a:lstStyle/>
          <a:p>
            <a:pPr>
              <a:defRPr/>
            </a:pPr>
            <a:r>
              <a:rPr lang="en-US"/>
              <a:t>| </a:t>
            </a:r>
            <a:fld id="{417F46C0-CC28-4D60-A5F5-F698B363D6F7}" type="slidenum">
              <a:rPr lang="en-US" smtClean="0">
                <a:solidFill>
                  <a:srgbClr val="B2B2B2"/>
                </a:solidFill>
              </a:rPr>
              <a:pPr>
                <a:defRPr/>
              </a:pPr>
              <a:t>84</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Lucia Ledesma\Pictures\imagenes de trabajo\BBVA\706719_18781219.jpg"/>
          <p:cNvPicPr>
            <a:picLocks noChangeAspect="1" noChangeArrowheads="1"/>
          </p:cNvPicPr>
          <p:nvPr/>
        </p:nvPicPr>
        <p:blipFill>
          <a:blip r:embed="rId3" cstate="print"/>
          <a:srcRect/>
          <a:stretch>
            <a:fillRect/>
          </a:stretch>
        </p:blipFill>
        <p:spPr bwMode="auto">
          <a:xfrm>
            <a:off x="0" y="0"/>
            <a:ext cx="9144000" cy="5143500"/>
          </a:xfrm>
          <a:prstGeom prst="rect">
            <a:avLst/>
          </a:prstGeom>
          <a:noFill/>
          <a:ln w="9525">
            <a:noFill/>
            <a:miter lim="800000"/>
            <a:headEnd/>
            <a:tailEnd/>
          </a:ln>
        </p:spPr>
      </p:pic>
      <p:sp>
        <p:nvSpPr>
          <p:cNvPr id="4" name="3 Rectángulo"/>
          <p:cNvSpPr>
            <a:spLocks noChangeArrowheads="1"/>
          </p:cNvSpPr>
          <p:nvPr/>
        </p:nvSpPr>
        <p:spPr bwMode="auto">
          <a:xfrm>
            <a:off x="323528" y="3147814"/>
            <a:ext cx="6408712" cy="1754326"/>
          </a:xfrm>
          <a:prstGeom prst="rect">
            <a:avLst/>
          </a:prstGeom>
          <a:noFill/>
          <a:ln w="9525">
            <a:noFill/>
            <a:miter lim="800000"/>
            <a:headEnd/>
            <a:tailEnd/>
          </a:ln>
        </p:spPr>
        <p:txBody>
          <a:bodyPr wrap="square">
            <a:spAutoFit/>
          </a:bodyPr>
          <a:lstStyle/>
          <a:p>
            <a:pPr marL="514350" indent="-514350" defTabSz="893763">
              <a:spcBef>
                <a:spcPct val="65000"/>
              </a:spcBef>
              <a:buClr>
                <a:schemeClr val="accent2"/>
              </a:buClr>
              <a:buFont typeface="+mj-lt"/>
              <a:buAutoNum type="arabicPeriod" startAt="4"/>
              <a:defRPr/>
            </a:pPr>
            <a:r>
              <a:rPr lang="es-ES" sz="3600" b="1" dirty="0">
                <a:solidFill>
                  <a:schemeClr val="bg1"/>
                </a:solidFill>
                <a:effectLst>
                  <a:outerShdw blurRad="38100" dist="38100" dir="2700000" algn="tl">
                    <a:srgbClr val="000000">
                      <a:alpha val="43137"/>
                    </a:srgbClr>
                  </a:outerShdw>
                </a:effectLst>
                <a:latin typeface="+mj-lt"/>
              </a:rPr>
              <a:t>La energía de la Columna Izquierda Tóxica siempre se “trasluce”.</a:t>
            </a:r>
          </a:p>
        </p:txBody>
      </p:sp>
      <p:sp>
        <p:nvSpPr>
          <p:cNvPr id="5" name="4 Marcador de número de diapositiva"/>
          <p:cNvSpPr>
            <a:spLocks noGrp="1"/>
          </p:cNvSpPr>
          <p:nvPr>
            <p:ph type="sldNum" sz="quarter" idx="10"/>
          </p:nvPr>
        </p:nvSpPr>
        <p:spPr>
          <a:xfrm>
            <a:off x="7010400" y="4819997"/>
            <a:ext cx="2133600" cy="200025"/>
          </a:xfrm>
        </p:spPr>
        <p:txBody>
          <a:bodyPr/>
          <a:lstStyle/>
          <a:p>
            <a:pPr>
              <a:defRPr/>
            </a:pPr>
            <a:r>
              <a:rPr lang="en-US" dirty="0"/>
              <a:t>| </a:t>
            </a:r>
            <a:fld id="{302D3F59-C196-4E46-9225-F38DA9B5734F}" type="slidenum">
              <a:rPr lang="en-US" smtClean="0">
                <a:solidFill>
                  <a:srgbClr val="B2B2B2"/>
                </a:solidFill>
              </a:rPr>
              <a:pPr>
                <a:defRPr/>
              </a:pPr>
              <a:t>85</a:t>
            </a:fld>
            <a:endParaRPr lang="en-US" dirty="0">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5299" name="Rectangle 2"/>
          <p:cNvSpPr>
            <a:spLocks noGrp="1" noChangeArrowheads="1"/>
          </p:cNvSpPr>
          <p:nvPr>
            <p:ph type="title"/>
          </p:nvPr>
        </p:nvSpPr>
        <p:spPr>
          <a:xfrm>
            <a:off x="251523" y="51470"/>
            <a:ext cx="8785225" cy="561975"/>
          </a:xfrm>
        </p:spPr>
        <p:txBody>
          <a:bodyPr/>
          <a:lstStyle/>
          <a:p>
            <a:pPr eaLnBrk="1" hangingPunct="1"/>
            <a:r>
              <a:rPr lang="es-ES" sz="2400" dirty="0"/>
              <a:t>El </a:t>
            </a:r>
            <a:r>
              <a:rPr lang="es-ES" sz="2400" dirty="0" err="1"/>
              <a:t>cuatrilema</a:t>
            </a:r>
            <a:r>
              <a:rPr lang="es-ES" sz="2400" dirty="0"/>
              <a:t> de la columna izquierda</a:t>
            </a:r>
          </a:p>
        </p:txBody>
      </p:sp>
      <p:sp>
        <p:nvSpPr>
          <p:cNvPr id="55300" name="Rectangle 3"/>
          <p:cNvSpPr>
            <a:spLocks noGrp="1" noChangeArrowheads="1"/>
          </p:cNvSpPr>
          <p:nvPr>
            <p:ph idx="1"/>
          </p:nvPr>
        </p:nvSpPr>
        <p:spPr>
          <a:xfrm>
            <a:off x="539559" y="771550"/>
            <a:ext cx="8150423" cy="2213986"/>
          </a:xfrm>
        </p:spPr>
        <p:txBody>
          <a:bodyPr/>
          <a:lstStyle/>
          <a:p>
            <a:pPr marL="342900" indent="-342900" defTabSz="895350" eaLnBrk="1" hangingPunct="1">
              <a:spcBef>
                <a:spcPts val="1200"/>
              </a:spcBef>
              <a:buFont typeface="+mj-lt"/>
              <a:buAutoNum type="arabicPeriod"/>
            </a:pPr>
            <a:r>
              <a:rPr lang="es-ES" sz="1800" b="0" dirty="0"/>
              <a:t>No podemos controlar la aparición de los pensamientos, emociones y sentimientos en nuestra columna izquierda. La CI “ocurre”. </a:t>
            </a:r>
          </a:p>
          <a:p>
            <a:pPr marL="342900" indent="-342900" defTabSz="895350" eaLnBrk="1" hangingPunct="1">
              <a:spcBef>
                <a:spcPts val="1200"/>
              </a:spcBef>
              <a:buFont typeface="+mj-lt"/>
              <a:buAutoNum type="arabicPeriod"/>
            </a:pPr>
            <a:r>
              <a:rPr lang="es-ES" sz="1800" b="0" dirty="0"/>
              <a:t>Si la expresamos literalmente, podemos afectar la relación, la tarea y sentirnos mal.. </a:t>
            </a:r>
          </a:p>
          <a:p>
            <a:pPr marL="342900" indent="-342900" defTabSz="895350" eaLnBrk="1" hangingPunct="1">
              <a:spcBef>
                <a:spcPts val="1200"/>
              </a:spcBef>
              <a:buFont typeface="+mj-lt"/>
              <a:buAutoNum type="arabicPeriod"/>
            </a:pPr>
            <a:r>
              <a:rPr lang="es-ES" sz="1800" b="0" dirty="0"/>
              <a:t>Si no la expresamos o sólo decimos una “verdad cosmética”, no enfrentamos el problema, afectándonos a nosotros mismos, a la tarea, y a la relación. </a:t>
            </a:r>
          </a:p>
          <a:p>
            <a:pPr marL="342900" indent="-342900" defTabSz="895350" eaLnBrk="1" hangingPunct="1">
              <a:spcBef>
                <a:spcPts val="1200"/>
              </a:spcBef>
              <a:buFont typeface="+mj-lt"/>
              <a:buAutoNum type="arabicPeriod"/>
            </a:pPr>
            <a:r>
              <a:rPr lang="es-ES" sz="1800" b="0" dirty="0"/>
              <a:t>La energía de la Columna Izquierda Tóxica siempre se “trasluce”.</a:t>
            </a:r>
          </a:p>
        </p:txBody>
      </p:sp>
      <p:sp>
        <p:nvSpPr>
          <p:cNvPr id="18" name="Slide Number Placeholder 3"/>
          <p:cNvSpPr>
            <a:spLocks noGrp="1"/>
          </p:cNvSpPr>
          <p:nvPr>
            <p:ph type="sldNum" sz="quarter" idx="10"/>
          </p:nvPr>
        </p:nvSpPr>
        <p:spPr>
          <a:xfrm>
            <a:off x="6966858" y="4876006"/>
            <a:ext cx="2133600" cy="200025"/>
          </a:xfrm>
        </p:spPr>
        <p:txBody>
          <a:bodyPr/>
          <a:lstStyle/>
          <a:p>
            <a:pPr>
              <a:defRPr/>
            </a:pPr>
            <a:r>
              <a:rPr lang="en-US" dirty="0"/>
              <a:t>| </a:t>
            </a:r>
            <a:fld id="{BE7E95D8-EC59-4691-99B0-0393DCAA61BF}" type="slidenum">
              <a:rPr lang="en-US">
                <a:solidFill>
                  <a:srgbClr val="B2B2B2"/>
                </a:solidFill>
              </a:rPr>
              <a:pPr>
                <a:defRPr/>
              </a:pPr>
              <a:t>86</a:t>
            </a:fld>
            <a:endParaRPr lang="en-US" dirty="0">
              <a:solidFill>
                <a:srgbClr val="B2B2B2"/>
              </a:solidFill>
            </a:endParaRPr>
          </a:p>
        </p:txBody>
      </p:sp>
      <p:sp>
        <p:nvSpPr>
          <p:cNvPr id="55301" name="Text Box 4"/>
          <p:cNvSpPr txBox="1">
            <a:spLocks noChangeArrowheads="1"/>
          </p:cNvSpPr>
          <p:nvPr/>
        </p:nvSpPr>
        <p:spPr bwMode="auto">
          <a:xfrm>
            <a:off x="2071267" y="3573069"/>
            <a:ext cx="94084" cy="340241"/>
          </a:xfrm>
          <a:prstGeom prst="rect">
            <a:avLst/>
          </a:prstGeom>
          <a:noFill/>
          <a:ln w="9525" algn="ctr">
            <a:noFill/>
            <a:miter lim="800000"/>
            <a:headEnd/>
            <a:tailEnd/>
          </a:ln>
        </p:spPr>
        <p:txBody>
          <a:bodyPr wrap="none" lIns="46555" tIns="46555" rIns="46555" bIns="46555">
            <a:spAutoFit/>
          </a:bodyPr>
          <a:lstStyle/>
          <a:p>
            <a:pPr algn="r" defTabSz="912813">
              <a:spcBef>
                <a:spcPct val="50000"/>
              </a:spcBef>
            </a:pPr>
            <a:endParaRPr lang="en-US" sz="1600" b="1">
              <a:solidFill>
                <a:schemeClr val="bg1"/>
              </a:solidFill>
            </a:endParaRPr>
          </a:p>
        </p:txBody>
      </p:sp>
      <p:sp>
        <p:nvSpPr>
          <p:cNvPr id="55306" name="Text Box 15"/>
          <p:cNvSpPr txBox="1">
            <a:spLocks noChangeArrowheads="1"/>
          </p:cNvSpPr>
          <p:nvPr/>
        </p:nvSpPr>
        <p:spPr bwMode="auto">
          <a:xfrm>
            <a:off x="1166646" y="4029915"/>
            <a:ext cx="6789737" cy="680473"/>
          </a:xfrm>
          <a:prstGeom prst="rect">
            <a:avLst/>
          </a:prstGeom>
          <a:solidFill>
            <a:schemeClr val="tx1">
              <a:lumMod val="50000"/>
              <a:lumOff val="50000"/>
              <a:alpha val="50195"/>
            </a:schemeClr>
          </a:solidFill>
          <a:ln w="38100" algn="ctr">
            <a:noFill/>
            <a:miter lim="800000"/>
            <a:headEnd/>
            <a:tailEnd/>
          </a:ln>
          <a:effectLst>
            <a:outerShdw blurRad="50800" dist="38100" dir="2700000" algn="tl" rotWithShape="0">
              <a:prstClr val="black">
                <a:alpha val="40000"/>
              </a:prstClr>
            </a:outerShdw>
          </a:effectLst>
        </p:spPr>
        <p:txBody>
          <a:bodyPr lIns="93106" tIns="93106" rIns="93106" bIns="93106">
            <a:spAutoFit/>
          </a:bodyPr>
          <a:lstStyle/>
          <a:p>
            <a:pPr algn="ctr" defTabSz="912813">
              <a:spcBef>
                <a:spcPct val="50000"/>
              </a:spcBef>
            </a:pPr>
            <a:r>
              <a:rPr lang="es-ES" sz="1600" b="1"/>
              <a:t>¿CÓMO PODEMOS SER HONESTOS, RESPETUOSOS Y EFECTIVOS AL MISMO TIEMPO?</a:t>
            </a:r>
            <a:r>
              <a:rPr lang="es-ES" sz="1600" b="1">
                <a:solidFill>
                  <a:schemeClr val="bg1"/>
                </a:solidFill>
              </a:rPr>
              <a:t> </a:t>
            </a:r>
          </a:p>
        </p:txBody>
      </p:sp>
      <p:sp>
        <p:nvSpPr>
          <p:cNvPr id="55307" name="AutoShape 16"/>
          <p:cNvSpPr>
            <a:spLocks noChangeArrowheads="1"/>
          </p:cNvSpPr>
          <p:nvPr/>
        </p:nvSpPr>
        <p:spPr bwMode="auto">
          <a:xfrm>
            <a:off x="4234482" y="3551672"/>
            <a:ext cx="654050" cy="387668"/>
          </a:xfrm>
          <a:prstGeom prst="downArrow">
            <a:avLst>
              <a:gd name="adj1" fmla="val 50000"/>
              <a:gd name="adj2" fmla="val 26456"/>
            </a:avLst>
          </a:prstGeom>
          <a:solidFill>
            <a:srgbClr val="FBB03F"/>
          </a:solidFill>
          <a:ln w="28575" algn="ctr">
            <a:noFill/>
            <a:miter lim="800000"/>
            <a:headEnd/>
            <a:tailEnd/>
          </a:ln>
        </p:spPr>
        <p:txBody>
          <a:bodyPr lIns="45720" rIns="45720" anchor="ctr">
            <a:spAutoFit/>
          </a:bodyPr>
          <a:lstStyle/>
          <a:p>
            <a:endParaRPr lang="es-MX"/>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2226" name="Rectangle 2"/>
          <p:cNvSpPr>
            <a:spLocks noGrp="1" noChangeArrowheads="1"/>
          </p:cNvSpPr>
          <p:nvPr>
            <p:ph type="title"/>
          </p:nvPr>
        </p:nvSpPr>
        <p:spPr>
          <a:xfrm>
            <a:off x="279407" y="51470"/>
            <a:ext cx="8685213" cy="434578"/>
          </a:xfrm>
        </p:spPr>
        <p:txBody>
          <a:bodyPr/>
          <a:lstStyle/>
          <a:p>
            <a:pPr eaLnBrk="1" hangingPunct="1"/>
            <a:r>
              <a:rPr lang="es-ES" sz="2400" dirty="0"/>
              <a:t>El </a:t>
            </a:r>
            <a:r>
              <a:rPr lang="es-ES" sz="2400" dirty="0" err="1"/>
              <a:t>cuatrilema</a:t>
            </a:r>
            <a:r>
              <a:rPr lang="es-ES" sz="2400" dirty="0"/>
              <a:t> de la columna izquierda tóxica (CIT)</a:t>
            </a:r>
          </a:p>
        </p:txBody>
      </p:sp>
      <p:sp>
        <p:nvSpPr>
          <p:cNvPr id="52228" name="3 Marcador de número de diapositiva"/>
          <p:cNvSpPr>
            <a:spLocks noGrp="1"/>
          </p:cNvSpPr>
          <p:nvPr>
            <p:ph type="sldNum" sz="quarter" idx="10"/>
          </p:nvPr>
        </p:nvSpPr>
        <p:spPr/>
        <p:txBody>
          <a:bodyPr/>
          <a:lstStyle/>
          <a:p>
            <a:pPr>
              <a:defRPr/>
            </a:pPr>
            <a:r>
              <a:rPr lang="en-US"/>
              <a:t>| </a:t>
            </a:r>
            <a:fld id="{C462A32C-324E-4C87-B7A5-181951FF3E7B}" type="slidenum">
              <a:rPr lang="en-US" smtClean="0">
                <a:solidFill>
                  <a:srgbClr val="B2B2B2"/>
                </a:solidFill>
              </a:rPr>
              <a:pPr>
                <a:defRPr/>
              </a:pPr>
              <a:t>87</a:t>
            </a:fld>
            <a:endParaRPr lang="en-US">
              <a:solidFill>
                <a:srgbClr val="B2B2B2"/>
              </a:solidFill>
            </a:endParaRPr>
          </a:p>
        </p:txBody>
      </p:sp>
      <p:sp>
        <p:nvSpPr>
          <p:cNvPr id="94242" name="Text Box 34"/>
          <p:cNvSpPr txBox="1">
            <a:spLocks noChangeArrowheads="1"/>
          </p:cNvSpPr>
          <p:nvPr/>
        </p:nvSpPr>
        <p:spPr bwMode="auto">
          <a:xfrm>
            <a:off x="755576" y="1599642"/>
            <a:ext cx="7675725" cy="1944216"/>
          </a:xfrm>
          <a:prstGeom prst="rect">
            <a:avLst/>
          </a:prstGeom>
          <a:solidFill>
            <a:schemeClr val="accent3"/>
          </a:solidFill>
          <a:ln w="15875" algn="ctr">
            <a:noFill/>
            <a:miter lim="800000"/>
            <a:headEnd/>
            <a:tailEnd/>
          </a:ln>
          <a:effectLst>
            <a:outerShdw blurRad="50800" dist="38100" dir="2700000" algn="tl" rotWithShape="0">
              <a:prstClr val="black">
                <a:alpha val="40000"/>
              </a:prstClr>
            </a:outerShdw>
          </a:effectLst>
        </p:spPr>
        <p:txBody>
          <a:bodyPr lIns="45720" rIns="45720" anchor="ctr"/>
          <a:lstStyle/>
          <a:p>
            <a:pPr algn="ctr" defTabSz="895350" fontAlgn="auto">
              <a:spcBef>
                <a:spcPts val="0"/>
              </a:spcBef>
              <a:spcAft>
                <a:spcPts val="0"/>
              </a:spcAft>
              <a:defRPr/>
            </a:pPr>
            <a:r>
              <a:rPr lang="es-ES" sz="4000" b="1" dirty="0">
                <a:solidFill>
                  <a:schemeClr val="bg1"/>
                </a:solidFill>
                <a:latin typeface="+mn-lt"/>
                <a:cs typeface="+mn-cs"/>
              </a:rPr>
              <a:t>¿Cómo podemos ser honestos y respetuosos al mismo tiempo?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94242"/>
                                        </p:tgtEl>
                                        <p:attrNameLst>
                                          <p:attrName>style.visibility</p:attrName>
                                        </p:attrNameLst>
                                      </p:cBhvr>
                                      <p:to>
                                        <p:strVal val="visible"/>
                                      </p:to>
                                    </p:set>
                                    <p:animEffect transition="in" filter="box(in)">
                                      <p:cBhvr>
                                        <p:cTn id="7" dur="500"/>
                                        <p:tgtEl>
                                          <p:spTgt spid="94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51520" y="339502"/>
            <a:ext cx="8892480" cy="4320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pic>
        <p:nvPicPr>
          <p:cNvPr id="44034" name="Picture 4" descr="C:\Users\Lucia Ledesma\Pictures\IMAGENES DE TRABAJO\Microsoft Clip Organizer\j0438648.jpg"/>
          <p:cNvPicPr>
            <a:picLocks noChangeAspect="1" noChangeArrowheads="1"/>
          </p:cNvPicPr>
          <p:nvPr/>
        </p:nvPicPr>
        <p:blipFill>
          <a:blip r:embed="rId3" cstate="print"/>
          <a:srcRect b="13230"/>
          <a:stretch>
            <a:fillRect/>
          </a:stretch>
        </p:blipFill>
        <p:spPr bwMode="auto">
          <a:xfrm>
            <a:off x="3563888" y="0"/>
            <a:ext cx="4591050" cy="4461960"/>
          </a:xfrm>
          <a:prstGeom prst="rect">
            <a:avLst/>
          </a:prstGeom>
          <a:noFill/>
          <a:ln w="9525">
            <a:noFill/>
            <a:miter lim="800000"/>
            <a:headEnd/>
            <a:tailEnd/>
          </a:ln>
        </p:spPr>
      </p:pic>
      <p:sp>
        <p:nvSpPr>
          <p:cNvPr id="4" name="TextBox 3"/>
          <p:cNvSpPr txBox="1"/>
          <p:nvPr/>
        </p:nvSpPr>
        <p:spPr>
          <a:xfrm>
            <a:off x="1147842" y="1275608"/>
            <a:ext cx="2416046" cy="2169825"/>
          </a:xfrm>
          <a:prstGeom prst="rect">
            <a:avLst/>
          </a:prstGeom>
          <a:noFill/>
        </p:spPr>
        <p:txBody>
          <a:bodyPr wrap="none" rtlCol="0">
            <a:spAutoFit/>
          </a:bodyPr>
          <a:lstStyle/>
          <a:p>
            <a:r>
              <a:rPr lang="es-AR" sz="5400" b="1" dirty="0"/>
              <a:t>Pausa </a:t>
            </a:r>
          </a:p>
          <a:p>
            <a:r>
              <a:rPr lang="es-AR" sz="5400" b="1" dirty="0"/>
              <a:t>y café</a:t>
            </a:r>
          </a:p>
        </p:txBody>
      </p:sp>
      <p:sp>
        <p:nvSpPr>
          <p:cNvPr id="6" name="5 Marcador de número de diapositiva"/>
          <p:cNvSpPr>
            <a:spLocks noGrp="1"/>
          </p:cNvSpPr>
          <p:nvPr>
            <p:ph type="sldNum" sz="quarter" idx="10"/>
          </p:nvPr>
        </p:nvSpPr>
        <p:spPr/>
        <p:txBody>
          <a:bodyPr/>
          <a:lstStyle/>
          <a:p>
            <a:pPr>
              <a:defRPr/>
            </a:pPr>
            <a:r>
              <a:rPr lang="en-US" dirty="0">
                <a:solidFill>
                  <a:schemeClr val="bg1"/>
                </a:solidFill>
              </a:rPr>
              <a:t> PSA Corporate University </a:t>
            </a:r>
            <a:r>
              <a:rPr lang="en-US" dirty="0">
                <a:solidFill>
                  <a:schemeClr val="accent4">
                    <a:lumMod val="60000"/>
                    <a:lumOff val="40000"/>
                  </a:schemeClr>
                </a:solidFill>
              </a:rPr>
              <a:t>|</a:t>
            </a:r>
            <a:r>
              <a:rPr lang="en-US" dirty="0"/>
              <a:t> </a:t>
            </a:r>
            <a:fld id="{B562BDBD-34F9-49F1-98B5-751500D78356}" type="slidenum">
              <a:rPr lang="en-US" smtClean="0">
                <a:solidFill>
                  <a:srgbClr val="B2B2B2"/>
                </a:solidFill>
              </a:rPr>
              <a:pPr>
                <a:defRPr/>
              </a:pPr>
              <a:t>88</a:t>
            </a:fld>
            <a:endParaRPr lang="en-US" dirty="0">
              <a:solidFill>
                <a:srgbClr val="B2B2B2"/>
              </a:solidFill>
            </a:endParaRPr>
          </a:p>
        </p:txBody>
      </p:sp>
    </p:spTree>
    <p:extLst>
      <p:ext uri="{BB962C8B-B14F-4D97-AF65-F5344CB8AC3E}">
        <p14:creationId xmlns:p14="http://schemas.microsoft.com/office/powerpoint/2010/main" val="409996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53626" name="Oval 4"/>
          <p:cNvSpPr>
            <a:spLocks noChangeArrowheads="1"/>
          </p:cNvSpPr>
          <p:nvPr/>
        </p:nvSpPr>
        <p:spPr bwMode="auto">
          <a:xfrm>
            <a:off x="150484" y="1869672"/>
            <a:ext cx="2736304" cy="1998222"/>
          </a:xfrm>
          <a:prstGeom prst="ellipse">
            <a:avLst/>
          </a:prstGeom>
          <a:solidFill>
            <a:schemeClr val="accent4"/>
          </a:solidFill>
          <a:ln w="28575">
            <a:solidFill>
              <a:schemeClr val="bg1"/>
            </a:solidFill>
            <a:round/>
            <a:headEnd/>
            <a:tailEnd/>
          </a:ln>
        </p:spPr>
        <p:txBody>
          <a:bodyPr/>
          <a:lstStyle/>
          <a:p>
            <a:endParaRPr lang="es-AR"/>
          </a:p>
        </p:txBody>
      </p:sp>
      <p:sp>
        <p:nvSpPr>
          <p:cNvPr id="153625" name="Oval 3"/>
          <p:cNvSpPr>
            <a:spLocks noChangeArrowheads="1"/>
          </p:cNvSpPr>
          <p:nvPr/>
        </p:nvSpPr>
        <p:spPr bwMode="auto">
          <a:xfrm>
            <a:off x="627242" y="2193708"/>
            <a:ext cx="1782788" cy="1350150"/>
          </a:xfrm>
          <a:prstGeom prst="ellipse">
            <a:avLst/>
          </a:prstGeom>
          <a:solidFill>
            <a:schemeClr val="accent3">
              <a:alpha val="97000"/>
            </a:schemeClr>
          </a:solidFill>
          <a:ln w="28575">
            <a:solidFill>
              <a:schemeClr val="bg1"/>
            </a:solidFill>
            <a:round/>
            <a:headEnd/>
            <a:tailEnd/>
          </a:ln>
        </p:spPr>
        <p:txBody>
          <a:bodyPr/>
          <a:lstStyle/>
          <a:p>
            <a:endParaRPr lang="es-AR"/>
          </a:p>
        </p:txBody>
      </p:sp>
      <p:sp>
        <p:nvSpPr>
          <p:cNvPr id="153627" name="Oval 5"/>
          <p:cNvSpPr>
            <a:spLocks noChangeArrowheads="1"/>
          </p:cNvSpPr>
          <p:nvPr/>
        </p:nvSpPr>
        <p:spPr bwMode="auto">
          <a:xfrm>
            <a:off x="1092394" y="2549104"/>
            <a:ext cx="852487" cy="639365"/>
          </a:xfrm>
          <a:prstGeom prst="ellipse">
            <a:avLst/>
          </a:prstGeom>
          <a:solidFill>
            <a:srgbClr val="0066FF"/>
          </a:solidFill>
          <a:ln w="28575">
            <a:solidFill>
              <a:schemeClr val="bg1"/>
            </a:solidFill>
            <a:round/>
            <a:headEnd/>
            <a:tailEnd/>
          </a:ln>
        </p:spPr>
        <p:txBody>
          <a:bodyPr/>
          <a:lstStyle/>
          <a:p>
            <a:endParaRPr lang="es-AR"/>
          </a:p>
        </p:txBody>
      </p:sp>
      <p:sp>
        <p:nvSpPr>
          <p:cNvPr id="259082" name="Text Box 10"/>
          <p:cNvSpPr txBox="1">
            <a:spLocks noChangeArrowheads="1"/>
          </p:cNvSpPr>
          <p:nvPr/>
        </p:nvSpPr>
        <p:spPr bwMode="auto">
          <a:xfrm>
            <a:off x="3443288" y="3690856"/>
            <a:ext cx="2374900" cy="1033442"/>
          </a:xfrm>
          <a:prstGeom prst="rect">
            <a:avLst/>
          </a:prstGeom>
          <a:solidFill>
            <a:schemeClr val="tx1">
              <a:lumMod val="75000"/>
              <a:lumOff val="25000"/>
            </a:schemeClr>
          </a:solidFill>
          <a:ln w="19050">
            <a:noFill/>
            <a:miter lim="800000"/>
            <a:headEnd/>
            <a:tailEnd/>
          </a:ln>
        </p:spPr>
        <p:txBody>
          <a:bodyPr lIns="89592" tIns="44797" rIns="89592" bIns="44797"/>
          <a:lstStyle/>
          <a:p>
            <a:pPr algn="ctr" defTabSz="895350" eaLnBrk="0" hangingPunct="0">
              <a:spcBef>
                <a:spcPts val="0"/>
              </a:spcBef>
            </a:pPr>
            <a:r>
              <a:rPr lang="es-ES" dirty="0">
                <a:solidFill>
                  <a:schemeClr val="bg1"/>
                </a:solidFill>
              </a:rPr>
              <a:t>Verdad profunda / esencial:</a:t>
            </a:r>
            <a:r>
              <a:rPr lang="es-ES" sz="1400" dirty="0">
                <a:solidFill>
                  <a:schemeClr val="bg1"/>
                </a:solidFill>
              </a:rPr>
              <a:t> </a:t>
            </a:r>
          </a:p>
          <a:p>
            <a:pPr algn="ctr" defTabSz="895350" eaLnBrk="0" hangingPunct="0">
              <a:spcBef>
                <a:spcPts val="0"/>
              </a:spcBef>
            </a:pPr>
            <a:r>
              <a:rPr lang="es-ES" sz="1200" dirty="0">
                <a:solidFill>
                  <a:schemeClr val="bg1"/>
                </a:solidFill>
              </a:rPr>
              <a:t>Lo que mi verdad</a:t>
            </a:r>
            <a:r>
              <a:rPr lang="es-ES" sz="1200" i="1" dirty="0">
                <a:solidFill>
                  <a:schemeClr val="bg1"/>
                </a:solidFill>
              </a:rPr>
              <a:t> realmente</a:t>
            </a:r>
            <a:r>
              <a:rPr lang="es-ES" sz="1200" dirty="0">
                <a:solidFill>
                  <a:schemeClr val="bg1"/>
                </a:solidFill>
              </a:rPr>
              <a:t> es.</a:t>
            </a:r>
          </a:p>
        </p:txBody>
      </p:sp>
      <p:sp>
        <p:nvSpPr>
          <p:cNvPr id="259083" name="Text Box 11"/>
          <p:cNvSpPr txBox="1">
            <a:spLocks noChangeArrowheads="1"/>
          </p:cNvSpPr>
          <p:nvPr/>
        </p:nvSpPr>
        <p:spPr bwMode="auto">
          <a:xfrm>
            <a:off x="3467610" y="1285202"/>
            <a:ext cx="2525713" cy="692482"/>
          </a:xfrm>
          <a:prstGeom prst="rect">
            <a:avLst/>
          </a:prstGeom>
          <a:solidFill>
            <a:srgbClr val="C00000"/>
          </a:solidFill>
          <a:ln w="19050" algn="ctr">
            <a:noFill/>
            <a:miter lim="800000"/>
            <a:headEnd/>
            <a:tailEnd/>
          </a:ln>
        </p:spPr>
        <p:txBody>
          <a:bodyPr lIns="91410" tIns="45706" rIns="91410" bIns="45706"/>
          <a:lstStyle/>
          <a:p>
            <a:pPr algn="ctr" defTabSz="912813" eaLnBrk="0" hangingPunct="0"/>
            <a:r>
              <a:rPr lang="es-ES" b="1" dirty="0">
                <a:solidFill>
                  <a:schemeClr val="bg1"/>
                </a:solidFill>
              </a:rPr>
              <a:t>Verdad reactiva:</a:t>
            </a:r>
          </a:p>
          <a:p>
            <a:pPr algn="ctr" defTabSz="912813" eaLnBrk="0" hangingPunct="0"/>
            <a:r>
              <a:rPr lang="es-ES" sz="1200" dirty="0">
                <a:solidFill>
                  <a:schemeClr val="bg1"/>
                </a:solidFill>
              </a:rPr>
              <a:t>Lo que </a:t>
            </a:r>
            <a:r>
              <a:rPr lang="es-ES" sz="1200" b="1" i="1" dirty="0">
                <a:solidFill>
                  <a:schemeClr val="bg1"/>
                </a:solidFill>
              </a:rPr>
              <a:t>creo</a:t>
            </a:r>
            <a:r>
              <a:rPr lang="es-ES" sz="1200" dirty="0">
                <a:solidFill>
                  <a:schemeClr val="bg1"/>
                </a:solidFill>
              </a:rPr>
              <a:t> que es mi verdad</a:t>
            </a:r>
          </a:p>
        </p:txBody>
      </p:sp>
      <p:sp>
        <p:nvSpPr>
          <p:cNvPr id="259084" name="Text Box 12"/>
          <p:cNvSpPr txBox="1">
            <a:spLocks noChangeArrowheads="1"/>
          </p:cNvSpPr>
          <p:nvPr/>
        </p:nvSpPr>
        <p:spPr bwMode="auto">
          <a:xfrm>
            <a:off x="3491880" y="2499742"/>
            <a:ext cx="2570163" cy="864096"/>
          </a:xfrm>
          <a:prstGeom prst="rect">
            <a:avLst/>
          </a:prstGeom>
          <a:solidFill>
            <a:schemeClr val="accent3"/>
          </a:solidFill>
          <a:ln w="19050">
            <a:noFill/>
            <a:miter lim="800000"/>
            <a:headEnd/>
            <a:tailEnd/>
          </a:ln>
        </p:spPr>
        <p:txBody>
          <a:bodyPr lIns="89592" tIns="44797" rIns="89592" bIns="44797"/>
          <a:lstStyle/>
          <a:p>
            <a:pPr algn="ctr" defTabSz="895350" eaLnBrk="0" hangingPunct="0"/>
            <a:r>
              <a:rPr lang="es-ES" b="1" dirty="0">
                <a:solidFill>
                  <a:schemeClr val="bg1"/>
                </a:solidFill>
              </a:rPr>
              <a:t>Verdad cosmética:</a:t>
            </a:r>
            <a:endParaRPr lang="es-ES" dirty="0">
              <a:solidFill>
                <a:schemeClr val="bg1"/>
              </a:solidFill>
            </a:endParaRPr>
          </a:p>
          <a:p>
            <a:pPr algn="ctr" defTabSz="895350" eaLnBrk="0" hangingPunct="0"/>
            <a:r>
              <a:rPr lang="es-ES" sz="1200" dirty="0">
                <a:solidFill>
                  <a:schemeClr val="bg1"/>
                </a:solidFill>
              </a:rPr>
              <a:t>La respuesta políticamente correcta que suelo expresar.</a:t>
            </a:r>
          </a:p>
        </p:txBody>
      </p:sp>
      <p:sp>
        <p:nvSpPr>
          <p:cNvPr id="259088" name="Text Box 16"/>
          <p:cNvSpPr txBox="1">
            <a:spLocks noChangeArrowheads="1"/>
          </p:cNvSpPr>
          <p:nvPr/>
        </p:nvSpPr>
        <p:spPr bwMode="auto">
          <a:xfrm>
            <a:off x="6556592" y="1239474"/>
            <a:ext cx="2390716" cy="830977"/>
          </a:xfrm>
          <a:prstGeom prst="rect">
            <a:avLst/>
          </a:prstGeom>
          <a:noFill/>
          <a:ln w="9525" algn="ctr">
            <a:noFill/>
            <a:miter lim="800000"/>
            <a:headEnd/>
            <a:tailEnd/>
          </a:ln>
        </p:spPr>
        <p:txBody>
          <a:bodyPr wrap="square" lIns="45710" tIns="45710" rIns="45710" bIns="45710">
            <a:spAutoFit/>
          </a:bodyPr>
          <a:lstStyle/>
          <a:p>
            <a:pPr algn="ctr" defTabSz="895350">
              <a:spcBef>
                <a:spcPct val="50000"/>
              </a:spcBef>
            </a:pPr>
            <a:r>
              <a:rPr lang="es-ES" b="1" i="1" dirty="0"/>
              <a:t>“</a:t>
            </a:r>
            <a:r>
              <a:rPr lang="es-AR" b="1" i="1" dirty="0"/>
              <a:t>Es la peor idea que he escuchado! ¡Nunca funcionará!</a:t>
            </a:r>
            <a:r>
              <a:rPr lang="es-ES" b="1" i="1" dirty="0"/>
              <a:t>”</a:t>
            </a:r>
          </a:p>
        </p:txBody>
      </p:sp>
      <p:sp>
        <p:nvSpPr>
          <p:cNvPr id="259089" name="Text Box 17"/>
          <p:cNvSpPr txBox="1">
            <a:spLocks noChangeArrowheads="1"/>
          </p:cNvSpPr>
          <p:nvPr/>
        </p:nvSpPr>
        <p:spPr bwMode="auto">
          <a:xfrm>
            <a:off x="6696377" y="2571750"/>
            <a:ext cx="2024062" cy="584755"/>
          </a:xfrm>
          <a:prstGeom prst="rect">
            <a:avLst/>
          </a:prstGeom>
          <a:noFill/>
          <a:ln w="9525" algn="ctr">
            <a:noFill/>
            <a:miter lim="800000"/>
            <a:headEnd/>
            <a:tailEnd/>
          </a:ln>
        </p:spPr>
        <p:txBody>
          <a:bodyPr lIns="45710" tIns="45710" rIns="45710" bIns="45710">
            <a:spAutoFit/>
          </a:bodyPr>
          <a:lstStyle/>
          <a:p>
            <a:pPr algn="ctr" defTabSz="895350">
              <a:spcBef>
                <a:spcPct val="50000"/>
              </a:spcBef>
            </a:pPr>
            <a:r>
              <a:rPr lang="es-ES" b="1" i="1" dirty="0"/>
              <a:t>“¡</a:t>
            </a:r>
            <a:r>
              <a:rPr lang="es-AR" b="1" i="1" dirty="0">
                <a:solidFill>
                  <a:srgbClr val="002D62"/>
                </a:solidFill>
              </a:rPr>
              <a:t>Qué idea tan interesante! </a:t>
            </a:r>
            <a:endParaRPr lang="es-ES" b="1" i="1" dirty="0"/>
          </a:p>
        </p:txBody>
      </p:sp>
      <p:sp>
        <p:nvSpPr>
          <p:cNvPr id="259095" name="Line 23"/>
          <p:cNvSpPr>
            <a:spLocks noChangeShapeType="1"/>
          </p:cNvSpPr>
          <p:nvPr/>
        </p:nvSpPr>
        <p:spPr bwMode="auto">
          <a:xfrm flipV="1">
            <a:off x="2016125" y="1761782"/>
            <a:ext cx="1108076" cy="486665"/>
          </a:xfrm>
          <a:prstGeom prst="line">
            <a:avLst/>
          </a:prstGeom>
          <a:noFill/>
          <a:ln w="9525">
            <a:solidFill>
              <a:srgbClr val="002960"/>
            </a:solidFill>
            <a:round/>
            <a:headEnd/>
            <a:tailEnd type="triangle" w="med" len="med"/>
          </a:ln>
        </p:spPr>
        <p:txBody>
          <a:bodyPr wrap="square" lIns="45720" rIns="45720">
            <a:spAutoFit/>
          </a:bodyPr>
          <a:lstStyle/>
          <a:p>
            <a:endParaRPr lang="es-AR"/>
          </a:p>
        </p:txBody>
      </p:sp>
      <p:sp>
        <p:nvSpPr>
          <p:cNvPr id="259096" name="Line 24"/>
          <p:cNvSpPr>
            <a:spLocks noChangeShapeType="1"/>
          </p:cNvSpPr>
          <p:nvPr/>
        </p:nvSpPr>
        <p:spPr bwMode="auto">
          <a:xfrm flipV="1">
            <a:off x="2239791" y="2895786"/>
            <a:ext cx="1108075" cy="0"/>
          </a:xfrm>
          <a:prstGeom prst="line">
            <a:avLst/>
          </a:prstGeom>
          <a:noFill/>
          <a:ln w="9525">
            <a:solidFill>
              <a:schemeClr val="accent3"/>
            </a:solidFill>
            <a:round/>
            <a:headEnd/>
            <a:tailEnd type="triangle" w="med" len="med"/>
          </a:ln>
        </p:spPr>
        <p:txBody>
          <a:bodyPr wrap="square" lIns="45720" rIns="45720">
            <a:spAutoFit/>
          </a:bodyPr>
          <a:lstStyle/>
          <a:p>
            <a:endParaRPr lang="es-AR"/>
          </a:p>
        </p:txBody>
      </p:sp>
      <p:sp>
        <p:nvSpPr>
          <p:cNvPr id="259097" name="Line 25"/>
          <p:cNvSpPr>
            <a:spLocks noChangeShapeType="1"/>
          </p:cNvSpPr>
          <p:nvPr/>
        </p:nvSpPr>
        <p:spPr bwMode="auto">
          <a:xfrm>
            <a:off x="1547664" y="2943225"/>
            <a:ext cx="1656184" cy="925116"/>
          </a:xfrm>
          <a:prstGeom prst="line">
            <a:avLst/>
          </a:prstGeom>
          <a:noFill/>
          <a:ln w="9525">
            <a:solidFill>
              <a:schemeClr val="tx1">
                <a:lumMod val="50000"/>
                <a:lumOff val="50000"/>
              </a:schemeClr>
            </a:solidFill>
            <a:round/>
            <a:headEnd/>
            <a:tailEnd type="triangle" w="med" len="med"/>
          </a:ln>
        </p:spPr>
        <p:txBody>
          <a:bodyPr wrap="square" lIns="45720" rIns="45720">
            <a:spAutoFit/>
          </a:bodyPr>
          <a:lstStyle/>
          <a:p>
            <a:endParaRPr lang="es-AR"/>
          </a:p>
        </p:txBody>
      </p:sp>
      <p:sp>
        <p:nvSpPr>
          <p:cNvPr id="259098" name="Text Box 26"/>
          <p:cNvSpPr txBox="1">
            <a:spLocks noChangeArrowheads="1"/>
          </p:cNvSpPr>
          <p:nvPr/>
        </p:nvSpPr>
        <p:spPr bwMode="auto">
          <a:xfrm>
            <a:off x="6621469" y="3705876"/>
            <a:ext cx="2260962" cy="830977"/>
          </a:xfrm>
          <a:prstGeom prst="rect">
            <a:avLst/>
          </a:prstGeom>
          <a:noFill/>
          <a:ln w="9525" algn="ctr">
            <a:noFill/>
            <a:miter lim="800000"/>
            <a:headEnd/>
            <a:tailEnd/>
          </a:ln>
        </p:spPr>
        <p:txBody>
          <a:bodyPr wrap="square" lIns="45710" tIns="45710" rIns="45710" bIns="45710">
            <a:spAutoFit/>
          </a:bodyPr>
          <a:lstStyle/>
          <a:p>
            <a:pPr algn="ctr" defTabSz="895350">
              <a:spcBef>
                <a:spcPct val="50000"/>
              </a:spcBef>
            </a:pPr>
            <a:r>
              <a:rPr lang="es-ES" b="1" i="1" dirty="0">
                <a:sym typeface="Wingdings" pitchFamily="2" charset="2"/>
              </a:rPr>
              <a:t>“Tengo una perspectiva diferente. </a:t>
            </a:r>
            <a:r>
              <a:rPr lang="es-ES" i="1" dirty="0">
                <a:sym typeface="Wingdings" pitchFamily="2" charset="2"/>
              </a:rPr>
              <a:t>Lo que veo es…</a:t>
            </a:r>
            <a:r>
              <a:rPr lang="es-ES" b="1" i="1" dirty="0">
                <a:sym typeface="Wingdings" pitchFamily="2" charset="2"/>
              </a:rPr>
              <a:t>”</a:t>
            </a:r>
          </a:p>
        </p:txBody>
      </p:sp>
      <p:sp>
        <p:nvSpPr>
          <p:cNvPr id="4" name="AutoShape 9"/>
          <p:cNvSpPr>
            <a:spLocks noChangeArrowheads="1"/>
          </p:cNvSpPr>
          <p:nvPr/>
        </p:nvSpPr>
        <p:spPr bwMode="auto">
          <a:xfrm>
            <a:off x="6122267" y="1341127"/>
            <a:ext cx="336550" cy="427970"/>
          </a:xfrm>
          <a:prstGeom prst="rightArrow">
            <a:avLst>
              <a:gd name="adj1" fmla="val 50000"/>
              <a:gd name="adj2" fmla="val 25000"/>
            </a:avLst>
          </a:prstGeom>
          <a:solidFill>
            <a:schemeClr val="accent2"/>
          </a:solidFill>
          <a:ln w="15875" algn="ctr">
            <a:noFill/>
            <a:miter lim="800000"/>
            <a:headEnd/>
            <a:tailEnd/>
          </a:ln>
        </p:spPr>
        <p:txBody>
          <a:bodyPr lIns="45720" rIns="45720" anchor="ctr">
            <a:spAutoFit/>
          </a:bodyPr>
          <a:lstStyle/>
          <a:p>
            <a:endParaRPr lang="es-AR" sz="800"/>
          </a:p>
        </p:txBody>
      </p:sp>
      <p:sp>
        <p:nvSpPr>
          <p:cNvPr id="5" name="AutoShape 9"/>
          <p:cNvSpPr>
            <a:spLocks noChangeArrowheads="1"/>
          </p:cNvSpPr>
          <p:nvPr/>
        </p:nvSpPr>
        <p:spPr bwMode="auto">
          <a:xfrm>
            <a:off x="6105935" y="2675373"/>
            <a:ext cx="336550" cy="427970"/>
          </a:xfrm>
          <a:prstGeom prst="rightArrow">
            <a:avLst>
              <a:gd name="adj1" fmla="val 50000"/>
              <a:gd name="adj2" fmla="val 25000"/>
            </a:avLst>
          </a:prstGeom>
          <a:solidFill>
            <a:schemeClr val="accent2"/>
          </a:solidFill>
          <a:ln w="15875" algn="ctr">
            <a:noFill/>
            <a:miter lim="800000"/>
            <a:headEnd/>
            <a:tailEnd/>
          </a:ln>
        </p:spPr>
        <p:txBody>
          <a:bodyPr lIns="45720" rIns="45720" anchor="ctr">
            <a:spAutoFit/>
          </a:bodyPr>
          <a:lstStyle/>
          <a:p>
            <a:endParaRPr lang="es-AR" sz="800"/>
          </a:p>
        </p:txBody>
      </p:sp>
      <p:sp>
        <p:nvSpPr>
          <p:cNvPr id="6" name="AutoShape 9"/>
          <p:cNvSpPr>
            <a:spLocks noChangeArrowheads="1"/>
          </p:cNvSpPr>
          <p:nvPr/>
        </p:nvSpPr>
        <p:spPr bwMode="auto">
          <a:xfrm>
            <a:off x="5963763" y="4122272"/>
            <a:ext cx="336550" cy="427970"/>
          </a:xfrm>
          <a:prstGeom prst="rightArrow">
            <a:avLst>
              <a:gd name="adj1" fmla="val 50000"/>
              <a:gd name="adj2" fmla="val 25000"/>
            </a:avLst>
          </a:prstGeom>
          <a:solidFill>
            <a:schemeClr val="accent2"/>
          </a:solidFill>
          <a:ln w="15875" algn="ctr">
            <a:noFill/>
            <a:miter lim="800000"/>
            <a:headEnd/>
            <a:tailEnd/>
          </a:ln>
        </p:spPr>
        <p:txBody>
          <a:bodyPr lIns="45720" rIns="45720" anchor="ctr">
            <a:spAutoFit/>
          </a:bodyPr>
          <a:lstStyle/>
          <a:p>
            <a:endParaRPr lang="es-AR" sz="800"/>
          </a:p>
        </p:txBody>
      </p:sp>
      <p:sp>
        <p:nvSpPr>
          <p:cNvPr id="21" name="Title 20"/>
          <p:cNvSpPr>
            <a:spLocks noGrp="1"/>
          </p:cNvSpPr>
          <p:nvPr>
            <p:ph type="title"/>
          </p:nvPr>
        </p:nvSpPr>
        <p:spPr>
          <a:xfrm>
            <a:off x="279407" y="51470"/>
            <a:ext cx="8685213" cy="434578"/>
          </a:xfrm>
        </p:spPr>
        <p:txBody>
          <a:bodyPr/>
          <a:lstStyle/>
          <a:p>
            <a:r>
              <a:rPr lang="es-AR" dirty="0"/>
              <a:t>3 “capas” de verdad</a:t>
            </a:r>
            <a:endParaRPr lang="en-US" dirty="0"/>
          </a:p>
        </p:txBody>
      </p:sp>
      <p:sp>
        <p:nvSpPr>
          <p:cNvPr id="32" name="Slide Number Placeholder 3"/>
          <p:cNvSpPr>
            <a:spLocks noGrp="1"/>
          </p:cNvSpPr>
          <p:nvPr>
            <p:ph type="sldNum" sz="quarter" idx="10"/>
          </p:nvPr>
        </p:nvSpPr>
        <p:spPr>
          <a:xfrm>
            <a:off x="6948264" y="4892005"/>
            <a:ext cx="2133600" cy="200025"/>
          </a:xfrm>
        </p:spPr>
        <p:txBody>
          <a:bodyPr/>
          <a:lstStyle/>
          <a:p>
            <a:pPr algn="r">
              <a:defRPr/>
            </a:pPr>
            <a:r>
              <a:rPr lang="en-US" dirty="0"/>
              <a:t>| </a:t>
            </a:r>
            <a:fld id="{6738503C-4730-4780-899C-F9A9A690CB6E}" type="slidenum">
              <a:rPr lang="en-US" smtClean="0">
                <a:solidFill>
                  <a:srgbClr val="B2B2B2"/>
                </a:solidFill>
              </a:rPr>
              <a:pPr algn="r">
                <a:defRPr/>
              </a:pPr>
              <a:t>89</a:t>
            </a:fld>
            <a:endParaRPr lang="en-US" dirty="0">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9095"/>
                                        </p:tgtEl>
                                        <p:attrNameLst>
                                          <p:attrName>style.visibility</p:attrName>
                                        </p:attrNameLst>
                                      </p:cBhvr>
                                      <p:to>
                                        <p:strVal val="visible"/>
                                      </p:to>
                                    </p:set>
                                    <p:animEffect transition="in" filter="box(in)">
                                      <p:cBhvr>
                                        <p:cTn id="7" dur="500"/>
                                        <p:tgtEl>
                                          <p:spTgt spid="25909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59083"/>
                                        </p:tgtEl>
                                        <p:attrNameLst>
                                          <p:attrName>style.visibility</p:attrName>
                                        </p:attrNameLst>
                                      </p:cBhvr>
                                      <p:to>
                                        <p:strVal val="visible"/>
                                      </p:to>
                                    </p:set>
                                    <p:animEffect transition="in" filter="box(in)">
                                      <p:cBhvr>
                                        <p:cTn id="10" dur="500"/>
                                        <p:tgtEl>
                                          <p:spTgt spid="259083"/>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259088"/>
                                        </p:tgtEl>
                                        <p:attrNameLst>
                                          <p:attrName>style.visibility</p:attrName>
                                        </p:attrNameLst>
                                      </p:cBhvr>
                                      <p:to>
                                        <p:strVal val="visible"/>
                                      </p:to>
                                    </p:set>
                                    <p:animEffect transition="in" filter="box(in)">
                                      <p:cBhvr>
                                        <p:cTn id="13" dur="500"/>
                                        <p:tgtEl>
                                          <p:spTgt spid="259088"/>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59096"/>
                                        </p:tgtEl>
                                        <p:attrNameLst>
                                          <p:attrName>style.visibility</p:attrName>
                                        </p:attrNameLst>
                                      </p:cBhvr>
                                      <p:to>
                                        <p:strVal val="visible"/>
                                      </p:to>
                                    </p:set>
                                    <p:animEffect transition="in" filter="box(in)">
                                      <p:cBhvr>
                                        <p:cTn id="21" dur="500"/>
                                        <p:tgtEl>
                                          <p:spTgt spid="259096"/>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59084"/>
                                        </p:tgtEl>
                                        <p:attrNameLst>
                                          <p:attrName>style.visibility</p:attrName>
                                        </p:attrNameLst>
                                      </p:cBhvr>
                                      <p:to>
                                        <p:strVal val="visible"/>
                                      </p:to>
                                    </p:set>
                                    <p:animEffect transition="in" filter="box(in)">
                                      <p:cBhvr>
                                        <p:cTn id="24" dur="500"/>
                                        <p:tgtEl>
                                          <p:spTgt spid="259084"/>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ox(in)">
                                      <p:cBhvr>
                                        <p:cTn id="27" dur="500"/>
                                        <p:tgtEl>
                                          <p:spTgt spid="5"/>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59089"/>
                                        </p:tgtEl>
                                        <p:attrNameLst>
                                          <p:attrName>style.visibility</p:attrName>
                                        </p:attrNameLst>
                                      </p:cBhvr>
                                      <p:to>
                                        <p:strVal val="visible"/>
                                      </p:to>
                                    </p:set>
                                    <p:animEffect transition="in" filter="box(in)">
                                      <p:cBhvr>
                                        <p:cTn id="30" dur="500"/>
                                        <p:tgtEl>
                                          <p:spTgt spid="259089"/>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59097"/>
                                        </p:tgtEl>
                                        <p:attrNameLst>
                                          <p:attrName>style.visibility</p:attrName>
                                        </p:attrNameLst>
                                      </p:cBhvr>
                                      <p:to>
                                        <p:strVal val="visible"/>
                                      </p:to>
                                    </p:set>
                                    <p:animEffect transition="in" filter="box(in)">
                                      <p:cBhvr>
                                        <p:cTn id="35" dur="500"/>
                                        <p:tgtEl>
                                          <p:spTgt spid="259097"/>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259082"/>
                                        </p:tgtEl>
                                        <p:attrNameLst>
                                          <p:attrName>style.visibility</p:attrName>
                                        </p:attrNameLst>
                                      </p:cBhvr>
                                      <p:to>
                                        <p:strVal val="visible"/>
                                      </p:to>
                                    </p:set>
                                    <p:animEffect transition="in" filter="box(in)">
                                      <p:cBhvr>
                                        <p:cTn id="38" dur="500"/>
                                        <p:tgtEl>
                                          <p:spTgt spid="259082"/>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259098"/>
                                        </p:tgtEl>
                                        <p:attrNameLst>
                                          <p:attrName>style.visibility</p:attrName>
                                        </p:attrNameLst>
                                      </p:cBhvr>
                                      <p:to>
                                        <p:strVal val="visible"/>
                                      </p:to>
                                    </p:set>
                                    <p:animEffect transition="in" filter="box(in)">
                                      <p:cBhvr>
                                        <p:cTn id="41" dur="500"/>
                                        <p:tgtEl>
                                          <p:spTgt spid="259098"/>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ox(in)">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82" grpId="0" animBg="1"/>
      <p:bldP spid="259083" grpId="0" animBg="1"/>
      <p:bldP spid="259084" grpId="0" animBg="1"/>
      <p:bldP spid="259088" grpId="0"/>
      <p:bldP spid="259089" grpId="0"/>
      <p:bldP spid="259095" grpId="0" animBg="1"/>
      <p:bldP spid="259096" grpId="0" animBg="1"/>
      <p:bldP spid="259097" grpId="0" animBg="1"/>
      <p:bldP spid="259098" grpId="0"/>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262">
            <a:extLst>
              <a:ext uri="{FF2B5EF4-FFF2-40B4-BE49-F238E27FC236}">
                <a16:creationId xmlns:a16="http://schemas.microsoft.com/office/drawing/2014/main" id="{46EFB644-D70D-410B-AC2A-FD8F28A4F7AF}"/>
              </a:ext>
            </a:extLst>
          </p:cNvPr>
          <p:cNvSpPr/>
          <p:nvPr/>
        </p:nvSpPr>
        <p:spPr>
          <a:xfrm>
            <a:off x="0" y="-9524"/>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12290" name="Title 1"/>
          <p:cNvSpPr>
            <a:spLocks noGrp="1"/>
          </p:cNvSpPr>
          <p:nvPr>
            <p:ph type="title"/>
          </p:nvPr>
        </p:nvSpPr>
        <p:spPr>
          <a:xfrm>
            <a:off x="179512" y="51470"/>
            <a:ext cx="8685213" cy="434578"/>
          </a:xfrm>
        </p:spPr>
        <p:txBody>
          <a:bodyPr/>
          <a:lstStyle/>
          <a:p>
            <a:r>
              <a:rPr lang="es-AR" sz="2400" dirty="0"/>
              <a:t>Efectividad en un equipo de alto rendimiento</a:t>
            </a:r>
          </a:p>
        </p:txBody>
      </p:sp>
      <p:sp>
        <p:nvSpPr>
          <p:cNvPr id="4" name="Slide Number Placeholder 3"/>
          <p:cNvSpPr>
            <a:spLocks noGrp="1"/>
          </p:cNvSpPr>
          <p:nvPr>
            <p:ph type="sldNum" sz="quarter" idx="10"/>
          </p:nvPr>
        </p:nvSpPr>
        <p:spPr/>
        <p:txBody>
          <a:bodyPr/>
          <a:lstStyle/>
          <a:p>
            <a:pPr>
              <a:defRPr/>
            </a:pPr>
            <a:r>
              <a:rPr lang="es-AR"/>
              <a:t>| </a:t>
            </a:r>
            <a:fld id="{2672A0E1-999D-4968-B333-125B571A917C}" type="slidenum">
              <a:rPr lang="es-AR" smtClean="0">
                <a:solidFill>
                  <a:srgbClr val="B2B2B2"/>
                </a:solidFill>
              </a:rPr>
              <a:pPr>
                <a:defRPr/>
              </a:pPr>
              <a:t>9</a:t>
            </a:fld>
            <a:endParaRPr lang="es-AR">
              <a:solidFill>
                <a:srgbClr val="B2B2B2"/>
              </a:solidFill>
            </a:endParaRPr>
          </a:p>
        </p:txBody>
      </p:sp>
      <p:sp>
        <p:nvSpPr>
          <p:cNvPr id="5" name="Content Placeholder 2"/>
          <p:cNvSpPr txBox="1">
            <a:spLocks/>
          </p:cNvSpPr>
          <p:nvPr/>
        </p:nvSpPr>
        <p:spPr bwMode="auto">
          <a:xfrm>
            <a:off x="5076056" y="2940910"/>
            <a:ext cx="3096344" cy="1431040"/>
          </a:xfrm>
          <a:prstGeom prst="rect">
            <a:avLst/>
          </a:prstGeom>
          <a:solidFill>
            <a:schemeClr val="bg2">
              <a:lumMod val="60000"/>
              <a:lumOff val="40000"/>
              <a:alpha val="50195"/>
            </a:schemeClr>
          </a:solidFill>
          <a:ln w="9525">
            <a:noFill/>
            <a:miter lim="800000"/>
            <a:headEnd/>
            <a:tailEnd/>
          </a:ln>
        </p:spPr>
        <p:txBody>
          <a:bodyPr wrap="square" lIns="102779" tIns="68520" rIns="102779" bIns="68520" anchor="ctr">
            <a:spAutoFit/>
          </a:bodyPr>
          <a:lstStyle/>
          <a:p>
            <a:pPr marL="285750" indent="-285750">
              <a:spcBef>
                <a:spcPts val="1200"/>
              </a:spcBef>
              <a:spcAft>
                <a:spcPts val="600"/>
              </a:spcAft>
              <a:buFont typeface="Arial" panose="020B0604020202020204" pitchFamily="34" charset="0"/>
              <a:buChar char="•"/>
              <a:defRPr/>
            </a:pPr>
            <a:r>
              <a:rPr lang="es-AR" sz="1800" dirty="0">
                <a:solidFill>
                  <a:schemeClr val="folHlink"/>
                </a:solidFill>
                <a:latin typeface="Arial" charset="0"/>
                <a:cs typeface="Arial" charset="0"/>
              </a:rPr>
              <a:t>Grupo Efectivo</a:t>
            </a:r>
          </a:p>
          <a:p>
            <a:pPr marL="285750" indent="-285750">
              <a:spcBef>
                <a:spcPts val="1200"/>
              </a:spcBef>
              <a:spcAft>
                <a:spcPts val="600"/>
              </a:spcAft>
              <a:buFont typeface="Arial" panose="020B0604020202020204" pitchFamily="34" charset="0"/>
              <a:buChar char="•"/>
              <a:defRPr/>
            </a:pPr>
            <a:r>
              <a:rPr lang="es-AR" sz="1800" dirty="0">
                <a:solidFill>
                  <a:schemeClr val="folHlink"/>
                </a:solidFill>
                <a:latin typeface="Arial" charset="0"/>
                <a:cs typeface="Arial" charset="0"/>
              </a:rPr>
              <a:t>Liderazgo Personal</a:t>
            </a:r>
          </a:p>
          <a:p>
            <a:pPr marL="285750" indent="-285750">
              <a:spcBef>
                <a:spcPts val="1200"/>
              </a:spcBef>
              <a:spcAft>
                <a:spcPts val="600"/>
              </a:spcAft>
              <a:buFont typeface="Arial" panose="020B0604020202020204" pitchFamily="34" charset="0"/>
              <a:buChar char="•"/>
              <a:defRPr/>
            </a:pPr>
            <a:r>
              <a:rPr lang="es-AR" sz="1800" dirty="0">
                <a:solidFill>
                  <a:schemeClr val="folHlink"/>
                </a:solidFill>
                <a:latin typeface="Arial" charset="0"/>
                <a:cs typeface="Arial" charset="0"/>
              </a:rPr>
              <a:t>Equipo Verdadero</a:t>
            </a:r>
          </a:p>
        </p:txBody>
      </p:sp>
      <p:grpSp>
        <p:nvGrpSpPr>
          <p:cNvPr id="7" name="Group 6">
            <a:extLst>
              <a:ext uri="{FF2B5EF4-FFF2-40B4-BE49-F238E27FC236}">
                <a16:creationId xmlns:a16="http://schemas.microsoft.com/office/drawing/2014/main" id="{D40EB438-535D-4500-82BA-341C4CBF6E08}"/>
              </a:ext>
            </a:extLst>
          </p:cNvPr>
          <p:cNvGrpSpPr/>
          <p:nvPr/>
        </p:nvGrpSpPr>
        <p:grpSpPr>
          <a:xfrm>
            <a:off x="4860032" y="771550"/>
            <a:ext cx="3716744" cy="1534797"/>
            <a:chOff x="4860032" y="771550"/>
            <a:chExt cx="3716744" cy="1534797"/>
          </a:xfrm>
        </p:grpSpPr>
        <p:sp>
          <p:nvSpPr>
            <p:cNvPr id="12296" name="Text Box 11"/>
            <p:cNvSpPr txBox="1">
              <a:spLocks noChangeArrowheads="1"/>
            </p:cNvSpPr>
            <p:nvPr/>
          </p:nvSpPr>
          <p:spPr bwMode="auto">
            <a:xfrm>
              <a:off x="4860032" y="1383017"/>
              <a:ext cx="3716744" cy="923330"/>
            </a:xfrm>
            <a:prstGeom prst="rect">
              <a:avLst/>
            </a:prstGeom>
            <a:noFill/>
            <a:ln w="9525" algn="ctr">
              <a:noFill/>
              <a:miter lim="800000"/>
              <a:headEnd/>
              <a:tailEnd/>
            </a:ln>
          </p:spPr>
          <p:txBody>
            <a:bodyPr wrap="square">
              <a:spAutoFit/>
            </a:bodyPr>
            <a:lstStyle/>
            <a:p>
              <a:pPr algn="ctr">
                <a:buClr>
                  <a:srgbClr val="D77C2A"/>
                </a:buClr>
                <a:buFont typeface="Wingdings" pitchFamily="2" charset="2"/>
                <a:buNone/>
              </a:pPr>
              <a:r>
                <a:rPr lang="es-AR" sz="1800" b="0" dirty="0"/>
                <a:t>El Equipo elige y aplica la configuración (=‘modelo de equipo’) correcta para cada fin</a:t>
              </a:r>
            </a:p>
          </p:txBody>
        </p:sp>
        <p:sp>
          <p:nvSpPr>
            <p:cNvPr id="12297" name="Oval 13"/>
            <p:cNvSpPr>
              <a:spLocks noChangeAspect="1" noChangeArrowheads="1"/>
            </p:cNvSpPr>
            <p:nvPr/>
          </p:nvSpPr>
          <p:spPr bwMode="auto">
            <a:xfrm>
              <a:off x="6486599" y="771550"/>
              <a:ext cx="461665" cy="461665"/>
            </a:xfrm>
            <a:prstGeom prst="ellipse">
              <a:avLst/>
            </a:prstGeom>
            <a:solidFill>
              <a:schemeClr val="hlink"/>
            </a:solidFill>
            <a:ln w="9525" algn="ctr">
              <a:noFill/>
              <a:round/>
              <a:headEnd/>
              <a:tailEnd/>
            </a:ln>
          </p:spPr>
          <p:txBody>
            <a:bodyPr wrap="none" anchor="ctr"/>
            <a:lstStyle/>
            <a:p>
              <a:pPr algn="ctr"/>
              <a:r>
                <a:rPr lang="en-US" dirty="0">
                  <a:solidFill>
                    <a:schemeClr val="accent1"/>
                  </a:solidFill>
                </a:rPr>
                <a:t>2</a:t>
              </a:r>
            </a:p>
          </p:txBody>
        </p:sp>
      </p:grpSp>
      <p:grpSp>
        <p:nvGrpSpPr>
          <p:cNvPr id="8" name="Group 7">
            <a:extLst>
              <a:ext uri="{FF2B5EF4-FFF2-40B4-BE49-F238E27FC236}">
                <a16:creationId xmlns:a16="http://schemas.microsoft.com/office/drawing/2014/main" id="{F790CC44-1750-455F-A4B9-83D75E1135FE}"/>
              </a:ext>
            </a:extLst>
          </p:cNvPr>
          <p:cNvGrpSpPr/>
          <p:nvPr/>
        </p:nvGrpSpPr>
        <p:grpSpPr>
          <a:xfrm>
            <a:off x="467544" y="771550"/>
            <a:ext cx="3716744" cy="4032448"/>
            <a:chOff x="467544" y="771550"/>
            <a:chExt cx="3716744" cy="4032448"/>
          </a:xfrm>
        </p:grpSpPr>
        <p:grpSp>
          <p:nvGrpSpPr>
            <p:cNvPr id="2" name="Group 1">
              <a:extLst>
                <a:ext uri="{FF2B5EF4-FFF2-40B4-BE49-F238E27FC236}">
                  <a16:creationId xmlns:a16="http://schemas.microsoft.com/office/drawing/2014/main" id="{3C723A65-863F-4D39-83FC-F1480D59F366}"/>
                </a:ext>
              </a:extLst>
            </p:cNvPr>
            <p:cNvGrpSpPr/>
            <p:nvPr/>
          </p:nvGrpSpPr>
          <p:grpSpPr>
            <a:xfrm>
              <a:off x="467544" y="771550"/>
              <a:ext cx="3716744" cy="4032448"/>
              <a:chOff x="467544" y="771550"/>
              <a:chExt cx="3716744" cy="4032448"/>
            </a:xfrm>
          </p:grpSpPr>
          <p:sp>
            <p:nvSpPr>
              <p:cNvPr id="12293" name="Text Box 10"/>
              <p:cNvSpPr txBox="1">
                <a:spLocks noChangeArrowheads="1"/>
              </p:cNvSpPr>
              <p:nvPr/>
            </p:nvSpPr>
            <p:spPr bwMode="auto">
              <a:xfrm>
                <a:off x="467544" y="1325950"/>
                <a:ext cx="3716744" cy="646331"/>
              </a:xfrm>
              <a:prstGeom prst="rect">
                <a:avLst/>
              </a:prstGeom>
              <a:noFill/>
              <a:ln w="9525" algn="ctr">
                <a:noFill/>
                <a:miter lim="800000"/>
                <a:headEnd/>
                <a:tailEnd/>
              </a:ln>
            </p:spPr>
            <p:txBody>
              <a:bodyPr wrap="square">
                <a:spAutoFit/>
              </a:bodyPr>
              <a:lstStyle/>
              <a:p>
                <a:pPr algn="ctr">
                  <a:spcBef>
                    <a:spcPct val="60000"/>
                  </a:spcBef>
                  <a:buClr>
                    <a:srgbClr val="FF9933"/>
                  </a:buClr>
                  <a:buFont typeface="Wingdings" pitchFamily="2" charset="2"/>
                  <a:buNone/>
                </a:pPr>
                <a:r>
                  <a:rPr lang="es-AR" sz="1800" b="0" dirty="0"/>
                  <a:t>El Equipo maximiza su desarrollo en las 4 dimensiones</a:t>
                </a:r>
              </a:p>
            </p:txBody>
          </p:sp>
          <p:sp>
            <p:nvSpPr>
              <p:cNvPr id="12" name="Oval 13">
                <a:extLst>
                  <a:ext uri="{FF2B5EF4-FFF2-40B4-BE49-F238E27FC236}">
                    <a16:creationId xmlns:a16="http://schemas.microsoft.com/office/drawing/2014/main" id="{EBD07956-FA31-4235-ACFB-BEA78466B384}"/>
                  </a:ext>
                </a:extLst>
              </p:cNvPr>
              <p:cNvSpPr>
                <a:spLocks noChangeAspect="1" noChangeArrowheads="1"/>
              </p:cNvSpPr>
              <p:nvPr/>
            </p:nvSpPr>
            <p:spPr bwMode="auto">
              <a:xfrm>
                <a:off x="2074966" y="771550"/>
                <a:ext cx="461665" cy="461665"/>
              </a:xfrm>
              <a:prstGeom prst="ellipse">
                <a:avLst/>
              </a:prstGeom>
              <a:solidFill>
                <a:schemeClr val="hlink"/>
              </a:solidFill>
              <a:ln w="9525" algn="ctr">
                <a:noFill/>
                <a:round/>
                <a:headEnd/>
                <a:tailEnd/>
              </a:ln>
            </p:spPr>
            <p:txBody>
              <a:bodyPr wrap="none" anchor="ctr"/>
              <a:lstStyle/>
              <a:p>
                <a:pPr algn="ctr"/>
                <a:r>
                  <a:rPr lang="es-AR" dirty="0">
                    <a:solidFill>
                      <a:schemeClr val="accent1"/>
                    </a:solidFill>
                  </a:rPr>
                  <a:t>1</a:t>
                </a:r>
                <a:endParaRPr lang="en-US" dirty="0">
                  <a:solidFill>
                    <a:schemeClr val="accent1"/>
                  </a:solidFill>
                </a:endParaRPr>
              </a:p>
            </p:txBody>
          </p:sp>
          <p:grpSp>
            <p:nvGrpSpPr>
              <p:cNvPr id="6" name="Group 5">
                <a:extLst>
                  <a:ext uri="{FF2B5EF4-FFF2-40B4-BE49-F238E27FC236}">
                    <a16:creationId xmlns:a16="http://schemas.microsoft.com/office/drawing/2014/main" id="{500E86F2-D127-4C9B-8B9E-76001EA096B2}"/>
                  </a:ext>
                </a:extLst>
              </p:cNvPr>
              <p:cNvGrpSpPr/>
              <p:nvPr/>
            </p:nvGrpSpPr>
            <p:grpSpPr>
              <a:xfrm>
                <a:off x="827584" y="1889869"/>
                <a:ext cx="3096344" cy="2914129"/>
                <a:chOff x="966896" y="2029348"/>
                <a:chExt cx="2740045" cy="2526568"/>
              </a:xfrm>
            </p:grpSpPr>
            <p:pic>
              <p:nvPicPr>
                <p:cNvPr id="3" name="Picture 2">
                  <a:extLst>
                    <a:ext uri="{FF2B5EF4-FFF2-40B4-BE49-F238E27FC236}">
                      <a16:creationId xmlns:a16="http://schemas.microsoft.com/office/drawing/2014/main" id="{350ACEA8-D698-4BCD-9F7E-C99CFDD3E7B6}"/>
                    </a:ext>
                  </a:extLst>
                </p:cNvPr>
                <p:cNvPicPr>
                  <a:picLocks noChangeAspect="1"/>
                </p:cNvPicPr>
                <p:nvPr/>
              </p:nvPicPr>
              <p:blipFill>
                <a:blip r:embed="rId2"/>
                <a:stretch>
                  <a:fillRect/>
                </a:stretch>
              </p:blipFill>
              <p:spPr>
                <a:xfrm>
                  <a:off x="966896" y="2029348"/>
                  <a:ext cx="2740045" cy="2526568"/>
                </a:xfrm>
                <a:prstGeom prst="rect">
                  <a:avLst/>
                </a:prstGeom>
              </p:spPr>
            </p:pic>
            <p:sp>
              <p:nvSpPr>
                <p:cNvPr id="11" name="Text Box 31">
                  <a:extLst>
                    <a:ext uri="{FF2B5EF4-FFF2-40B4-BE49-F238E27FC236}">
                      <a16:creationId xmlns:a16="http://schemas.microsoft.com/office/drawing/2014/main" id="{2D4ACFF8-8ECE-43A0-A2CA-944A26BCC417}"/>
                    </a:ext>
                  </a:extLst>
                </p:cNvPr>
                <p:cNvSpPr txBox="1">
                  <a:spLocks noChangeAspect="1" noChangeArrowheads="1"/>
                </p:cNvSpPr>
                <p:nvPr/>
              </p:nvSpPr>
              <p:spPr bwMode="auto">
                <a:xfrm rot="2491161">
                  <a:off x="1666392" y="3611312"/>
                  <a:ext cx="457441" cy="176943"/>
                </a:xfrm>
                <a:prstGeom prst="rect">
                  <a:avLst/>
                </a:prstGeom>
                <a:solidFill>
                  <a:srgbClr val="B3D002"/>
                </a:solidFill>
                <a:ln w="9525">
                  <a:noFill/>
                  <a:miter lim="800000"/>
                  <a:headEnd/>
                  <a:tailEnd/>
                </a:ln>
              </p:spPr>
              <p:txBody>
                <a:bodyPr wrap="none" lIns="68552" tIns="34276" rIns="68552" bIns="34276">
                  <a:spAutoFit/>
                </a:bodyPr>
                <a:lstStyle/>
                <a:p>
                  <a:pPr defTabSz="684610" eaLnBrk="1" hangingPunct="1">
                    <a:spcBef>
                      <a:spcPct val="0"/>
                    </a:spcBef>
                  </a:pPr>
                  <a:r>
                    <a:rPr lang="en-US" sz="700" dirty="0" err="1">
                      <a:solidFill>
                        <a:schemeClr val="tx1">
                          <a:lumMod val="90000"/>
                          <a:lumOff val="10000"/>
                        </a:schemeClr>
                      </a:solidFill>
                    </a:rPr>
                    <a:t>Estable</a:t>
                  </a:r>
                  <a:endParaRPr lang="en-US" sz="800" dirty="0">
                    <a:solidFill>
                      <a:schemeClr val="tx1">
                        <a:lumMod val="90000"/>
                        <a:lumOff val="10000"/>
                      </a:schemeClr>
                    </a:solidFill>
                  </a:endParaRPr>
                </a:p>
              </p:txBody>
            </p:sp>
          </p:grpSp>
        </p:grpSp>
        <p:sp>
          <p:nvSpPr>
            <p:cNvPr id="15" name="Text Box 14">
              <a:extLst>
                <a:ext uri="{FF2B5EF4-FFF2-40B4-BE49-F238E27FC236}">
                  <a16:creationId xmlns:a16="http://schemas.microsoft.com/office/drawing/2014/main" id="{B2E1CF58-D057-4564-B731-29114FFEC8DD}"/>
                </a:ext>
              </a:extLst>
            </p:cNvPr>
            <p:cNvSpPr txBox="1">
              <a:spLocks noChangeAspect="1" noChangeArrowheads="1"/>
            </p:cNvSpPr>
            <p:nvPr/>
          </p:nvSpPr>
          <p:spPr bwMode="auto">
            <a:xfrm rot="2491161">
              <a:off x="2455489" y="2500257"/>
              <a:ext cx="950901" cy="215444"/>
            </a:xfrm>
            <a:prstGeom prst="rect">
              <a:avLst/>
            </a:prstGeom>
            <a:solidFill>
              <a:schemeClr val="accent5">
                <a:lumMod val="40000"/>
                <a:lumOff val="60000"/>
              </a:schemeClr>
            </a:solidFill>
            <a:ln w="9525" algn="ctr">
              <a:noFill/>
              <a:miter lim="800000"/>
              <a:headEnd/>
              <a:tailEnd/>
            </a:ln>
          </p:spPr>
          <p:txBody>
            <a:bodyPr wrap="none">
              <a:spAutoFit/>
            </a:bodyPr>
            <a:lstStyle/>
            <a:p>
              <a:pPr eaLnBrk="1" hangingPunct="1">
                <a:spcBef>
                  <a:spcPct val="0"/>
                </a:spcBef>
              </a:pPr>
              <a:r>
                <a:rPr lang="en-GB" sz="800" dirty="0" err="1">
                  <a:solidFill>
                    <a:schemeClr val="bg1"/>
                  </a:solidFill>
                  <a:effectLst>
                    <a:outerShdw blurRad="38100" dist="38100" dir="2700000" algn="tl">
                      <a:srgbClr val="000000">
                        <a:alpha val="43137"/>
                      </a:srgbClr>
                    </a:outerShdw>
                  </a:effectLst>
                </a:rPr>
                <a:t>Sustentabilidad</a:t>
              </a:r>
              <a:endParaRPr lang="en-US" sz="800"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68388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0" name="Rectangle 4"/>
          <p:cNvSpPr>
            <a:spLocks noChangeArrowheads="1"/>
          </p:cNvSpPr>
          <p:nvPr/>
        </p:nvSpPr>
        <p:spPr bwMode="auto">
          <a:xfrm>
            <a:off x="683568" y="267494"/>
            <a:ext cx="7848872" cy="4505778"/>
          </a:xfrm>
          <a:prstGeom prst="rect">
            <a:avLst/>
          </a:prstGeom>
          <a:noFill/>
          <a:ln w="9525">
            <a:noFill/>
            <a:miter lim="800000"/>
            <a:headEnd/>
            <a:tailEnd/>
          </a:ln>
        </p:spPr>
        <p:txBody>
          <a:bodyPr wrap="square" lIns="91405" tIns="91405" rIns="91405" bIns="91405">
            <a:spAutoFit/>
          </a:bodyPr>
          <a:lstStyle/>
          <a:p>
            <a:pPr algn="ctr" defTabSz="895350">
              <a:lnSpc>
                <a:spcPct val="130000"/>
              </a:lnSpc>
              <a:spcBef>
                <a:spcPct val="20000"/>
              </a:spcBef>
            </a:pPr>
            <a:r>
              <a:rPr lang="es-ES" sz="5400" b="1" dirty="0"/>
              <a:t>Las preguntas que necesito hacerme para “destilar” mi verdad profunda son:</a:t>
            </a:r>
          </a:p>
        </p:txBody>
      </p:sp>
      <p:sp>
        <p:nvSpPr>
          <p:cNvPr id="5" name="4 Marcador de número de diapositiva"/>
          <p:cNvSpPr>
            <a:spLocks noGrp="1"/>
          </p:cNvSpPr>
          <p:nvPr>
            <p:ph type="sldNum" sz="quarter" idx="10"/>
          </p:nvPr>
        </p:nvSpPr>
        <p:spPr/>
        <p:txBody>
          <a:bodyPr/>
          <a:lstStyle/>
          <a:p>
            <a:pPr>
              <a:defRPr/>
            </a:pPr>
            <a:r>
              <a:rPr lang="en-US"/>
              <a:t>| </a:t>
            </a:r>
            <a:fld id="{55CE5E00-B12D-49F5-A2CB-0C35B09D3BC9}" type="slidenum">
              <a:rPr lang="en-US" smtClean="0">
                <a:solidFill>
                  <a:srgbClr val="B2B2B2"/>
                </a:solidFill>
              </a:rPr>
              <a:pPr>
                <a:defRPr/>
              </a:pPr>
              <a:t>90</a:t>
            </a:fld>
            <a:endParaRPr lang="en-US">
              <a:solidFill>
                <a:srgbClr val="B2B2B2"/>
              </a:solidFill>
            </a:endParaRPr>
          </a:p>
        </p:txBody>
      </p:sp>
      <p:sp>
        <p:nvSpPr>
          <p:cNvPr id="8" name="Rectangle 7"/>
          <p:cNvSpPr/>
          <p:nvPr/>
        </p:nvSpPr>
        <p:spPr bwMode="auto">
          <a:xfrm>
            <a:off x="251520" y="357504"/>
            <a:ext cx="8892480" cy="32403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55299"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5300" name="Picture 7" descr="iStock_000002807562XLarge"/>
          <p:cNvPicPr>
            <a:picLocks noChangeAspect="1" noChangeArrowheads="1"/>
          </p:cNvPicPr>
          <p:nvPr/>
        </p:nvPicPr>
        <p:blipFill>
          <a:blip r:embed="rId3" cstate="print"/>
          <a:srcRect/>
          <a:stretch>
            <a:fillRect/>
          </a:stretch>
        </p:blipFill>
        <p:spPr bwMode="auto">
          <a:xfrm>
            <a:off x="5436096" y="-1190"/>
            <a:ext cx="3709492" cy="5144691"/>
          </a:xfrm>
          <a:prstGeom prst="rect">
            <a:avLst/>
          </a:prstGeom>
          <a:noFill/>
          <a:ln w="9525">
            <a:noFill/>
            <a:miter lim="800000"/>
            <a:headEnd/>
            <a:tailEnd/>
          </a:ln>
        </p:spPr>
      </p:pic>
      <p:sp>
        <p:nvSpPr>
          <p:cNvPr id="5" name="4 Marcador de número de diapositiva"/>
          <p:cNvSpPr>
            <a:spLocks noGrp="1"/>
          </p:cNvSpPr>
          <p:nvPr>
            <p:ph type="sldNum" sz="quarter" idx="10"/>
          </p:nvPr>
        </p:nvSpPr>
        <p:spPr>
          <a:xfrm>
            <a:off x="6948264" y="4876006"/>
            <a:ext cx="2133600" cy="200025"/>
          </a:xfrm>
        </p:spPr>
        <p:txBody>
          <a:bodyPr/>
          <a:lstStyle/>
          <a:p>
            <a:pPr>
              <a:defRPr/>
            </a:pPr>
            <a:r>
              <a:rPr lang="en-US" dirty="0"/>
              <a:t>| </a:t>
            </a:r>
            <a:fld id="{55CE5E00-B12D-49F5-A2CB-0C35B09D3BC9}" type="slidenum">
              <a:rPr lang="en-US" smtClean="0">
                <a:solidFill>
                  <a:srgbClr val="B2B2B2"/>
                </a:solidFill>
              </a:rPr>
              <a:pPr>
                <a:defRPr/>
              </a:pPr>
              <a:t>91</a:t>
            </a:fld>
            <a:endParaRPr lang="en-US" dirty="0">
              <a:solidFill>
                <a:srgbClr val="B2B2B2"/>
              </a:solidFill>
            </a:endParaRPr>
          </a:p>
        </p:txBody>
      </p:sp>
      <p:sp>
        <p:nvSpPr>
          <p:cNvPr id="7" name="Rectangle 6"/>
          <p:cNvSpPr/>
          <p:nvPr/>
        </p:nvSpPr>
        <p:spPr>
          <a:xfrm>
            <a:off x="683568" y="339502"/>
            <a:ext cx="3888432" cy="4185761"/>
          </a:xfrm>
          <a:prstGeom prst="rect">
            <a:avLst/>
          </a:prstGeom>
        </p:spPr>
        <p:txBody>
          <a:bodyPr wrap="square">
            <a:spAutoFit/>
          </a:bodyPr>
          <a:lstStyle/>
          <a:p>
            <a:pPr algn="ctr">
              <a:spcBef>
                <a:spcPts val="1800"/>
              </a:spcBef>
            </a:pPr>
            <a:r>
              <a:rPr lang="es-ES" sz="4000" b="1" dirty="0"/>
              <a:t>¿Qué pasa? </a:t>
            </a:r>
            <a:r>
              <a:rPr lang="es-ES" sz="3600" b="1" i="1" dirty="0"/>
              <a:t>(hechos)</a:t>
            </a:r>
          </a:p>
          <a:p>
            <a:pPr algn="ctr"/>
            <a:endParaRPr lang="es-ES" sz="3600" b="1" dirty="0"/>
          </a:p>
          <a:p>
            <a:pPr algn="ctr"/>
            <a:r>
              <a:rPr lang="es-ES" sz="4000" b="1" dirty="0"/>
              <a:t>¿Qué infiero que pasa? </a:t>
            </a:r>
            <a:r>
              <a:rPr lang="es-ES" sz="3600" b="1" i="1" dirty="0"/>
              <a:t>(inferencias)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6"/>
          <p:cNvPicPr>
            <a:picLocks noChangeAspect="1" noChangeArrowheads="1"/>
          </p:cNvPicPr>
          <p:nvPr/>
        </p:nvPicPr>
        <p:blipFill>
          <a:blip r:embed="rId3" cstate="print"/>
          <a:srcRect l="3571" r="5000"/>
          <a:stretch>
            <a:fillRect/>
          </a:stretch>
        </p:blipFill>
        <p:spPr bwMode="auto">
          <a:xfrm>
            <a:off x="-1" y="-23813"/>
            <a:ext cx="9149821" cy="6051947"/>
          </a:xfrm>
          <a:prstGeom prst="rect">
            <a:avLst/>
          </a:prstGeom>
          <a:noFill/>
          <a:ln w="9525" algn="ctr">
            <a:noFill/>
            <a:miter lim="800000"/>
            <a:headEnd/>
            <a:tailEnd/>
          </a:ln>
        </p:spPr>
      </p:pic>
      <p:sp>
        <p:nvSpPr>
          <p:cNvPr id="403460" name="Rectangle 4"/>
          <p:cNvSpPr>
            <a:spLocks noChangeArrowheads="1"/>
          </p:cNvSpPr>
          <p:nvPr/>
        </p:nvSpPr>
        <p:spPr bwMode="auto">
          <a:xfrm>
            <a:off x="0" y="3435846"/>
            <a:ext cx="9144000" cy="1475270"/>
          </a:xfrm>
          <a:prstGeom prst="rect">
            <a:avLst/>
          </a:prstGeom>
          <a:noFill/>
          <a:ln w="9525">
            <a:noFill/>
            <a:miter lim="800000"/>
            <a:headEnd/>
            <a:tailEnd/>
          </a:ln>
        </p:spPr>
        <p:txBody>
          <a:bodyPr wrap="square" lIns="91405" tIns="91405" rIns="91405" bIns="91405">
            <a:spAutoFit/>
          </a:bodyPr>
          <a:lstStyle/>
          <a:p>
            <a:pPr marL="631825" lvl="1" indent="-288925" algn="ctr" defTabSz="895350">
              <a:lnSpc>
                <a:spcPct val="130000"/>
              </a:lnSpc>
              <a:spcBef>
                <a:spcPts val="600"/>
              </a:spcBef>
              <a:buClr>
                <a:schemeClr val="accent2"/>
              </a:buClr>
              <a:buFont typeface="Wingdings" pitchFamily="2" charset="2"/>
              <a:buNone/>
            </a:pPr>
            <a:r>
              <a:rPr lang="es-ES" sz="3200" b="1" dirty="0">
                <a:solidFill>
                  <a:schemeClr val="bg1"/>
                </a:solidFill>
                <a:effectLst>
                  <a:outerShdw blurRad="38100" dist="38100" dir="2700000" algn="tl">
                    <a:srgbClr val="000000">
                      <a:alpha val="43137"/>
                    </a:srgbClr>
                  </a:outerShdw>
                </a:effectLst>
              </a:rPr>
              <a:t>¿Qué cosa valiosa para mí está en riesgo?</a:t>
            </a:r>
          </a:p>
          <a:p>
            <a:pPr marL="631825" lvl="1" indent="-288925" algn="ctr" defTabSz="895350">
              <a:lnSpc>
                <a:spcPct val="130000"/>
              </a:lnSpc>
              <a:spcBef>
                <a:spcPts val="600"/>
              </a:spcBef>
              <a:buClr>
                <a:schemeClr val="accent2"/>
              </a:buClr>
              <a:buFont typeface="Wingdings" pitchFamily="2" charset="2"/>
              <a:buNone/>
            </a:pPr>
            <a:r>
              <a:rPr lang="es-ES" sz="3200" i="1" dirty="0">
                <a:solidFill>
                  <a:schemeClr val="bg1"/>
                </a:solidFill>
                <a:effectLst>
                  <a:outerShdw blurRad="38100" dist="38100" dir="2700000" algn="tl">
                    <a:srgbClr val="000000">
                      <a:alpha val="43137"/>
                    </a:srgbClr>
                  </a:outerShdw>
                </a:effectLst>
              </a:rPr>
              <a:t>(lo valioso)</a:t>
            </a:r>
            <a:endParaRPr lang="es-ES" sz="3200" b="1" i="1" dirty="0">
              <a:solidFill>
                <a:schemeClr val="bg1"/>
              </a:solidFill>
              <a:effectLst>
                <a:outerShdw blurRad="38100" dist="38100" dir="2700000" algn="tl">
                  <a:srgbClr val="000000">
                    <a:alpha val="43137"/>
                  </a:srgbClr>
                </a:outerShdw>
              </a:effectLst>
            </a:endParaRPr>
          </a:p>
        </p:txBody>
      </p:sp>
      <p:sp>
        <p:nvSpPr>
          <p:cNvPr id="4" name="3 Marcador de número de diapositiva"/>
          <p:cNvSpPr>
            <a:spLocks noGrp="1"/>
          </p:cNvSpPr>
          <p:nvPr>
            <p:ph type="sldNum" sz="quarter" idx="10"/>
          </p:nvPr>
        </p:nvSpPr>
        <p:spPr/>
        <p:txBody>
          <a:bodyPr/>
          <a:lstStyle/>
          <a:p>
            <a:pPr>
              <a:defRPr/>
            </a:pPr>
            <a:r>
              <a:rPr lang="en-US"/>
              <a:t>| </a:t>
            </a:r>
            <a:fld id="{2CA6A80B-45F1-4380-97D6-440D27B8B5D7}" type="slidenum">
              <a:rPr lang="en-US" smtClean="0">
                <a:solidFill>
                  <a:srgbClr val="B2B2B2"/>
                </a:solidFill>
              </a:rPr>
              <a:pPr>
                <a:defRPr/>
              </a:pPr>
              <a:t>92</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58370"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8371" name="Picture 7" descr="j0422325"/>
          <p:cNvPicPr>
            <a:picLocks noChangeAspect="1" noChangeArrowheads="1"/>
          </p:cNvPicPr>
          <p:nvPr/>
        </p:nvPicPr>
        <p:blipFill>
          <a:blip r:embed="rId3" cstate="print"/>
          <a:srcRect/>
          <a:stretch>
            <a:fillRect/>
          </a:stretch>
        </p:blipFill>
        <p:spPr bwMode="auto">
          <a:xfrm>
            <a:off x="5292080" y="0"/>
            <a:ext cx="3851920" cy="5143500"/>
          </a:xfrm>
          <a:prstGeom prst="rect">
            <a:avLst/>
          </a:prstGeom>
          <a:noFill/>
          <a:ln w="9525">
            <a:noFill/>
            <a:miter lim="800000"/>
            <a:headEnd/>
            <a:tailEnd/>
          </a:ln>
        </p:spPr>
      </p:pic>
      <p:sp>
        <p:nvSpPr>
          <p:cNvPr id="5" name="Rectangle 4"/>
          <p:cNvSpPr>
            <a:spLocks noChangeArrowheads="1"/>
          </p:cNvSpPr>
          <p:nvPr/>
        </p:nvSpPr>
        <p:spPr bwMode="auto">
          <a:xfrm>
            <a:off x="496639" y="759109"/>
            <a:ext cx="4363393" cy="3684849"/>
          </a:xfrm>
          <a:prstGeom prst="rect">
            <a:avLst/>
          </a:prstGeom>
          <a:noFill/>
          <a:ln w="9525">
            <a:noFill/>
            <a:miter lim="800000"/>
            <a:headEnd/>
            <a:tailEnd/>
          </a:ln>
        </p:spPr>
        <p:txBody>
          <a:bodyPr wrap="square" lIns="91405" tIns="91405" rIns="91405" bIns="91405">
            <a:spAutoFit/>
          </a:bodyPr>
          <a:lstStyle/>
          <a:p>
            <a:pPr marL="0" lvl="1" algn="ctr" defTabSz="895350">
              <a:lnSpc>
                <a:spcPts val="6900"/>
              </a:lnSpc>
              <a:buClr>
                <a:schemeClr val="accent2"/>
              </a:buClr>
              <a:buFont typeface="Wingdings" pitchFamily="2" charset="2"/>
              <a:buNone/>
            </a:pPr>
            <a:r>
              <a:rPr lang="es-ES" sz="5400" b="1" dirty="0"/>
              <a:t>¿Por qué es un problema para mí?</a:t>
            </a:r>
          </a:p>
          <a:p>
            <a:pPr marL="0" lvl="1" algn="ctr" defTabSz="895350">
              <a:lnSpc>
                <a:spcPts val="6900"/>
              </a:lnSpc>
              <a:spcBef>
                <a:spcPts val="600"/>
              </a:spcBef>
              <a:buClr>
                <a:schemeClr val="accent2"/>
              </a:buClr>
              <a:buFont typeface="Wingdings" pitchFamily="2" charset="2"/>
              <a:buNone/>
            </a:pPr>
            <a:r>
              <a:rPr lang="es-ES" sz="3600" i="1" dirty="0"/>
              <a:t>(interpretación)</a:t>
            </a:r>
            <a:endParaRPr lang="es-ES" sz="3600" b="1" i="1" dirty="0"/>
          </a:p>
        </p:txBody>
      </p:sp>
      <p:sp>
        <p:nvSpPr>
          <p:cNvPr id="6" name="5 Marcador de número de diapositiva"/>
          <p:cNvSpPr>
            <a:spLocks noGrp="1"/>
          </p:cNvSpPr>
          <p:nvPr>
            <p:ph type="sldNum" sz="quarter" idx="10"/>
          </p:nvPr>
        </p:nvSpPr>
        <p:spPr/>
        <p:txBody>
          <a:bodyPr/>
          <a:lstStyle/>
          <a:p>
            <a:pPr>
              <a:defRPr/>
            </a:pPr>
            <a:r>
              <a:rPr lang="en-US"/>
              <a:t>| </a:t>
            </a:r>
            <a:fld id="{171782E1-B2CD-4FF3-8659-57BB245D5C39}" type="slidenum">
              <a:rPr lang="en-US" smtClean="0">
                <a:solidFill>
                  <a:srgbClr val="B2B2B2"/>
                </a:solidFill>
              </a:rPr>
              <a:pPr>
                <a:defRPr/>
              </a:pPr>
              <a:t>93</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7" descr="j0422200"/>
          <p:cNvPicPr>
            <a:picLocks noChangeAspect="1" noChangeArrowheads="1"/>
          </p:cNvPicPr>
          <p:nvPr/>
        </p:nvPicPr>
        <p:blipFill>
          <a:blip r:embed="rId3" cstate="print"/>
          <a:srcRect/>
          <a:stretch>
            <a:fillRect/>
          </a:stretch>
        </p:blipFill>
        <p:spPr bwMode="auto">
          <a:xfrm>
            <a:off x="0" y="-35720"/>
            <a:ext cx="9161986" cy="5631806"/>
          </a:xfrm>
          <a:prstGeom prst="rect">
            <a:avLst/>
          </a:prstGeom>
          <a:noFill/>
          <a:ln w="9525">
            <a:noFill/>
            <a:miter lim="800000"/>
            <a:headEnd/>
            <a:tailEnd/>
          </a:ln>
        </p:spPr>
      </p:pic>
      <p:sp>
        <p:nvSpPr>
          <p:cNvPr id="403460" name="Rectangle 4"/>
          <p:cNvSpPr>
            <a:spLocks noChangeArrowheads="1"/>
          </p:cNvSpPr>
          <p:nvPr/>
        </p:nvSpPr>
        <p:spPr bwMode="auto">
          <a:xfrm>
            <a:off x="-432556" y="1347614"/>
            <a:ext cx="10009112" cy="1988872"/>
          </a:xfrm>
          <a:prstGeom prst="rect">
            <a:avLst/>
          </a:prstGeom>
          <a:noFill/>
          <a:ln w="9525">
            <a:noFill/>
            <a:miter lim="800000"/>
            <a:headEnd/>
            <a:tailEnd/>
          </a:ln>
        </p:spPr>
        <p:txBody>
          <a:bodyPr wrap="square" lIns="91405" tIns="91405" rIns="91405" bIns="91405">
            <a:spAutoFit/>
          </a:bodyPr>
          <a:lstStyle/>
          <a:p>
            <a:pPr marL="0" lvl="2" algn="ctr" defTabSz="895350">
              <a:lnSpc>
                <a:spcPct val="130000"/>
              </a:lnSpc>
              <a:spcBef>
                <a:spcPct val="20000"/>
              </a:spcBef>
              <a:buClr>
                <a:schemeClr val="accent2"/>
              </a:buClr>
              <a:buSzPct val="80000"/>
              <a:buFont typeface="Wingdings" pitchFamily="2" charset="2"/>
              <a:buNone/>
              <a:defRPr/>
            </a:pPr>
            <a:r>
              <a:rPr lang="es-ES" sz="4400" b="1" dirty="0">
                <a:solidFill>
                  <a:schemeClr val="bg1">
                    <a:lumMod val="95000"/>
                  </a:schemeClr>
                </a:solidFill>
                <a:effectLst>
                  <a:outerShdw blurRad="38100" dist="38100" dir="2700000" algn="tl">
                    <a:srgbClr val="000000">
                      <a:alpha val="43137"/>
                    </a:srgbClr>
                  </a:outerShdw>
                </a:effectLst>
                <a:latin typeface="+mj-lt"/>
              </a:rPr>
              <a:t>¿Qué es lo que me preocupa?</a:t>
            </a:r>
          </a:p>
          <a:p>
            <a:pPr marL="0" lvl="2" algn="ctr" defTabSz="895350">
              <a:lnSpc>
                <a:spcPct val="130000"/>
              </a:lnSpc>
              <a:spcBef>
                <a:spcPct val="20000"/>
              </a:spcBef>
              <a:buClr>
                <a:schemeClr val="accent2"/>
              </a:buClr>
              <a:buSzPct val="80000"/>
              <a:buFont typeface="Wingdings" pitchFamily="2" charset="2"/>
              <a:buNone/>
              <a:defRPr/>
            </a:pPr>
            <a:r>
              <a:rPr lang="es-ES" sz="4400" b="1" dirty="0">
                <a:solidFill>
                  <a:schemeClr val="bg1">
                    <a:lumMod val="95000"/>
                  </a:schemeClr>
                </a:solidFill>
                <a:effectLst>
                  <a:outerShdw blurRad="38100" dist="38100" dir="2700000" algn="tl">
                    <a:srgbClr val="000000">
                      <a:alpha val="43137"/>
                    </a:srgbClr>
                  </a:outerShdw>
                </a:effectLst>
                <a:latin typeface="+mj-lt"/>
              </a:rPr>
              <a:t>¿Cuál es mi objetivo? </a:t>
            </a:r>
          </a:p>
        </p:txBody>
      </p:sp>
      <p:sp>
        <p:nvSpPr>
          <p:cNvPr id="4" name="3 Marcador de número de diapositiva"/>
          <p:cNvSpPr>
            <a:spLocks noGrp="1"/>
          </p:cNvSpPr>
          <p:nvPr>
            <p:ph type="sldNum" sz="quarter" idx="10"/>
          </p:nvPr>
        </p:nvSpPr>
        <p:spPr/>
        <p:txBody>
          <a:bodyPr/>
          <a:lstStyle/>
          <a:p>
            <a:pPr>
              <a:defRPr/>
            </a:pPr>
            <a:r>
              <a:rPr lang="en-US"/>
              <a:t>| </a:t>
            </a:r>
            <a:fld id="{778406F0-EB44-4A5E-9861-5C49ED7CFCCD}" type="slidenum">
              <a:rPr lang="en-US" smtClean="0">
                <a:solidFill>
                  <a:srgbClr val="B2B2B2"/>
                </a:solidFill>
              </a:rPr>
              <a:pPr>
                <a:defRPr/>
              </a:pPr>
              <a:t>94</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403460" name="Rectangle 4"/>
          <p:cNvSpPr>
            <a:spLocks noChangeArrowheads="1"/>
          </p:cNvSpPr>
          <p:nvPr/>
        </p:nvSpPr>
        <p:spPr bwMode="auto">
          <a:xfrm>
            <a:off x="236538" y="750095"/>
            <a:ext cx="4335462" cy="3785133"/>
          </a:xfrm>
          <a:prstGeom prst="rect">
            <a:avLst/>
          </a:prstGeom>
          <a:noFill/>
          <a:ln w="9525">
            <a:noFill/>
            <a:miter lim="800000"/>
            <a:headEnd/>
            <a:tailEnd/>
          </a:ln>
        </p:spPr>
        <p:txBody>
          <a:bodyPr lIns="91405" tIns="91405" rIns="91405" bIns="91405">
            <a:spAutoFit/>
          </a:bodyPr>
          <a:lstStyle/>
          <a:p>
            <a:pPr marL="0" lvl="1" algn="ctr" defTabSz="895350">
              <a:lnSpc>
                <a:spcPts val="6900"/>
              </a:lnSpc>
              <a:buClr>
                <a:schemeClr val="accent2"/>
              </a:buClr>
              <a:buFont typeface="Wingdings" pitchFamily="2" charset="2"/>
              <a:buNone/>
            </a:pPr>
            <a:r>
              <a:rPr lang="es-ES" sz="5400" b="1" dirty="0"/>
              <a:t>¿Cómo me siento a raíz de esto?</a:t>
            </a:r>
          </a:p>
          <a:p>
            <a:pPr marL="0" lvl="1" algn="ctr" defTabSz="895350">
              <a:lnSpc>
                <a:spcPts val="6900"/>
              </a:lnSpc>
              <a:spcBef>
                <a:spcPts val="1200"/>
              </a:spcBef>
              <a:buClr>
                <a:schemeClr val="accent2"/>
              </a:buClr>
              <a:buFont typeface="Wingdings" pitchFamily="2" charset="2"/>
              <a:buNone/>
            </a:pPr>
            <a:r>
              <a:rPr lang="es-ES" sz="3600" i="1" dirty="0"/>
              <a:t>(emoción)</a:t>
            </a:r>
            <a:endParaRPr lang="es-ES" sz="3600" b="1" i="1" dirty="0"/>
          </a:p>
        </p:txBody>
      </p:sp>
      <p:sp>
        <p:nvSpPr>
          <p:cNvPr id="59395"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pic>
        <p:nvPicPr>
          <p:cNvPr id="59396" name="Picture 1" descr="C:\Users\Lucia Ledesma\Pictures\Galería multimedia de Microsoft\j0443097.jpg"/>
          <p:cNvPicPr>
            <a:picLocks noChangeAspect="1" noChangeArrowheads="1"/>
          </p:cNvPicPr>
          <p:nvPr/>
        </p:nvPicPr>
        <p:blipFill>
          <a:blip r:embed="rId3" cstate="print"/>
          <a:srcRect/>
          <a:stretch>
            <a:fillRect/>
          </a:stretch>
        </p:blipFill>
        <p:spPr bwMode="auto">
          <a:xfrm>
            <a:off x="5292080" y="0"/>
            <a:ext cx="3851920" cy="5143500"/>
          </a:xfrm>
          <a:prstGeom prst="rect">
            <a:avLst/>
          </a:prstGeom>
          <a:noFill/>
          <a:ln w="9525">
            <a:noFill/>
            <a:miter lim="800000"/>
            <a:headEnd/>
            <a:tailEnd/>
          </a:ln>
        </p:spPr>
      </p:pic>
      <p:sp>
        <p:nvSpPr>
          <p:cNvPr id="5" name="4 Marcador de número de diapositiva"/>
          <p:cNvSpPr>
            <a:spLocks noGrp="1"/>
          </p:cNvSpPr>
          <p:nvPr>
            <p:ph type="sldNum" sz="quarter" idx="10"/>
          </p:nvPr>
        </p:nvSpPr>
        <p:spPr/>
        <p:txBody>
          <a:bodyPr/>
          <a:lstStyle/>
          <a:p>
            <a:pPr>
              <a:defRPr/>
            </a:pPr>
            <a:r>
              <a:rPr lang="en-US"/>
              <a:t>| </a:t>
            </a:r>
            <a:fld id="{85CC3426-9C6D-41BF-9FE9-10484B5CBC13}" type="slidenum">
              <a:rPr lang="en-US" smtClean="0">
                <a:solidFill>
                  <a:srgbClr val="B2B2B2"/>
                </a:solidFill>
              </a:rPr>
              <a:pPr>
                <a:defRPr/>
              </a:pPr>
              <a:t>95</a:t>
            </a:fld>
            <a:endParaRPr lang="en-US">
              <a:solidFill>
                <a:srgbClr val="B2B2B2"/>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5536" y="339502"/>
            <a:ext cx="8748464" cy="43204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AR" sz="1800" b="0" i="0" u="none" strike="noStrike" cap="none" normalizeH="0" baseline="0">
              <a:ln>
                <a:noFill/>
              </a:ln>
              <a:solidFill>
                <a:schemeClr val="tx1"/>
              </a:solidFill>
              <a:effectLst/>
              <a:latin typeface="Arial" charset="0"/>
              <a:cs typeface="Arial" charset="0"/>
            </a:endParaRPr>
          </a:p>
        </p:txBody>
      </p:sp>
      <p:sp>
        <p:nvSpPr>
          <p:cNvPr id="59395" name="Rectangle 3"/>
          <p:cNvSpPr>
            <a:spLocks noChangeArrowheads="1"/>
          </p:cNvSpPr>
          <p:nvPr/>
        </p:nvSpPr>
        <p:spPr bwMode="auto">
          <a:xfrm>
            <a:off x="347670" y="381000"/>
            <a:ext cx="184731" cy="338554"/>
          </a:xfrm>
          <a:prstGeom prst="rect">
            <a:avLst/>
          </a:prstGeom>
          <a:solidFill>
            <a:schemeClr val="accent1"/>
          </a:solidFill>
          <a:ln w="9525" algn="ctr">
            <a:noFill/>
            <a:round/>
            <a:headEnd/>
            <a:tailEnd/>
          </a:ln>
        </p:spPr>
        <p:txBody>
          <a:bodyPr wrap="none">
            <a:spAutoFit/>
          </a:bodyPr>
          <a:lstStyle/>
          <a:p>
            <a:endParaRPr lang="es-AR" sz="1600"/>
          </a:p>
        </p:txBody>
      </p:sp>
      <p:sp>
        <p:nvSpPr>
          <p:cNvPr id="5" name="4 Marcador de número de diapositiva"/>
          <p:cNvSpPr>
            <a:spLocks noGrp="1"/>
          </p:cNvSpPr>
          <p:nvPr>
            <p:ph type="sldNum" sz="quarter" idx="10"/>
          </p:nvPr>
        </p:nvSpPr>
        <p:spPr/>
        <p:txBody>
          <a:bodyPr/>
          <a:lstStyle/>
          <a:p>
            <a:pPr>
              <a:defRPr/>
            </a:pPr>
            <a:r>
              <a:rPr lang="en-US"/>
              <a:t>| </a:t>
            </a:r>
            <a:fld id="{85CC3426-9C6D-41BF-9FE9-10484B5CBC13}" type="slidenum">
              <a:rPr lang="en-US" smtClean="0">
                <a:solidFill>
                  <a:srgbClr val="B2B2B2"/>
                </a:solidFill>
              </a:rPr>
              <a:pPr>
                <a:defRPr/>
              </a:pPr>
              <a:t>96</a:t>
            </a:fld>
            <a:endParaRPr lang="en-US">
              <a:solidFill>
                <a:srgbClr val="B2B2B2"/>
              </a:solidFill>
            </a:endParaRPr>
          </a:p>
        </p:txBody>
      </p:sp>
      <p:pic>
        <p:nvPicPr>
          <p:cNvPr id="2" name="Picture 1">
            <a:extLst>
              <a:ext uri="{FF2B5EF4-FFF2-40B4-BE49-F238E27FC236}">
                <a16:creationId xmlns:a16="http://schemas.microsoft.com/office/drawing/2014/main" id="{BFD414F3-BCCB-48B0-B634-690BBEA912C2}"/>
              </a:ext>
            </a:extLst>
          </p:cNvPr>
          <p:cNvPicPr>
            <a:picLocks noChangeAspect="1"/>
          </p:cNvPicPr>
          <p:nvPr/>
        </p:nvPicPr>
        <p:blipFill>
          <a:blip r:embed="rId3"/>
          <a:stretch>
            <a:fillRect/>
          </a:stretch>
        </p:blipFill>
        <p:spPr>
          <a:xfrm>
            <a:off x="3539360" y="1563639"/>
            <a:ext cx="5379066" cy="3579862"/>
          </a:xfrm>
          <a:prstGeom prst="rect">
            <a:avLst/>
          </a:prstGeom>
        </p:spPr>
      </p:pic>
      <p:sp>
        <p:nvSpPr>
          <p:cNvPr id="403460" name="Rectangle 4"/>
          <p:cNvSpPr>
            <a:spLocks noChangeArrowheads="1"/>
          </p:cNvSpPr>
          <p:nvPr/>
        </p:nvSpPr>
        <p:spPr bwMode="auto">
          <a:xfrm>
            <a:off x="505009" y="248424"/>
            <a:ext cx="4335462" cy="4646651"/>
          </a:xfrm>
          <a:prstGeom prst="rect">
            <a:avLst/>
          </a:prstGeom>
          <a:noFill/>
          <a:ln w="9525">
            <a:noFill/>
            <a:miter lim="800000"/>
            <a:headEnd/>
            <a:tailEnd/>
          </a:ln>
        </p:spPr>
        <p:txBody>
          <a:bodyPr lIns="91405" tIns="91405" rIns="91405" bIns="91405">
            <a:spAutoFit/>
          </a:bodyPr>
          <a:lstStyle/>
          <a:p>
            <a:pPr marL="0" lvl="1" algn="ctr" defTabSz="895350">
              <a:lnSpc>
                <a:spcPts val="6900"/>
              </a:lnSpc>
              <a:buClr>
                <a:schemeClr val="accent2"/>
              </a:buClr>
              <a:buFont typeface="Wingdings" pitchFamily="2" charset="2"/>
              <a:buNone/>
            </a:pPr>
            <a:r>
              <a:rPr lang="es-ES" sz="5400" b="1" dirty="0"/>
              <a:t>¿Qué pido / propongo / sugiero / ofrezco?</a:t>
            </a:r>
          </a:p>
          <a:p>
            <a:pPr marL="0" lvl="1" algn="ctr" defTabSz="895350">
              <a:lnSpc>
                <a:spcPts val="6900"/>
              </a:lnSpc>
              <a:spcBef>
                <a:spcPts val="1200"/>
              </a:spcBef>
              <a:buClr>
                <a:schemeClr val="accent2"/>
              </a:buClr>
              <a:buFont typeface="Wingdings" pitchFamily="2" charset="2"/>
              <a:buNone/>
            </a:pPr>
            <a:r>
              <a:rPr lang="es-ES" sz="3600" i="1" dirty="0"/>
              <a:t>(acción)</a:t>
            </a:r>
            <a:endParaRPr lang="es-ES" sz="3600" b="1" i="1" dirty="0"/>
          </a:p>
        </p:txBody>
      </p:sp>
    </p:spTree>
    <p:extLst>
      <p:ext uri="{BB962C8B-B14F-4D97-AF65-F5344CB8AC3E}">
        <p14:creationId xmlns:p14="http://schemas.microsoft.com/office/powerpoint/2010/main" val="184399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33" name="Title 32"/>
          <p:cNvSpPr>
            <a:spLocks noGrp="1"/>
          </p:cNvSpPr>
          <p:nvPr>
            <p:ph type="title"/>
          </p:nvPr>
        </p:nvSpPr>
        <p:spPr>
          <a:xfrm>
            <a:off x="179512" y="51470"/>
            <a:ext cx="8685213" cy="434578"/>
          </a:xfrm>
        </p:spPr>
        <p:txBody>
          <a:bodyPr/>
          <a:lstStyle/>
          <a:p>
            <a:r>
              <a:rPr lang="es-ES" sz="2400" dirty="0"/>
              <a:t>Expresando una “verdad” más profunda</a:t>
            </a:r>
            <a:endParaRPr lang="en-US" sz="2400" dirty="0"/>
          </a:p>
        </p:txBody>
      </p:sp>
      <p:sp>
        <p:nvSpPr>
          <p:cNvPr id="29" name="Slide Number Placeholder 1"/>
          <p:cNvSpPr>
            <a:spLocks noGrp="1"/>
          </p:cNvSpPr>
          <p:nvPr>
            <p:ph type="sldNum" sz="quarter" idx="10"/>
          </p:nvPr>
        </p:nvSpPr>
        <p:spPr>
          <a:xfrm>
            <a:off x="6981372" y="4914449"/>
            <a:ext cx="2133600" cy="200025"/>
          </a:xfrm>
        </p:spPr>
        <p:txBody>
          <a:bodyPr/>
          <a:lstStyle/>
          <a:p>
            <a:pPr>
              <a:defRPr/>
            </a:pPr>
            <a:r>
              <a:rPr lang="en-US" dirty="0"/>
              <a:t>| </a:t>
            </a:r>
            <a:fld id="{8C884936-201F-4771-9EBD-93C4FE225312}" type="slidenum">
              <a:rPr lang="en-US">
                <a:solidFill>
                  <a:srgbClr val="B2B2B2"/>
                </a:solidFill>
              </a:rPr>
              <a:pPr>
                <a:defRPr/>
              </a:pPr>
              <a:t>97</a:t>
            </a:fld>
            <a:endParaRPr lang="en-US" dirty="0">
              <a:solidFill>
                <a:srgbClr val="B2B2B2"/>
              </a:solidFill>
            </a:endParaRPr>
          </a:p>
        </p:txBody>
      </p:sp>
      <p:grpSp>
        <p:nvGrpSpPr>
          <p:cNvPr id="37" name="Group 36"/>
          <p:cNvGrpSpPr/>
          <p:nvPr/>
        </p:nvGrpSpPr>
        <p:grpSpPr>
          <a:xfrm>
            <a:off x="4862521" y="4245772"/>
            <a:ext cx="1941728" cy="781627"/>
            <a:chOff x="4862521" y="4245772"/>
            <a:chExt cx="1941728" cy="781627"/>
          </a:xfrm>
        </p:grpSpPr>
        <p:sp>
          <p:nvSpPr>
            <p:cNvPr id="697346" name="Text Box 2"/>
            <p:cNvSpPr txBox="1">
              <a:spLocks noChangeArrowheads="1"/>
            </p:cNvSpPr>
            <p:nvPr/>
          </p:nvSpPr>
          <p:spPr bwMode="auto">
            <a:xfrm>
              <a:off x="5092412" y="4245772"/>
              <a:ext cx="1570618"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INFERENCIAS</a:t>
              </a:r>
            </a:p>
          </p:txBody>
        </p:sp>
        <p:sp>
          <p:nvSpPr>
            <p:cNvPr id="697361" name="Text Box 17"/>
            <p:cNvSpPr txBox="1">
              <a:spLocks noChangeArrowheads="1"/>
            </p:cNvSpPr>
            <p:nvPr/>
          </p:nvSpPr>
          <p:spPr bwMode="auto">
            <a:xfrm>
              <a:off x="4862521" y="4566051"/>
              <a:ext cx="1941728" cy="461348"/>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r>
                <a:rPr lang="es-ES_tradnl" sz="1200" b="1" dirty="0"/>
                <a:t>¿Qué infiero qué pasa? (supuestos)</a:t>
              </a:r>
              <a:endParaRPr lang="es-ES" sz="1200" b="1" dirty="0"/>
            </a:p>
          </p:txBody>
        </p:sp>
      </p:grpSp>
      <p:grpSp>
        <p:nvGrpSpPr>
          <p:cNvPr id="39" name="Group 38"/>
          <p:cNvGrpSpPr/>
          <p:nvPr/>
        </p:nvGrpSpPr>
        <p:grpSpPr>
          <a:xfrm>
            <a:off x="103195" y="3034906"/>
            <a:ext cx="2959100" cy="1391581"/>
            <a:chOff x="103195" y="3034906"/>
            <a:chExt cx="2959100" cy="1391581"/>
          </a:xfrm>
        </p:grpSpPr>
        <p:sp>
          <p:nvSpPr>
            <p:cNvPr id="697347" name="Text Box 3"/>
            <p:cNvSpPr txBox="1">
              <a:spLocks noChangeArrowheads="1"/>
            </p:cNvSpPr>
            <p:nvPr/>
          </p:nvSpPr>
          <p:spPr bwMode="auto">
            <a:xfrm>
              <a:off x="149232" y="3034906"/>
              <a:ext cx="2913063" cy="338237"/>
            </a:xfrm>
            <a:prstGeom prst="rect">
              <a:avLst/>
            </a:prstGeom>
            <a:solidFill>
              <a:schemeClr val="accent3"/>
            </a:solidFill>
            <a:ln w="12700" cap="sq">
              <a:noFill/>
              <a:miter lim="800000"/>
              <a:headEnd type="none" w="sm" len="sm"/>
              <a:tailEnd type="none" w="sm" len="sm"/>
            </a:ln>
          </p:spPr>
          <p:txBody>
            <a:bodyPr lIns="91120" tIns="45563" rIns="91120" bIns="45563">
              <a:spAutoFit/>
            </a:bodyPr>
            <a:lstStyle/>
            <a:p>
              <a:pPr algn="ctr" defTabSz="912813"/>
              <a:r>
                <a:rPr lang="es-ES_tradnl" sz="1600" b="1" dirty="0">
                  <a:solidFill>
                    <a:schemeClr val="bg1"/>
                  </a:solidFill>
                  <a:latin typeface="Times New Roman" pitchFamily="18" charset="0"/>
                </a:rPr>
                <a:t> </a:t>
              </a:r>
              <a:r>
                <a:rPr lang="es-ES_tradnl" sz="1600" b="1" dirty="0">
                  <a:solidFill>
                    <a:schemeClr val="bg1"/>
                  </a:solidFill>
                </a:rPr>
                <a:t>INTERPRETACIÓN</a:t>
              </a:r>
            </a:p>
          </p:txBody>
        </p:sp>
        <p:sp>
          <p:nvSpPr>
            <p:cNvPr id="697362" name="Text Box 18"/>
            <p:cNvSpPr txBox="1">
              <a:spLocks noChangeArrowheads="1"/>
            </p:cNvSpPr>
            <p:nvPr/>
          </p:nvSpPr>
          <p:spPr bwMode="auto">
            <a:xfrm>
              <a:off x="103195" y="3411141"/>
              <a:ext cx="2955925" cy="1015346"/>
            </a:xfrm>
            <a:prstGeom prst="rect">
              <a:avLst/>
            </a:prstGeom>
            <a:noFill/>
            <a:ln w="44450" cap="sq">
              <a:noFill/>
              <a:miter lim="800000"/>
              <a:headEnd type="none" w="sm" len="sm"/>
              <a:tailEnd type="none" w="sm" len="sm"/>
            </a:ln>
          </p:spPr>
          <p:txBody>
            <a:bodyPr lIns="91120" tIns="45563" rIns="91120" bIns="45563">
              <a:spAutoFit/>
            </a:bodyPr>
            <a:lstStyle/>
            <a:p>
              <a:pPr defTabSz="912813">
                <a:spcBef>
                  <a:spcPts val="0"/>
                </a:spcBef>
              </a:pPr>
              <a:r>
                <a:rPr lang="es-ES_tradnl" sz="1200" b="1" dirty="0"/>
                <a:t>¿Por qué eso (hechos) es un problema para mí? (=¿Cómo conecto los hechos con </a:t>
              </a:r>
            </a:p>
            <a:p>
              <a:pPr algn="l" defTabSz="912813">
                <a:spcBef>
                  <a:spcPts val="0"/>
                </a:spcBef>
              </a:pPr>
              <a:r>
                <a:rPr lang="es-ES_tradnl" sz="1200" b="1" dirty="0"/>
                <a:t>lo que es importante / valioso </a:t>
              </a:r>
            </a:p>
            <a:p>
              <a:pPr algn="l" defTabSz="912813">
                <a:spcBef>
                  <a:spcPts val="0"/>
                </a:spcBef>
              </a:pPr>
              <a:r>
                <a:rPr lang="es-ES_tradnl" sz="1200" b="1" dirty="0"/>
                <a:t>para mí?) </a:t>
              </a:r>
              <a:endParaRPr lang="es-ES" sz="1200" b="1" dirty="0"/>
            </a:p>
          </p:txBody>
        </p:sp>
      </p:grpSp>
      <p:grpSp>
        <p:nvGrpSpPr>
          <p:cNvPr id="38" name="Group 37"/>
          <p:cNvGrpSpPr/>
          <p:nvPr/>
        </p:nvGrpSpPr>
        <p:grpSpPr>
          <a:xfrm>
            <a:off x="2555883" y="2787778"/>
            <a:ext cx="4320374" cy="1404415"/>
            <a:chOff x="2555883" y="2787778"/>
            <a:chExt cx="4320374" cy="1404415"/>
          </a:xfrm>
        </p:grpSpPr>
        <p:sp>
          <p:nvSpPr>
            <p:cNvPr id="697357" name="Line 13"/>
            <p:cNvSpPr>
              <a:spLocks noChangeShapeType="1"/>
            </p:cNvSpPr>
            <p:nvPr/>
          </p:nvSpPr>
          <p:spPr bwMode="auto">
            <a:xfrm flipV="1">
              <a:off x="2555883" y="3291829"/>
              <a:ext cx="1008006" cy="900364"/>
            </a:xfrm>
            <a:prstGeom prst="line">
              <a:avLst/>
            </a:prstGeom>
            <a:noFill/>
            <a:ln w="66675" cap="sq">
              <a:solidFill>
                <a:schemeClr val="accent2"/>
              </a:solidFill>
              <a:round/>
              <a:headEnd type="none" w="sm" len="sm"/>
              <a:tailEnd type="triangle" w="sm" len="sm"/>
            </a:ln>
          </p:spPr>
          <p:txBody>
            <a:bodyPr wrap="none"/>
            <a:lstStyle/>
            <a:p>
              <a:endParaRPr lang="es-AR"/>
            </a:p>
          </p:txBody>
        </p:sp>
        <p:sp>
          <p:nvSpPr>
            <p:cNvPr id="697359" name="Text Box 15"/>
            <p:cNvSpPr txBox="1">
              <a:spLocks noChangeArrowheads="1"/>
            </p:cNvSpPr>
            <p:nvPr/>
          </p:nvSpPr>
          <p:spPr bwMode="auto">
            <a:xfrm>
              <a:off x="4788025" y="2787778"/>
              <a:ext cx="2088232" cy="646014"/>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spcBef>
                  <a:spcPts val="0"/>
                </a:spcBef>
              </a:pPr>
              <a:r>
                <a:rPr lang="es-ES_tradnl" sz="1200" b="1" dirty="0"/>
                <a:t>¿Qué cosa valiosa </a:t>
              </a:r>
            </a:p>
            <a:p>
              <a:pPr algn="ctr" defTabSz="912813">
                <a:spcBef>
                  <a:spcPts val="0"/>
                </a:spcBef>
              </a:pPr>
              <a:r>
                <a:rPr lang="es-ES_tradnl" sz="1200" b="1" dirty="0"/>
                <a:t>para mí está a riesgo </a:t>
              </a:r>
            </a:p>
            <a:p>
              <a:pPr algn="ctr" defTabSz="912813">
                <a:spcBef>
                  <a:spcPts val="0"/>
                </a:spcBef>
              </a:pPr>
              <a:r>
                <a:rPr lang="es-ES_tradnl" sz="1200" b="1" dirty="0"/>
                <a:t> cuando eso pasa?</a:t>
              </a:r>
              <a:endParaRPr lang="es-ES" sz="1200" b="1" dirty="0"/>
            </a:p>
          </p:txBody>
        </p:sp>
        <p:sp>
          <p:nvSpPr>
            <p:cNvPr id="697360" name="Text Box 16"/>
            <p:cNvSpPr txBox="1">
              <a:spLocks noChangeArrowheads="1"/>
            </p:cNvSpPr>
            <p:nvPr/>
          </p:nvSpPr>
          <p:spPr bwMode="auto">
            <a:xfrm>
              <a:off x="3567172" y="2850359"/>
              <a:ext cx="1092089"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VALIOSO</a:t>
              </a:r>
              <a:endParaRPr lang="es-ES" sz="1600" b="1" dirty="0">
                <a:solidFill>
                  <a:schemeClr val="bg1"/>
                </a:solidFill>
              </a:endParaRPr>
            </a:p>
          </p:txBody>
        </p:sp>
        <p:sp>
          <p:nvSpPr>
            <p:cNvPr id="697364" name="Line 20"/>
            <p:cNvSpPr>
              <a:spLocks noChangeShapeType="1"/>
            </p:cNvSpPr>
            <p:nvPr/>
          </p:nvSpPr>
          <p:spPr bwMode="auto">
            <a:xfrm rot="16941852" flipV="1">
              <a:off x="4818976" y="3151061"/>
              <a:ext cx="682107" cy="1206074"/>
            </a:xfrm>
            <a:prstGeom prst="line">
              <a:avLst/>
            </a:prstGeom>
            <a:noFill/>
            <a:ln w="66675" cap="sq">
              <a:solidFill>
                <a:schemeClr val="accent2"/>
              </a:solidFill>
              <a:round/>
              <a:headEnd type="none" w="sm" len="sm"/>
              <a:tailEnd type="triangle" w="sm" len="sm"/>
            </a:ln>
          </p:spPr>
          <p:txBody>
            <a:bodyPr wrap="none"/>
            <a:lstStyle/>
            <a:p>
              <a:endParaRPr lang="es-AR"/>
            </a:p>
          </p:txBody>
        </p:sp>
      </p:grpSp>
      <p:grpSp>
        <p:nvGrpSpPr>
          <p:cNvPr id="34" name="Group 33"/>
          <p:cNvGrpSpPr/>
          <p:nvPr/>
        </p:nvGrpSpPr>
        <p:grpSpPr>
          <a:xfrm>
            <a:off x="1270521" y="4246963"/>
            <a:ext cx="2365375" cy="661756"/>
            <a:chOff x="1270521" y="4246963"/>
            <a:chExt cx="2365375" cy="661756"/>
          </a:xfrm>
        </p:grpSpPr>
        <p:sp>
          <p:nvSpPr>
            <p:cNvPr id="697363" name="Text Box 19"/>
            <p:cNvSpPr txBox="1">
              <a:spLocks noChangeArrowheads="1"/>
            </p:cNvSpPr>
            <p:nvPr/>
          </p:nvSpPr>
          <p:spPr bwMode="auto">
            <a:xfrm>
              <a:off x="1951639" y="4246963"/>
              <a:ext cx="1059259"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HECHOS</a:t>
              </a:r>
              <a:endParaRPr lang="es-ES" sz="1600" b="1" dirty="0">
                <a:solidFill>
                  <a:schemeClr val="bg1"/>
                </a:solidFill>
              </a:endParaRPr>
            </a:p>
          </p:txBody>
        </p:sp>
        <p:sp>
          <p:nvSpPr>
            <p:cNvPr id="697365" name="Text Box 21"/>
            <p:cNvSpPr txBox="1">
              <a:spLocks noChangeArrowheads="1"/>
            </p:cNvSpPr>
            <p:nvPr/>
          </p:nvSpPr>
          <p:spPr bwMode="auto">
            <a:xfrm>
              <a:off x="1270521" y="4601260"/>
              <a:ext cx="2365375" cy="307459"/>
            </a:xfrm>
            <a:prstGeom prst="rect">
              <a:avLst/>
            </a:prstGeom>
            <a:noFill/>
            <a:ln w="44450" cap="sq">
              <a:noFill/>
              <a:miter lim="800000"/>
              <a:headEnd type="none" w="sm" len="sm"/>
              <a:tailEnd type="none" w="sm" len="sm"/>
            </a:ln>
          </p:spPr>
          <p:txBody>
            <a:bodyPr lIns="91120" tIns="45563" rIns="91120" bIns="45563">
              <a:spAutoFit/>
            </a:bodyPr>
            <a:lstStyle/>
            <a:p>
              <a:pPr algn="ctr" defTabSz="912813"/>
              <a:r>
                <a:rPr lang="es-ES_tradnl" sz="1400" b="1" dirty="0"/>
                <a:t>¿Qué pasa? (ejemplos)</a:t>
              </a:r>
              <a:endParaRPr lang="es-ES" sz="1400" b="1" dirty="0"/>
            </a:p>
          </p:txBody>
        </p:sp>
      </p:grpSp>
      <p:sp>
        <p:nvSpPr>
          <p:cNvPr id="697349" name="Text Box 5"/>
          <p:cNvSpPr txBox="1">
            <a:spLocks noChangeArrowheads="1"/>
          </p:cNvSpPr>
          <p:nvPr/>
        </p:nvSpPr>
        <p:spPr bwMode="auto">
          <a:xfrm>
            <a:off x="5203117" y="1822171"/>
            <a:ext cx="2105187"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dirty="0">
                <a:solidFill>
                  <a:schemeClr val="bg1"/>
                </a:solidFill>
              </a:rPr>
              <a:t>JUICIOS DE VALOR</a:t>
            </a:r>
            <a:endParaRPr lang="es-ES" sz="1600" b="1" dirty="0">
              <a:solidFill>
                <a:schemeClr val="bg1"/>
              </a:solidFill>
            </a:endParaRPr>
          </a:p>
        </p:txBody>
      </p:sp>
      <p:grpSp>
        <p:nvGrpSpPr>
          <p:cNvPr id="2" name="Group 1">
            <a:extLst>
              <a:ext uri="{FF2B5EF4-FFF2-40B4-BE49-F238E27FC236}">
                <a16:creationId xmlns:a16="http://schemas.microsoft.com/office/drawing/2014/main" id="{3A70FC1D-AB0F-4354-AD26-0B9ECC11DA15}"/>
              </a:ext>
            </a:extLst>
          </p:cNvPr>
          <p:cNvGrpSpPr/>
          <p:nvPr/>
        </p:nvGrpSpPr>
        <p:grpSpPr>
          <a:xfrm>
            <a:off x="2290763" y="1401369"/>
            <a:ext cx="3730628" cy="1116803"/>
            <a:chOff x="2290763" y="1401369"/>
            <a:chExt cx="3730628" cy="1116803"/>
          </a:xfrm>
        </p:grpSpPr>
        <p:grpSp>
          <p:nvGrpSpPr>
            <p:cNvPr id="45" name="Group 44"/>
            <p:cNvGrpSpPr/>
            <p:nvPr/>
          </p:nvGrpSpPr>
          <p:grpSpPr>
            <a:xfrm>
              <a:off x="3528617" y="1452566"/>
              <a:ext cx="1264444" cy="1065606"/>
              <a:chOff x="3528617" y="1452566"/>
              <a:chExt cx="1264444" cy="1065606"/>
            </a:xfrm>
          </p:grpSpPr>
          <p:sp>
            <p:nvSpPr>
              <p:cNvPr id="697350" name="Text Box 6"/>
              <p:cNvSpPr txBox="1">
                <a:spLocks noChangeArrowheads="1"/>
              </p:cNvSpPr>
              <p:nvPr/>
            </p:nvSpPr>
            <p:spPr bwMode="auto">
              <a:xfrm>
                <a:off x="3528617" y="1452566"/>
                <a:ext cx="1264444" cy="338237"/>
              </a:xfrm>
              <a:prstGeom prst="rect">
                <a:avLst/>
              </a:prstGeom>
              <a:solidFill>
                <a:schemeClr val="accent3"/>
              </a:solidFill>
              <a:ln w="3175" cap="sq">
                <a:noFill/>
                <a:miter lim="800000"/>
                <a:headEnd type="none" w="sm" len="sm"/>
                <a:tailEnd type="none" w="sm" len="sm"/>
              </a:ln>
            </p:spPr>
            <p:txBody>
              <a:bodyPr wrap="none" lIns="91120" tIns="45563" rIns="91120" bIns="45563">
                <a:spAutoFit/>
              </a:bodyPr>
              <a:lstStyle/>
              <a:p>
                <a:pPr algn="ctr" defTabSz="912813"/>
                <a:r>
                  <a:rPr lang="es-ES_tradnl" sz="1600" b="1">
                    <a:solidFill>
                      <a:schemeClr val="bg1"/>
                    </a:solidFill>
                  </a:rPr>
                  <a:t>ACCIONES</a:t>
                </a:r>
                <a:endParaRPr lang="es-ES" sz="1600" b="1">
                  <a:solidFill>
                    <a:schemeClr val="bg1"/>
                  </a:solidFill>
                </a:endParaRPr>
              </a:p>
            </p:txBody>
          </p:sp>
          <p:sp>
            <p:nvSpPr>
              <p:cNvPr id="697353" name="AutoShape 9"/>
              <p:cNvSpPr>
                <a:spLocks noChangeArrowheads="1"/>
              </p:cNvSpPr>
              <p:nvPr/>
            </p:nvSpPr>
            <p:spPr bwMode="auto">
              <a:xfrm rot="10800000">
                <a:off x="4035432" y="1775222"/>
                <a:ext cx="176213" cy="742950"/>
              </a:xfrm>
              <a:prstGeom prst="downArrow">
                <a:avLst>
                  <a:gd name="adj1" fmla="val 50000"/>
                  <a:gd name="adj2" fmla="val 140540"/>
                </a:avLst>
              </a:prstGeom>
              <a:solidFill>
                <a:schemeClr val="accent2"/>
              </a:solidFill>
              <a:ln w="9525">
                <a:solidFill>
                  <a:schemeClr val="accent2"/>
                </a:solidFill>
                <a:miter lim="800000"/>
                <a:headEnd/>
                <a:tailEnd/>
              </a:ln>
            </p:spPr>
            <p:txBody>
              <a:bodyPr wrap="none" anchor="ctr"/>
              <a:lstStyle/>
              <a:p>
                <a:endParaRPr lang="es-MX"/>
              </a:p>
            </p:txBody>
          </p:sp>
        </p:grpSp>
        <p:sp>
          <p:nvSpPr>
            <p:cNvPr id="697358" name="Line 14"/>
            <p:cNvSpPr>
              <a:spLocks noChangeShapeType="1"/>
            </p:cNvSpPr>
            <p:nvPr/>
          </p:nvSpPr>
          <p:spPr bwMode="auto">
            <a:xfrm rot="1371470" flipV="1">
              <a:off x="2290763" y="1401369"/>
              <a:ext cx="1008062" cy="611981"/>
            </a:xfrm>
            <a:prstGeom prst="line">
              <a:avLst/>
            </a:prstGeom>
            <a:noFill/>
            <a:ln w="66675" cap="sq">
              <a:solidFill>
                <a:schemeClr val="accent2"/>
              </a:solidFill>
              <a:round/>
              <a:headEnd type="none" w="sm" len="sm"/>
              <a:tailEnd type="triangle" w="sm" len="sm"/>
            </a:ln>
          </p:spPr>
          <p:txBody>
            <a:bodyPr wrap="none"/>
            <a:lstStyle/>
            <a:p>
              <a:endParaRPr lang="es-AR"/>
            </a:p>
          </p:txBody>
        </p:sp>
        <p:sp>
          <p:nvSpPr>
            <p:cNvPr id="697366" name="Line 22"/>
            <p:cNvSpPr>
              <a:spLocks noChangeShapeType="1"/>
            </p:cNvSpPr>
            <p:nvPr/>
          </p:nvSpPr>
          <p:spPr bwMode="auto">
            <a:xfrm rot="15798028" flipV="1">
              <a:off x="5283402" y="1142011"/>
              <a:ext cx="329804" cy="1146175"/>
            </a:xfrm>
            <a:prstGeom prst="line">
              <a:avLst/>
            </a:prstGeom>
            <a:noFill/>
            <a:ln w="66675" cap="sq">
              <a:solidFill>
                <a:schemeClr val="accent2"/>
              </a:solidFill>
              <a:round/>
              <a:headEnd type="none" w="sm" len="sm"/>
              <a:tailEnd type="triangle" w="sm" len="sm"/>
            </a:ln>
          </p:spPr>
          <p:txBody>
            <a:bodyPr wrap="none"/>
            <a:lstStyle/>
            <a:p>
              <a:endParaRPr lang="es-AR"/>
            </a:p>
          </p:txBody>
        </p:sp>
      </p:grpSp>
      <p:grpSp>
        <p:nvGrpSpPr>
          <p:cNvPr id="3" name="Group 2">
            <a:extLst>
              <a:ext uri="{FF2B5EF4-FFF2-40B4-BE49-F238E27FC236}">
                <a16:creationId xmlns:a16="http://schemas.microsoft.com/office/drawing/2014/main" id="{747DEA02-756A-41B5-9427-39E0483CD5B3}"/>
              </a:ext>
            </a:extLst>
          </p:cNvPr>
          <p:cNvGrpSpPr/>
          <p:nvPr/>
        </p:nvGrpSpPr>
        <p:grpSpPr>
          <a:xfrm>
            <a:off x="7443099" y="1569726"/>
            <a:ext cx="1449381" cy="652436"/>
            <a:chOff x="7443099" y="1569726"/>
            <a:chExt cx="1449381" cy="652436"/>
          </a:xfrm>
        </p:grpSpPr>
        <p:sp>
          <p:nvSpPr>
            <p:cNvPr id="697367" name="AutoShape 23"/>
            <p:cNvSpPr>
              <a:spLocks/>
            </p:cNvSpPr>
            <p:nvPr/>
          </p:nvSpPr>
          <p:spPr bwMode="auto">
            <a:xfrm>
              <a:off x="7443099" y="1569726"/>
              <a:ext cx="71437" cy="607219"/>
            </a:xfrm>
            <a:prstGeom prst="rightBrace">
              <a:avLst>
                <a:gd name="adj1" fmla="val 94445"/>
                <a:gd name="adj2" fmla="val 50000"/>
              </a:avLst>
            </a:prstGeom>
            <a:noFill/>
            <a:ln w="28575">
              <a:solidFill>
                <a:schemeClr val="accent4"/>
              </a:solidFill>
              <a:round/>
              <a:headEnd/>
              <a:tailEnd/>
            </a:ln>
          </p:spPr>
          <p:txBody>
            <a:bodyPr wrap="none" lIns="91247" tIns="45623" rIns="91247" bIns="45623" anchor="ctr"/>
            <a:lstStyle/>
            <a:p>
              <a:pPr defTabSz="912813"/>
              <a:endParaRPr lang="en-US" sz="1800"/>
            </a:p>
          </p:txBody>
        </p:sp>
        <p:sp>
          <p:nvSpPr>
            <p:cNvPr id="697368" name="Text Box 24"/>
            <p:cNvSpPr txBox="1">
              <a:spLocks noChangeArrowheads="1"/>
            </p:cNvSpPr>
            <p:nvPr/>
          </p:nvSpPr>
          <p:spPr bwMode="auto">
            <a:xfrm>
              <a:off x="7514530" y="1637591"/>
              <a:ext cx="1377950" cy="584571"/>
            </a:xfrm>
            <a:prstGeom prst="rect">
              <a:avLst/>
            </a:prstGeom>
            <a:noFill/>
            <a:ln w="19050" algn="ctr">
              <a:noFill/>
              <a:prstDash val="dash"/>
              <a:miter lim="800000"/>
              <a:headEnd type="none" w="sm" len="sm"/>
              <a:tailEnd type="none" w="sm" len="sm"/>
            </a:ln>
          </p:spPr>
          <p:txBody>
            <a:bodyPr lIns="91237" tIns="45619" rIns="91237" bIns="45619">
              <a:spAutoFit/>
            </a:bodyPr>
            <a:lstStyle/>
            <a:p>
              <a:pPr algn="ctr" defTabSz="912813"/>
              <a:r>
                <a:rPr lang="es-ES" b="1" dirty="0"/>
                <a:t>VERDAD REACTIVA</a:t>
              </a:r>
            </a:p>
          </p:txBody>
        </p:sp>
      </p:grpSp>
      <p:grpSp>
        <p:nvGrpSpPr>
          <p:cNvPr id="43" name="Group 42"/>
          <p:cNvGrpSpPr/>
          <p:nvPr/>
        </p:nvGrpSpPr>
        <p:grpSpPr>
          <a:xfrm>
            <a:off x="7433362" y="2733676"/>
            <a:ext cx="1545640" cy="1965722"/>
            <a:chOff x="7433362" y="2733676"/>
            <a:chExt cx="1545640" cy="1965722"/>
          </a:xfrm>
        </p:grpSpPr>
        <p:sp>
          <p:nvSpPr>
            <p:cNvPr id="697369" name="AutoShape 25"/>
            <p:cNvSpPr>
              <a:spLocks/>
            </p:cNvSpPr>
            <p:nvPr/>
          </p:nvSpPr>
          <p:spPr bwMode="auto">
            <a:xfrm>
              <a:off x="7433362" y="2733676"/>
              <a:ext cx="73025" cy="1965722"/>
            </a:xfrm>
            <a:prstGeom prst="rightBrace">
              <a:avLst>
                <a:gd name="adj1" fmla="val 299094"/>
                <a:gd name="adj2" fmla="val 50000"/>
              </a:avLst>
            </a:prstGeom>
            <a:noFill/>
            <a:ln w="28575">
              <a:solidFill>
                <a:schemeClr val="tx1">
                  <a:lumMod val="50000"/>
                  <a:lumOff val="50000"/>
                </a:schemeClr>
              </a:solidFill>
              <a:round/>
              <a:headEnd/>
              <a:tailEnd/>
            </a:ln>
          </p:spPr>
          <p:txBody>
            <a:bodyPr wrap="none" lIns="91247" tIns="45623" rIns="91247" bIns="45623" anchor="ctr"/>
            <a:lstStyle/>
            <a:p>
              <a:pPr defTabSz="912813"/>
              <a:endParaRPr lang="en-US" sz="1800"/>
            </a:p>
          </p:txBody>
        </p:sp>
        <p:sp>
          <p:nvSpPr>
            <p:cNvPr id="697370" name="Text Box 26"/>
            <p:cNvSpPr txBox="1">
              <a:spLocks noChangeArrowheads="1"/>
            </p:cNvSpPr>
            <p:nvPr/>
          </p:nvSpPr>
          <p:spPr bwMode="auto">
            <a:xfrm>
              <a:off x="7586764" y="3455423"/>
              <a:ext cx="1392238" cy="584571"/>
            </a:xfrm>
            <a:prstGeom prst="rect">
              <a:avLst/>
            </a:prstGeom>
            <a:noFill/>
            <a:ln w="19050" algn="ctr">
              <a:noFill/>
              <a:prstDash val="dash"/>
              <a:miter lim="800000"/>
              <a:headEnd type="none" w="sm" len="sm"/>
              <a:tailEnd type="none" w="sm" len="sm"/>
            </a:ln>
          </p:spPr>
          <p:txBody>
            <a:bodyPr lIns="91237" tIns="45619" rIns="91237" bIns="45619">
              <a:spAutoFit/>
            </a:bodyPr>
            <a:lstStyle/>
            <a:p>
              <a:pPr algn="ctr" defTabSz="912813"/>
              <a:r>
                <a:rPr lang="es-ES" b="1" dirty="0"/>
                <a:t>VERDAD PROFUNDA</a:t>
              </a:r>
            </a:p>
          </p:txBody>
        </p:sp>
      </p:grpSp>
      <p:grpSp>
        <p:nvGrpSpPr>
          <p:cNvPr id="40" name="Group 39"/>
          <p:cNvGrpSpPr/>
          <p:nvPr/>
        </p:nvGrpSpPr>
        <p:grpSpPr>
          <a:xfrm>
            <a:off x="1331920" y="2153841"/>
            <a:ext cx="5364155" cy="688185"/>
            <a:chOff x="1331920" y="2153841"/>
            <a:chExt cx="5364155" cy="688185"/>
          </a:xfrm>
        </p:grpSpPr>
        <p:sp>
          <p:nvSpPr>
            <p:cNvPr id="697354" name="Freeform 10"/>
            <p:cNvSpPr>
              <a:spLocks/>
            </p:cNvSpPr>
            <p:nvPr/>
          </p:nvSpPr>
          <p:spPr bwMode="auto">
            <a:xfrm flipV="1">
              <a:off x="1349375" y="2572944"/>
              <a:ext cx="5346700" cy="32147"/>
            </a:xfrm>
            <a:custGeom>
              <a:avLst/>
              <a:gdLst>
                <a:gd name="T0" fmla="*/ 0 w 3300"/>
                <a:gd name="T1" fmla="*/ 0 h 1"/>
                <a:gd name="T2" fmla="*/ 2147483647 w 3300"/>
                <a:gd name="T3" fmla="*/ 1837150838 h 1"/>
                <a:gd name="T4" fmla="*/ 0 60000 65536"/>
                <a:gd name="T5" fmla="*/ 0 60000 65536"/>
                <a:gd name="T6" fmla="*/ 0 w 3300"/>
                <a:gd name="T7" fmla="*/ 0 h 1"/>
                <a:gd name="T8" fmla="*/ 3300 w 3300"/>
                <a:gd name="T9" fmla="*/ 1 h 1"/>
              </a:gdLst>
              <a:ahLst/>
              <a:cxnLst>
                <a:cxn ang="T4">
                  <a:pos x="T0" y="T1"/>
                </a:cxn>
                <a:cxn ang="T5">
                  <a:pos x="T2" y="T3"/>
                </a:cxn>
              </a:cxnLst>
              <a:rect l="T6" t="T7" r="T8" b="T9"/>
              <a:pathLst>
                <a:path w="3300" h="1">
                  <a:moveTo>
                    <a:pt x="0" y="0"/>
                  </a:moveTo>
                  <a:lnTo>
                    <a:pt x="3300" y="1"/>
                  </a:lnTo>
                </a:path>
              </a:pathLst>
            </a:custGeom>
            <a:solidFill>
              <a:schemeClr val="accent2"/>
            </a:solidFill>
            <a:ln w="25400" cap="sq">
              <a:solidFill>
                <a:schemeClr val="accent2"/>
              </a:solidFill>
              <a:miter lim="800000"/>
              <a:headEnd type="none" w="sm" len="sm"/>
              <a:tailEnd type="none" w="sm" len="sm"/>
            </a:ln>
          </p:spPr>
          <p:txBody>
            <a:bodyPr wrap="none"/>
            <a:lstStyle/>
            <a:p>
              <a:endParaRPr lang="en-US"/>
            </a:p>
          </p:txBody>
        </p:sp>
        <p:sp>
          <p:nvSpPr>
            <p:cNvPr id="697355" name="Line 11"/>
            <p:cNvSpPr>
              <a:spLocks noChangeShapeType="1"/>
            </p:cNvSpPr>
            <p:nvPr/>
          </p:nvSpPr>
          <p:spPr bwMode="auto">
            <a:xfrm>
              <a:off x="6696075" y="2153841"/>
              <a:ext cx="0" cy="419100"/>
            </a:xfrm>
            <a:prstGeom prst="line">
              <a:avLst/>
            </a:prstGeom>
            <a:noFill/>
            <a:ln w="25400" cap="sq">
              <a:solidFill>
                <a:schemeClr val="accent2"/>
              </a:solidFill>
              <a:miter lim="800000"/>
              <a:headEnd type="stealth" w="lg" len="lg"/>
              <a:tailEnd type="none" w="sm" len="sm"/>
            </a:ln>
          </p:spPr>
          <p:txBody>
            <a:bodyPr wrap="none"/>
            <a:lstStyle/>
            <a:p>
              <a:endParaRPr lang="es-AR"/>
            </a:p>
          </p:txBody>
        </p:sp>
        <p:sp>
          <p:nvSpPr>
            <p:cNvPr id="697356" name="Line 12"/>
            <p:cNvSpPr>
              <a:spLocks noChangeShapeType="1"/>
            </p:cNvSpPr>
            <p:nvPr/>
          </p:nvSpPr>
          <p:spPr bwMode="auto">
            <a:xfrm>
              <a:off x="4140200" y="2586041"/>
              <a:ext cx="0" cy="255985"/>
            </a:xfrm>
            <a:prstGeom prst="line">
              <a:avLst/>
            </a:prstGeom>
            <a:noFill/>
            <a:ln w="25400" cap="sq">
              <a:solidFill>
                <a:schemeClr val="accent2"/>
              </a:solidFill>
              <a:miter lim="800000"/>
              <a:headEnd type="none" w="sm" len="sm"/>
              <a:tailEnd type="none" w="sm" len="sm"/>
            </a:ln>
          </p:spPr>
          <p:txBody>
            <a:bodyPr wrap="none"/>
            <a:lstStyle/>
            <a:p>
              <a:endParaRPr lang="es-AR"/>
            </a:p>
          </p:txBody>
        </p:sp>
        <p:sp>
          <p:nvSpPr>
            <p:cNvPr id="697371" name="Line 27"/>
            <p:cNvSpPr>
              <a:spLocks noChangeShapeType="1"/>
            </p:cNvSpPr>
            <p:nvPr/>
          </p:nvSpPr>
          <p:spPr bwMode="auto">
            <a:xfrm>
              <a:off x="1331920" y="2194326"/>
              <a:ext cx="15875" cy="391715"/>
            </a:xfrm>
            <a:prstGeom prst="line">
              <a:avLst/>
            </a:prstGeom>
            <a:noFill/>
            <a:ln w="25400" cap="sq">
              <a:solidFill>
                <a:schemeClr val="accent2"/>
              </a:solidFill>
              <a:miter lim="800000"/>
              <a:headEnd type="stealth" w="lg" len="lg"/>
              <a:tailEnd type="none" w="sm" len="sm"/>
            </a:ln>
          </p:spPr>
          <p:txBody>
            <a:bodyPr wrap="none"/>
            <a:lstStyle/>
            <a:p>
              <a:endParaRPr lang="es-AR"/>
            </a:p>
          </p:txBody>
        </p:sp>
      </p:grpSp>
      <p:grpSp>
        <p:nvGrpSpPr>
          <p:cNvPr id="42" name="Group 41"/>
          <p:cNvGrpSpPr/>
          <p:nvPr/>
        </p:nvGrpSpPr>
        <p:grpSpPr>
          <a:xfrm>
            <a:off x="3563752" y="627538"/>
            <a:ext cx="3559936" cy="783068"/>
            <a:chOff x="3563752" y="627538"/>
            <a:chExt cx="3559936" cy="783068"/>
          </a:xfrm>
        </p:grpSpPr>
        <p:sp>
          <p:nvSpPr>
            <p:cNvPr id="697351" name="Text Box 7"/>
            <p:cNvSpPr txBox="1">
              <a:spLocks noChangeArrowheads="1"/>
            </p:cNvSpPr>
            <p:nvPr/>
          </p:nvSpPr>
          <p:spPr bwMode="auto">
            <a:xfrm>
              <a:off x="3563752" y="653654"/>
              <a:ext cx="1221162"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a:solidFill>
                    <a:schemeClr val="bg1"/>
                  </a:solidFill>
                </a:rPr>
                <a:t>OBJETIVO</a:t>
              </a:r>
              <a:endParaRPr lang="es-ES" sz="1600" b="1">
                <a:solidFill>
                  <a:schemeClr val="bg1"/>
                </a:solidFill>
              </a:endParaRPr>
            </a:p>
          </p:txBody>
        </p:sp>
        <p:sp>
          <p:nvSpPr>
            <p:cNvPr id="697352" name="AutoShape 8"/>
            <p:cNvSpPr>
              <a:spLocks noChangeArrowheads="1"/>
            </p:cNvSpPr>
            <p:nvPr/>
          </p:nvSpPr>
          <p:spPr bwMode="auto">
            <a:xfrm rot="10800000">
              <a:off x="4067182" y="1009366"/>
              <a:ext cx="161925" cy="401240"/>
            </a:xfrm>
            <a:prstGeom prst="downArrow">
              <a:avLst>
                <a:gd name="adj1" fmla="val 50000"/>
                <a:gd name="adj2" fmla="val 82598"/>
              </a:avLst>
            </a:prstGeom>
            <a:solidFill>
              <a:schemeClr val="accent2"/>
            </a:solidFill>
            <a:ln w="9525">
              <a:solidFill>
                <a:schemeClr val="accent2"/>
              </a:solidFill>
              <a:miter lim="800000"/>
              <a:headEnd/>
              <a:tailEnd/>
            </a:ln>
          </p:spPr>
          <p:txBody>
            <a:bodyPr wrap="none" anchor="ctr"/>
            <a:lstStyle/>
            <a:p>
              <a:endParaRPr lang="es-MX"/>
            </a:p>
          </p:txBody>
        </p:sp>
        <p:sp>
          <p:nvSpPr>
            <p:cNvPr id="31" name="Text Box 15"/>
            <p:cNvSpPr txBox="1">
              <a:spLocks noChangeArrowheads="1"/>
            </p:cNvSpPr>
            <p:nvPr/>
          </p:nvSpPr>
          <p:spPr bwMode="auto">
            <a:xfrm>
              <a:off x="4932045" y="627538"/>
              <a:ext cx="2191643" cy="646014"/>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spcBef>
                  <a:spcPts val="0"/>
                </a:spcBef>
              </a:pPr>
              <a:r>
                <a:rPr lang="es-ES_tradnl" sz="1200" b="1" dirty="0"/>
                <a:t>¿Cuál es mi objetivo? ¿Qué es lo que me preocupa?</a:t>
              </a:r>
              <a:endParaRPr lang="es-ES" sz="1200" b="1" dirty="0"/>
            </a:p>
          </p:txBody>
        </p:sp>
      </p:grpSp>
      <p:grpSp>
        <p:nvGrpSpPr>
          <p:cNvPr id="41" name="Group 40"/>
          <p:cNvGrpSpPr/>
          <p:nvPr/>
        </p:nvGrpSpPr>
        <p:grpSpPr>
          <a:xfrm>
            <a:off x="266039" y="1275606"/>
            <a:ext cx="2065645" cy="941440"/>
            <a:chOff x="266039" y="1275606"/>
            <a:chExt cx="2065645" cy="941440"/>
          </a:xfrm>
        </p:grpSpPr>
        <p:sp>
          <p:nvSpPr>
            <p:cNvPr id="697348" name="Text Box 4"/>
            <p:cNvSpPr txBox="1">
              <a:spLocks noChangeArrowheads="1"/>
            </p:cNvSpPr>
            <p:nvPr/>
          </p:nvSpPr>
          <p:spPr bwMode="auto">
            <a:xfrm>
              <a:off x="894116" y="1878809"/>
              <a:ext cx="1437568" cy="338237"/>
            </a:xfrm>
            <a:prstGeom prst="rect">
              <a:avLst/>
            </a:prstGeom>
            <a:solidFill>
              <a:schemeClr val="accent3"/>
            </a:solidFill>
            <a:ln w="12700" cap="sq">
              <a:noFill/>
              <a:miter lim="800000"/>
              <a:headEnd type="none" w="sm" len="sm"/>
              <a:tailEnd type="none" w="sm" len="sm"/>
            </a:ln>
          </p:spPr>
          <p:txBody>
            <a:bodyPr wrap="none" lIns="91120" tIns="45563" rIns="91120" bIns="45563">
              <a:spAutoFit/>
            </a:bodyPr>
            <a:lstStyle/>
            <a:p>
              <a:pPr algn="ctr" defTabSz="912813"/>
              <a:r>
                <a:rPr lang="es-ES_tradnl" sz="1600" b="1">
                  <a:solidFill>
                    <a:schemeClr val="bg1"/>
                  </a:solidFill>
                </a:rPr>
                <a:t>EMOCIONES</a:t>
              </a:r>
              <a:endParaRPr lang="es-ES" sz="1600" b="1">
                <a:solidFill>
                  <a:schemeClr val="bg1"/>
                </a:solidFill>
              </a:endParaRPr>
            </a:p>
          </p:txBody>
        </p:sp>
        <p:sp>
          <p:nvSpPr>
            <p:cNvPr id="32" name="Text Box 21"/>
            <p:cNvSpPr txBox="1">
              <a:spLocks noChangeArrowheads="1"/>
            </p:cNvSpPr>
            <p:nvPr/>
          </p:nvSpPr>
          <p:spPr bwMode="auto">
            <a:xfrm>
              <a:off x="266039" y="1275606"/>
              <a:ext cx="2041847" cy="461348"/>
            </a:xfrm>
            <a:prstGeom prst="rect">
              <a:avLst/>
            </a:prstGeom>
            <a:noFill/>
            <a:ln w="44450" cap="sq">
              <a:noFill/>
              <a:miter lim="800000"/>
              <a:headEnd type="none" w="sm" len="sm"/>
              <a:tailEnd type="none" w="sm" len="sm"/>
            </a:ln>
          </p:spPr>
          <p:txBody>
            <a:bodyPr wrap="square" lIns="91120" tIns="45563" rIns="91120" bIns="45563">
              <a:spAutoFit/>
            </a:bodyPr>
            <a:lstStyle/>
            <a:p>
              <a:pPr algn="ctr" defTabSz="912813"/>
              <a:r>
                <a:rPr lang="es-ES_tradnl" sz="1200" b="1" dirty="0"/>
                <a:t>¿Cómo me siento a raíz de esto?</a:t>
              </a:r>
              <a:endParaRPr lang="es-ES" sz="1200" b="1"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down)">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97349"/>
                                        </p:tgtEl>
                                        <p:attrNameLst>
                                          <p:attrName>style.visibility</p:attrName>
                                        </p:attrNameLst>
                                      </p:cBhvr>
                                      <p:to>
                                        <p:strVal val="visible"/>
                                      </p:to>
                                    </p:set>
                                    <p:animEffect transition="in" filter="wipe(down)">
                                      <p:cBhvr>
                                        <p:cTn id="37" dur="500"/>
                                        <p:tgtEl>
                                          <p:spTgt spid="6973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down)">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down)">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34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a:solidFill>
            <a:schemeClr val="accent3">
              <a:lumMod val="75000"/>
            </a:schemeClr>
          </a:solidFill>
        </p:spPr>
        <p:txBody>
          <a:bodyPr/>
          <a:lstStyle/>
          <a:p>
            <a:pPr algn="ctr">
              <a:buNone/>
            </a:pPr>
            <a:endParaRPr lang="es-AR" dirty="0">
              <a:solidFill>
                <a:schemeClr val="bg1"/>
              </a:solidFill>
            </a:endParaRPr>
          </a:p>
          <a:p>
            <a:pPr marL="803275" lvl="1" indent="-457200">
              <a:buFont typeface="+mj-lt"/>
              <a:buAutoNum type="arabicPeriod"/>
            </a:pPr>
            <a:endParaRPr lang="es-AR" sz="1050" dirty="0">
              <a:solidFill>
                <a:schemeClr val="bg1">
                  <a:lumMod val="95000"/>
                </a:schemeClr>
              </a:solidFill>
            </a:endParaRPr>
          </a:p>
          <a:p>
            <a:pPr marL="803275" lvl="1" indent="-457200">
              <a:buClr>
                <a:schemeClr val="bg1"/>
              </a:buClr>
              <a:buFont typeface="+mj-lt"/>
              <a:buAutoNum type="arabicPeriod"/>
            </a:pPr>
            <a:r>
              <a:rPr lang="es-AR" sz="2400" dirty="0">
                <a:solidFill>
                  <a:schemeClr val="bg1">
                    <a:lumMod val="95000"/>
                  </a:schemeClr>
                </a:solidFill>
              </a:rPr>
              <a:t>¿Qué pasa/pasó? ¿Qué inferís que pasa//pasó?</a:t>
            </a:r>
          </a:p>
          <a:p>
            <a:pPr marL="803275" lvl="1" indent="-457200">
              <a:buClr>
                <a:schemeClr val="bg1"/>
              </a:buClr>
              <a:buFont typeface="+mj-lt"/>
              <a:buAutoNum type="arabicPeriod"/>
            </a:pPr>
            <a:r>
              <a:rPr lang="es-AR" sz="2400" dirty="0">
                <a:solidFill>
                  <a:schemeClr val="bg1">
                    <a:lumMod val="95000"/>
                  </a:schemeClr>
                </a:solidFill>
              </a:rPr>
              <a:t>¿Qué cosa valiosa para vos está en riesgo?</a:t>
            </a:r>
          </a:p>
          <a:p>
            <a:pPr marL="803275" lvl="1" indent="-457200">
              <a:buClr>
                <a:schemeClr val="bg1"/>
              </a:buClr>
              <a:buFont typeface="+mj-lt"/>
              <a:buAutoNum type="arabicPeriod"/>
            </a:pPr>
            <a:r>
              <a:rPr lang="es-AR" sz="2400" dirty="0">
                <a:solidFill>
                  <a:schemeClr val="bg1">
                    <a:lumMod val="95000"/>
                  </a:schemeClr>
                </a:solidFill>
              </a:rPr>
              <a:t>¿Por qué esto es un problema para vos?</a:t>
            </a:r>
          </a:p>
          <a:p>
            <a:pPr marL="803275" lvl="1" indent="-457200">
              <a:buClr>
                <a:schemeClr val="bg1"/>
              </a:buClr>
              <a:buFont typeface="+mj-lt"/>
              <a:buAutoNum type="arabicPeriod"/>
            </a:pPr>
            <a:r>
              <a:rPr lang="es-AR" sz="2400" dirty="0">
                <a:solidFill>
                  <a:schemeClr val="bg1">
                    <a:lumMod val="95000"/>
                  </a:schemeClr>
                </a:solidFill>
              </a:rPr>
              <a:t>¿Cuál es tu objetivo? ¿Qué es lo que te preocupa?</a:t>
            </a:r>
          </a:p>
          <a:p>
            <a:pPr marL="803275" lvl="1" indent="-457200">
              <a:buClr>
                <a:schemeClr val="bg1"/>
              </a:buClr>
              <a:buFont typeface="+mj-lt"/>
              <a:buAutoNum type="arabicPeriod"/>
            </a:pPr>
            <a:r>
              <a:rPr lang="es-AR" sz="2400" dirty="0">
                <a:solidFill>
                  <a:schemeClr val="bg1">
                    <a:lumMod val="95000"/>
                  </a:schemeClr>
                </a:solidFill>
              </a:rPr>
              <a:t>¿Cómo te sentís a raíz de esto?</a:t>
            </a:r>
          </a:p>
          <a:p>
            <a:pPr marL="803275" lvl="1" indent="-457200">
              <a:buClr>
                <a:schemeClr val="bg1"/>
              </a:buClr>
              <a:buFont typeface="+mj-lt"/>
              <a:buAutoNum type="arabicPeriod"/>
            </a:pPr>
            <a:r>
              <a:rPr lang="es-AR" sz="2400" dirty="0">
                <a:solidFill>
                  <a:schemeClr val="bg1">
                    <a:lumMod val="95000"/>
                  </a:schemeClr>
                </a:solidFill>
              </a:rPr>
              <a:t>(¿</a:t>
            </a:r>
            <a:r>
              <a:rPr lang="es-AR" sz="2400" dirty="0" err="1">
                <a:solidFill>
                  <a:schemeClr val="bg1">
                    <a:lumMod val="95000"/>
                  </a:schemeClr>
                </a:solidFill>
              </a:rPr>
              <a:t>Tenés</a:t>
            </a:r>
            <a:r>
              <a:rPr lang="es-AR" sz="2400" dirty="0">
                <a:solidFill>
                  <a:schemeClr val="bg1">
                    <a:lumMod val="95000"/>
                  </a:schemeClr>
                </a:solidFill>
              </a:rPr>
              <a:t> algo que pedir / proponer?)</a:t>
            </a:r>
          </a:p>
          <a:p>
            <a:pPr algn="ctr">
              <a:spcBef>
                <a:spcPts val="2400"/>
              </a:spcBef>
              <a:buNone/>
            </a:pPr>
            <a:endParaRPr lang="es-AR" sz="2800" i="1" dirty="0">
              <a:solidFill>
                <a:schemeClr val="bg1"/>
              </a:solidFill>
            </a:endParaRPr>
          </a:p>
          <a:p>
            <a:pPr algn="ctr">
              <a:spcBef>
                <a:spcPts val="2400"/>
              </a:spcBef>
              <a:buNone/>
            </a:pPr>
            <a:endParaRPr lang="es-AR" sz="2800" i="1" dirty="0">
              <a:solidFill>
                <a:schemeClr val="bg1"/>
              </a:solidFill>
            </a:endParaRPr>
          </a:p>
        </p:txBody>
      </p:sp>
      <p:sp>
        <p:nvSpPr>
          <p:cNvPr id="4" name="Slide Number Placeholder 3"/>
          <p:cNvSpPr>
            <a:spLocks noGrp="1"/>
          </p:cNvSpPr>
          <p:nvPr>
            <p:ph type="sldNum" sz="quarter" idx="10"/>
          </p:nvPr>
        </p:nvSpPr>
        <p:spPr>
          <a:xfrm>
            <a:off x="6948264" y="4819997"/>
            <a:ext cx="2133600" cy="200025"/>
          </a:xfrm>
        </p:spPr>
        <p:txBody>
          <a:bodyPr/>
          <a:lstStyle/>
          <a:p>
            <a:pPr>
              <a:defRPr/>
            </a:pPr>
            <a:r>
              <a:rPr lang="en-US" dirty="0"/>
              <a:t>| </a:t>
            </a:r>
            <a:fld id="{9B4E8CCE-87C1-4BA8-8D86-15FF64157675}" type="slidenum">
              <a:rPr lang="en-US" smtClean="0">
                <a:solidFill>
                  <a:srgbClr val="B2B2B2"/>
                </a:solidFill>
              </a:rPr>
              <a:pPr>
                <a:defRPr/>
              </a:pPr>
              <a:t>98</a:t>
            </a:fld>
            <a:endParaRPr lang="en-US" dirty="0">
              <a:solidFill>
                <a:srgbClr val="B2B2B2"/>
              </a:solidFill>
            </a:endParaRPr>
          </a:p>
        </p:txBody>
      </p:sp>
      <p:sp>
        <p:nvSpPr>
          <p:cNvPr id="6" name="Shape 262">
            <a:extLst>
              <a:ext uri="{FF2B5EF4-FFF2-40B4-BE49-F238E27FC236}">
                <a16:creationId xmlns:a16="http://schemas.microsoft.com/office/drawing/2014/main" id="{5034C685-7828-4801-A855-245D5519C4B6}"/>
              </a:ext>
            </a:extLst>
          </p:cNvPr>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5" name="Title 32"/>
          <p:cNvSpPr>
            <a:spLocks noGrp="1"/>
          </p:cNvSpPr>
          <p:nvPr>
            <p:ph type="title"/>
          </p:nvPr>
        </p:nvSpPr>
        <p:spPr>
          <a:xfrm>
            <a:off x="179512" y="51470"/>
            <a:ext cx="8685213" cy="434578"/>
          </a:xfrm>
        </p:spPr>
        <p:txBody>
          <a:bodyPr/>
          <a:lstStyle/>
          <a:p>
            <a:r>
              <a:rPr lang="es-ES" sz="2400" dirty="0">
                <a:solidFill>
                  <a:schemeClr val="tx1"/>
                </a:solidFill>
              </a:rPr>
              <a:t>Preguntas de indagación de la verdad profunda</a:t>
            </a:r>
            <a:br>
              <a:rPr lang="es-ES" sz="2400" dirty="0">
                <a:solidFill>
                  <a:schemeClr val="tx1"/>
                </a:solidFill>
              </a:rPr>
            </a:br>
            <a:endParaRPr lang="en-US" sz="2400" dirty="0">
              <a:solidFill>
                <a:schemeClr val="tx1"/>
              </a:solidFill>
            </a:endParaRPr>
          </a:p>
        </p:txBody>
      </p:sp>
      <p:pic>
        <p:nvPicPr>
          <p:cNvPr id="2" name="Picture 1">
            <a:extLst>
              <a:ext uri="{FF2B5EF4-FFF2-40B4-BE49-F238E27FC236}">
                <a16:creationId xmlns:a16="http://schemas.microsoft.com/office/drawing/2014/main" id="{8E2EBF42-4467-4CF2-8E39-FF84578F561F}"/>
              </a:ext>
            </a:extLst>
          </p:cNvPr>
          <p:cNvPicPr>
            <a:picLocks noChangeAspect="1"/>
          </p:cNvPicPr>
          <p:nvPr/>
        </p:nvPicPr>
        <p:blipFill>
          <a:blip r:embed="rId2"/>
          <a:stretch>
            <a:fillRect/>
          </a:stretch>
        </p:blipFill>
        <p:spPr>
          <a:xfrm>
            <a:off x="6948264" y="3473961"/>
            <a:ext cx="1902723" cy="10718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20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0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20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0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1730" y="627534"/>
            <a:ext cx="8540750" cy="4315943"/>
          </a:xfrm>
        </p:spPr>
        <p:txBody>
          <a:bodyPr/>
          <a:lstStyle/>
          <a:p>
            <a:pPr marL="342900" indent="-342900">
              <a:spcBef>
                <a:spcPts val="600"/>
              </a:spcBef>
              <a:buFont typeface="+mj-lt"/>
              <a:buAutoNum type="arabicPeriod"/>
            </a:pPr>
            <a:r>
              <a:rPr lang="es-AR" sz="1400" dirty="0">
                <a:solidFill>
                  <a:schemeClr val="tx1"/>
                </a:solidFill>
              </a:rPr>
              <a:t>Trabajan en parejas</a:t>
            </a:r>
          </a:p>
          <a:p>
            <a:pPr marL="342900" indent="-342900">
              <a:spcBef>
                <a:spcPts val="600"/>
              </a:spcBef>
              <a:buFont typeface="+mj-lt"/>
              <a:buAutoNum type="arabicPeriod"/>
            </a:pPr>
            <a:r>
              <a:rPr lang="es-AR" sz="1400" dirty="0">
                <a:solidFill>
                  <a:schemeClr val="tx1"/>
                </a:solidFill>
              </a:rPr>
              <a:t>“B” elige en su Columna Izquierda el juicio tóxico que mejor caracteriza su perspectiva sobre la situación.</a:t>
            </a:r>
          </a:p>
          <a:p>
            <a:pPr marL="342900" indent="-342900">
              <a:spcBef>
                <a:spcPts val="600"/>
              </a:spcBef>
              <a:buFont typeface="+mj-lt"/>
              <a:buAutoNum type="arabicPeriod"/>
            </a:pPr>
            <a:r>
              <a:rPr lang="es-AR" sz="1400" dirty="0">
                <a:solidFill>
                  <a:schemeClr val="tx1"/>
                </a:solidFill>
              </a:rPr>
              <a:t>“A” ayuda a “B”  a “destilar” su juicio tóxico, formulándole estas preguntas:</a:t>
            </a:r>
          </a:p>
          <a:p>
            <a:pPr lvl="1">
              <a:spcBef>
                <a:spcPts val="600"/>
              </a:spcBef>
            </a:pPr>
            <a:r>
              <a:rPr lang="es-AR" sz="1200" i="1" dirty="0">
                <a:solidFill>
                  <a:schemeClr val="tx1"/>
                </a:solidFill>
              </a:rPr>
              <a:t>¿Qué pasa/pasó? ¿Qué inferís que pasa//pasó?</a:t>
            </a:r>
          </a:p>
          <a:p>
            <a:pPr lvl="1">
              <a:spcBef>
                <a:spcPts val="600"/>
              </a:spcBef>
            </a:pPr>
            <a:r>
              <a:rPr lang="es-AR" sz="1200" i="1" dirty="0">
                <a:solidFill>
                  <a:schemeClr val="tx1"/>
                </a:solidFill>
              </a:rPr>
              <a:t>¿Qué cosa valiosa para vos está en riesgo?</a:t>
            </a:r>
          </a:p>
          <a:p>
            <a:pPr lvl="1">
              <a:spcBef>
                <a:spcPts val="600"/>
              </a:spcBef>
            </a:pPr>
            <a:r>
              <a:rPr lang="es-AR" sz="1200" i="1" dirty="0">
                <a:solidFill>
                  <a:schemeClr val="tx1"/>
                </a:solidFill>
              </a:rPr>
              <a:t>¿Por qué esto es un problema para vos?</a:t>
            </a:r>
          </a:p>
          <a:p>
            <a:pPr lvl="1">
              <a:spcBef>
                <a:spcPts val="600"/>
              </a:spcBef>
            </a:pPr>
            <a:r>
              <a:rPr lang="es-AR" sz="1200" i="1" dirty="0">
                <a:solidFill>
                  <a:schemeClr val="tx1"/>
                </a:solidFill>
              </a:rPr>
              <a:t>¿Cuál es tu objetivo? ¿Qué es lo que te preocupa?</a:t>
            </a:r>
          </a:p>
          <a:p>
            <a:pPr lvl="1">
              <a:spcBef>
                <a:spcPts val="600"/>
              </a:spcBef>
            </a:pPr>
            <a:r>
              <a:rPr lang="es-AR" sz="1200" i="1" dirty="0">
                <a:solidFill>
                  <a:schemeClr val="tx1"/>
                </a:solidFill>
              </a:rPr>
              <a:t>¿Cómo te sentís a raíz de esto?</a:t>
            </a:r>
          </a:p>
          <a:p>
            <a:pPr lvl="1">
              <a:spcBef>
                <a:spcPts val="600"/>
              </a:spcBef>
            </a:pPr>
            <a:r>
              <a:rPr lang="es-AR" sz="1200" i="1" dirty="0">
                <a:solidFill>
                  <a:schemeClr val="tx1"/>
                </a:solidFill>
              </a:rPr>
              <a:t>(¿</a:t>
            </a:r>
            <a:r>
              <a:rPr lang="es-AR" sz="1200" i="1" dirty="0" err="1">
                <a:solidFill>
                  <a:schemeClr val="tx1"/>
                </a:solidFill>
              </a:rPr>
              <a:t>Tenés</a:t>
            </a:r>
            <a:r>
              <a:rPr lang="es-AR" sz="1200" i="1" dirty="0">
                <a:solidFill>
                  <a:schemeClr val="tx1"/>
                </a:solidFill>
              </a:rPr>
              <a:t> algo para pedir / proponer?)</a:t>
            </a:r>
          </a:p>
          <a:p>
            <a:pPr marL="342900" lvl="0" indent="-342900">
              <a:spcBef>
                <a:spcPts val="600"/>
              </a:spcBef>
              <a:buFont typeface="+mj-lt"/>
              <a:buAutoNum type="arabicPeriod"/>
              <a:defRPr/>
            </a:pPr>
            <a:r>
              <a:rPr lang="es-AR" sz="1400" dirty="0">
                <a:solidFill>
                  <a:schemeClr val="tx1"/>
                </a:solidFill>
              </a:rPr>
              <a:t>“B” integra sus respuestas, </a:t>
            </a:r>
            <a:r>
              <a:rPr lang="es-AR" sz="1400" dirty="0" err="1">
                <a:solidFill>
                  <a:schemeClr val="tx1"/>
                </a:solidFill>
              </a:rPr>
              <a:t>reexpresando</a:t>
            </a:r>
            <a:r>
              <a:rPr lang="es-AR" sz="1400" dirty="0">
                <a:solidFill>
                  <a:schemeClr val="tx1"/>
                </a:solidFill>
              </a:rPr>
              <a:t> el juicio ante “A” de un modo efectivo (“A” juega el papel de la contraparte de “B”).</a:t>
            </a:r>
          </a:p>
          <a:p>
            <a:pPr marL="342900" lvl="0" indent="-342900">
              <a:spcBef>
                <a:spcPts val="600"/>
              </a:spcBef>
              <a:buFont typeface="+mj-lt"/>
              <a:buAutoNum type="arabicPeriod"/>
              <a:defRPr/>
            </a:pPr>
            <a:r>
              <a:rPr lang="es-AR" sz="1400" dirty="0">
                <a:solidFill>
                  <a:schemeClr val="tx1"/>
                </a:solidFill>
              </a:rPr>
              <a:t>“A” le da </a:t>
            </a:r>
            <a:r>
              <a:rPr lang="es-AR" sz="1400" dirty="0" err="1">
                <a:solidFill>
                  <a:schemeClr val="tx1"/>
                </a:solidFill>
              </a:rPr>
              <a:t>feedback</a:t>
            </a:r>
            <a:r>
              <a:rPr lang="es-AR" sz="1400" dirty="0">
                <a:solidFill>
                  <a:schemeClr val="tx1"/>
                </a:solidFill>
              </a:rPr>
              <a:t> a “B” acerca de cómo se sintió al escuchar el juicio de “B”.</a:t>
            </a:r>
          </a:p>
          <a:p>
            <a:pPr marL="342900" lvl="0" indent="-342900">
              <a:spcBef>
                <a:spcPts val="600"/>
              </a:spcBef>
              <a:buFont typeface="+mj-lt"/>
              <a:buAutoNum type="arabicPeriod"/>
              <a:defRPr/>
            </a:pPr>
            <a:r>
              <a:rPr lang="es-AR" sz="1400" dirty="0">
                <a:solidFill>
                  <a:schemeClr val="tx1"/>
                </a:solidFill>
              </a:rPr>
              <a:t>Invierten roles y repiten los pasos 2. a  5.</a:t>
            </a:r>
          </a:p>
          <a:p>
            <a:pPr marL="342900" lvl="0" indent="-342900">
              <a:spcBef>
                <a:spcPts val="600"/>
              </a:spcBef>
              <a:buFont typeface="+mj-lt"/>
              <a:buAutoNum type="arabicPeriod"/>
              <a:defRPr/>
            </a:pPr>
            <a:r>
              <a:rPr lang="es-AR" sz="1400" dirty="0">
                <a:solidFill>
                  <a:schemeClr val="tx1"/>
                </a:solidFill>
              </a:rPr>
              <a:t>“A” y “B” comentan su vivencia personal al destilar su propia columna izquierda tóxica, y al “recibir” la columna izquierda “destilado” del otro.</a:t>
            </a:r>
          </a:p>
          <a:p>
            <a:pPr>
              <a:spcBef>
                <a:spcPts val="600"/>
              </a:spcBef>
            </a:pPr>
            <a:endParaRPr lang="en-US" sz="1400" dirty="0">
              <a:solidFill>
                <a:schemeClr val="tx1"/>
              </a:solidFill>
            </a:endParaRPr>
          </a:p>
        </p:txBody>
      </p:sp>
      <p:sp>
        <p:nvSpPr>
          <p:cNvPr id="3" name="Slide Number Placeholder 2"/>
          <p:cNvSpPr>
            <a:spLocks noGrp="1"/>
          </p:cNvSpPr>
          <p:nvPr>
            <p:ph type="sldNum" sz="quarter" idx="10"/>
          </p:nvPr>
        </p:nvSpPr>
        <p:spPr/>
        <p:txBody>
          <a:bodyPr/>
          <a:lstStyle/>
          <a:p>
            <a:pPr>
              <a:defRPr/>
            </a:pPr>
            <a:r>
              <a:rPr lang="en-US"/>
              <a:t>| </a:t>
            </a:r>
            <a:fld id="{4D52DFD2-B7A4-41A9-9FCB-56323FD606DD}" type="slidenum">
              <a:rPr lang="en-US" smtClean="0">
                <a:solidFill>
                  <a:srgbClr val="B2B2B2"/>
                </a:solidFill>
              </a:rPr>
              <a:pPr>
                <a:defRPr/>
              </a:pPr>
              <a:t>99</a:t>
            </a:fld>
            <a:endParaRPr lang="en-US">
              <a:solidFill>
                <a:srgbClr val="B2B2B2"/>
              </a:solidFill>
            </a:endParaRPr>
          </a:p>
        </p:txBody>
      </p:sp>
      <p:sp>
        <p:nvSpPr>
          <p:cNvPr id="8" name="Shape 262"/>
          <p:cNvSpPr/>
          <p:nvPr/>
        </p:nvSpPr>
        <p:spPr>
          <a:xfrm>
            <a:off x="0" y="0"/>
            <a:ext cx="9144000" cy="615315"/>
          </a:xfrm>
          <a:prstGeom prst="rect">
            <a:avLst/>
          </a:prstGeom>
          <a:solidFill>
            <a:schemeClr val="bg2">
              <a:lumMod val="40000"/>
              <a:lumOff val="60000"/>
            </a:schemeClr>
          </a:solidFill>
          <a:ln w="12700">
            <a:noFill/>
            <a:miter lim="400000"/>
          </a:ln>
          <a:effectLst>
            <a:outerShdw blurRad="38100" dist="23000" dir="5400000" rotWithShape="0">
              <a:srgbClr val="000000">
                <a:alpha val="35000"/>
              </a:srgbClr>
            </a:outerShdw>
          </a:effectLst>
        </p:spPr>
        <p:txBody>
          <a:bodyPr lIns="34289" tIns="34290" rIns="34289" bIns="34290" anchor="ctr"/>
          <a:lstStyle/>
          <a:p>
            <a:endParaRPr dirty="0">
              <a:solidFill>
                <a:schemeClr val="bg1"/>
              </a:solidFill>
            </a:endParaRPr>
          </a:p>
        </p:txBody>
      </p:sp>
      <p:sp>
        <p:nvSpPr>
          <p:cNvPr id="4" name="Title 3"/>
          <p:cNvSpPr>
            <a:spLocks noGrp="1"/>
          </p:cNvSpPr>
          <p:nvPr>
            <p:ph type="title"/>
          </p:nvPr>
        </p:nvSpPr>
        <p:spPr>
          <a:xfrm>
            <a:off x="107504" y="104917"/>
            <a:ext cx="8864600" cy="450047"/>
          </a:xfrm>
          <a:noFill/>
        </p:spPr>
        <p:txBody>
          <a:bodyPr/>
          <a:lstStyle/>
          <a:p>
            <a:pPr lvl="0"/>
            <a:r>
              <a:rPr lang="es-MX" sz="2000" dirty="0"/>
              <a:t>Actividad: “destilación” y expresión productiva de la columna izquierda</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theme/theme1.xml><?xml version="1.0" encoding="utf-8"?>
<a:theme xmlns:a="http://schemas.openxmlformats.org/drawingml/2006/main" name="Template ppt 2010 - simple cover 1.0">
  <a:themeElements>
    <a:clrScheme name="Personalizado 4">
      <a:dk1>
        <a:srgbClr val="002D62"/>
      </a:dk1>
      <a:lt1>
        <a:srgbClr val="FFFFFF"/>
      </a:lt1>
      <a:dk2>
        <a:srgbClr val="60007A"/>
      </a:dk2>
      <a:lt2>
        <a:srgbClr val="A6A6A6"/>
      </a:lt2>
      <a:accent1>
        <a:srgbClr val="FFFFFF"/>
      </a:accent1>
      <a:accent2>
        <a:srgbClr val="FBB03F"/>
      </a:accent2>
      <a:accent3>
        <a:srgbClr val="32A063"/>
      </a:accent3>
      <a:accent4>
        <a:srgbClr val="C00000"/>
      </a:accent4>
      <a:accent5>
        <a:srgbClr val="46509C"/>
      </a:accent5>
      <a:accent6>
        <a:srgbClr val="FFCC00"/>
      </a:accent6>
      <a:hlink>
        <a:srgbClr val="32A063"/>
      </a:hlink>
      <a:folHlink>
        <a:srgbClr val="C00000"/>
      </a:folHlink>
    </a:clrScheme>
    <a:fontScheme name="Template ppt 2010 - simple cover 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s-E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s-E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Template ppt 2010 - simple cover 1.0 1">
        <a:dk1>
          <a:srgbClr val="002D62"/>
        </a:dk1>
        <a:lt1>
          <a:srgbClr val="FFFFFF"/>
        </a:lt1>
        <a:dk2>
          <a:srgbClr val="002D62"/>
        </a:dk2>
        <a:lt2>
          <a:srgbClr val="EAEAEA"/>
        </a:lt2>
        <a:accent1>
          <a:srgbClr val="002D62"/>
        </a:accent1>
        <a:accent2>
          <a:srgbClr val="FBB03F"/>
        </a:accent2>
        <a:accent3>
          <a:srgbClr val="FFFFFF"/>
        </a:accent3>
        <a:accent4>
          <a:srgbClr val="002553"/>
        </a:accent4>
        <a:accent5>
          <a:srgbClr val="AAADB7"/>
        </a:accent5>
        <a:accent6>
          <a:srgbClr val="E39F38"/>
        </a:accent6>
        <a:hlink>
          <a:srgbClr val="0050B0"/>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2">
        <a:dk1>
          <a:srgbClr val="002D62"/>
        </a:dk1>
        <a:lt1>
          <a:srgbClr val="FFFFFF"/>
        </a:lt1>
        <a:dk2>
          <a:srgbClr val="002D62"/>
        </a:dk2>
        <a:lt2>
          <a:srgbClr val="C0C0C0"/>
        </a:lt2>
        <a:accent1>
          <a:srgbClr val="002D62"/>
        </a:accent1>
        <a:accent2>
          <a:srgbClr val="FBB03F"/>
        </a:accent2>
        <a:accent3>
          <a:srgbClr val="FFFFFF"/>
        </a:accent3>
        <a:accent4>
          <a:srgbClr val="002553"/>
        </a:accent4>
        <a:accent5>
          <a:srgbClr val="AAADB7"/>
        </a:accent5>
        <a:accent6>
          <a:srgbClr val="E39F38"/>
        </a:accent6>
        <a:hlink>
          <a:srgbClr val="0050B0"/>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3">
        <a:dk1>
          <a:srgbClr val="002D62"/>
        </a:dk1>
        <a:lt1>
          <a:srgbClr val="FFFFFF"/>
        </a:lt1>
        <a:dk2>
          <a:srgbClr val="002D62"/>
        </a:dk2>
        <a:lt2>
          <a:srgbClr val="C0C0C0"/>
        </a:lt2>
        <a:accent1>
          <a:srgbClr val="FFFFFF"/>
        </a:accent1>
        <a:accent2>
          <a:srgbClr val="FBB03F"/>
        </a:accent2>
        <a:accent3>
          <a:srgbClr val="FFFFFF"/>
        </a:accent3>
        <a:accent4>
          <a:srgbClr val="002553"/>
        </a:accent4>
        <a:accent5>
          <a:srgbClr val="FFFFFF"/>
        </a:accent5>
        <a:accent6>
          <a:srgbClr val="E39F38"/>
        </a:accent6>
        <a:hlink>
          <a:srgbClr val="0050B0"/>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4">
        <a:dk1>
          <a:srgbClr val="002D62"/>
        </a:dk1>
        <a:lt1>
          <a:srgbClr val="FFFFFF"/>
        </a:lt1>
        <a:dk2>
          <a:srgbClr val="60007A"/>
        </a:dk2>
        <a:lt2>
          <a:srgbClr val="A6A6A6"/>
        </a:lt2>
        <a:accent1>
          <a:srgbClr val="FFFFFF"/>
        </a:accent1>
        <a:accent2>
          <a:srgbClr val="FBB03F"/>
        </a:accent2>
        <a:accent3>
          <a:srgbClr val="FFFFFF"/>
        </a:accent3>
        <a:accent4>
          <a:srgbClr val="002553"/>
        </a:accent4>
        <a:accent5>
          <a:srgbClr val="FFFFFF"/>
        </a:accent5>
        <a:accent6>
          <a:srgbClr val="E39F38"/>
        </a:accent6>
        <a:hlink>
          <a:srgbClr val="32A063"/>
        </a:hlink>
        <a:folHlink>
          <a:srgbClr val="C00000"/>
        </a:folHlink>
      </a:clrScheme>
      <a:clrMap bg1="lt1" tx1="dk1" bg2="lt2" tx2="dk2" accent1="accent1" accent2="accent2" accent3="accent3" accent4="accent4" accent5="accent5" accent6="accent6" hlink="hlink" folHlink="folHlink"/>
    </a:extraClrScheme>
    <a:extraClrScheme>
      <a:clrScheme name="Template ppt 2010 - simple cover 1.0 1">
        <a:dk1>
          <a:srgbClr val="002D62"/>
        </a:dk1>
        <a:lt1>
          <a:srgbClr val="FFFFFF"/>
        </a:lt1>
        <a:dk2>
          <a:srgbClr val="60007A"/>
        </a:dk2>
        <a:lt2>
          <a:srgbClr val="A6A6A6"/>
        </a:lt2>
        <a:accent1>
          <a:srgbClr val="FFFFFF"/>
        </a:accent1>
        <a:accent2>
          <a:srgbClr val="FBB03F"/>
        </a:accent2>
        <a:accent3>
          <a:srgbClr val="FFFFFF"/>
        </a:accent3>
        <a:accent4>
          <a:srgbClr val="002553"/>
        </a:accent4>
        <a:accent5>
          <a:srgbClr val="FFFFFF"/>
        </a:accent5>
        <a:accent6>
          <a:srgbClr val="E39F38"/>
        </a:accent6>
        <a:hlink>
          <a:srgbClr val="32A063"/>
        </a:hlink>
        <a:folHlink>
          <a:srgbClr val="C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10130</TotalTime>
  <Words>10697</Words>
  <Application>Microsoft Office PowerPoint</Application>
  <PresentationFormat>On-screen Show (16:9)</PresentationFormat>
  <Paragraphs>1481</Paragraphs>
  <Slides>137</Slides>
  <Notes>83</Notes>
  <HiddenSlides>3</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137</vt:i4>
      </vt:variant>
    </vt:vector>
  </HeadingPairs>
  <TitlesOfParts>
    <vt:vector size="152" baseType="lpstr">
      <vt:lpstr>MS PGothic</vt:lpstr>
      <vt:lpstr>MS PGothic</vt:lpstr>
      <vt:lpstr>Arial</vt:lpstr>
      <vt:lpstr>Arial Narrow</vt:lpstr>
      <vt:lpstr>Calibri</vt:lpstr>
      <vt:lpstr>Gabriola</vt:lpstr>
      <vt:lpstr>Lato</vt:lpstr>
      <vt:lpstr>Lucida Handwriting</vt:lpstr>
      <vt:lpstr>Times New Roman</vt:lpstr>
      <vt:lpstr>Trebuchet MS</vt:lpstr>
      <vt:lpstr>Verdana</vt:lpstr>
      <vt:lpstr>Wingdings</vt:lpstr>
      <vt:lpstr>Wingdings 3</vt:lpstr>
      <vt:lpstr>ZapfDingbats</vt:lpstr>
      <vt:lpstr>Template ppt 2010 - simple cover 1.0</vt:lpstr>
      <vt:lpstr>PowerPoint Presentation</vt:lpstr>
      <vt:lpstr>Objetivos del taller</vt:lpstr>
      <vt:lpstr>Check in</vt:lpstr>
      <vt:lpstr>Agenda día 1</vt:lpstr>
      <vt:lpstr>Agenda día 2</vt:lpstr>
      <vt:lpstr>Reglas de convivencia para este taller</vt:lpstr>
      <vt:lpstr>PowerPoint Presentation</vt:lpstr>
      <vt:lpstr>PowerPoint Presentation</vt:lpstr>
      <vt:lpstr>Efectividad en un equipo de alto rendimiento</vt:lpstr>
      <vt:lpstr>A.- Propósito, Metas y Valores</vt:lpstr>
      <vt:lpstr>B.- Roles y Responsabilidades</vt:lpstr>
      <vt:lpstr>C.- Procesos</vt:lpstr>
      <vt:lpstr>D. Relaciones</vt:lpstr>
      <vt:lpstr>ejercicio: identificación de estacas</vt:lpstr>
      <vt:lpstr>    Configuración: tres modelos de equipo</vt:lpstr>
      <vt:lpstr>PowerPoint Presentation</vt:lpstr>
      <vt:lpstr>PowerPoint Presentation</vt:lpstr>
      <vt:lpstr>PowerPoint Presentation</vt:lpstr>
      <vt:lpstr>A.- Propósito, Metas, Valores</vt:lpstr>
      <vt:lpstr>A.- Propósito, Metas, Valores</vt:lpstr>
      <vt:lpstr>A.- Propósito, Metas, Valores</vt:lpstr>
      <vt:lpstr>A.- Propósito, Metas, Valores</vt:lpstr>
      <vt:lpstr>B.- Roles y responsabilidades</vt:lpstr>
      <vt:lpstr>B.- Roles y responsabilidades</vt:lpstr>
      <vt:lpstr>B.- Roles y responsabilidades</vt:lpstr>
      <vt:lpstr>B.- Roles y responsabilidades</vt:lpstr>
      <vt:lpstr>C.- Procesos</vt:lpstr>
      <vt:lpstr>C.- Procesos</vt:lpstr>
      <vt:lpstr>C.- Procesos</vt:lpstr>
      <vt:lpstr>C.- Procesos</vt:lpstr>
      <vt:lpstr>D.- Relaciones</vt:lpstr>
      <vt:lpstr>D.- Relaciones</vt:lpstr>
      <vt:lpstr>D.- Relaciones</vt:lpstr>
      <vt:lpstr>D.- Relaciones</vt:lpstr>
      <vt:lpstr>ejercicio: identificación de estacas</vt:lpstr>
      <vt:lpstr>Posibles acciones con impacto en el desempeño del MT</vt:lpstr>
      <vt:lpstr>PowerPoint Presentation</vt:lpstr>
      <vt:lpstr>Comportamientos deseados del MT: Escucha activa</vt:lpstr>
      <vt:lpstr>Comportamientos deseados: indagación productiva</vt:lpstr>
      <vt:lpstr>ejercicio: identificación de estacas</vt:lpstr>
      <vt:lpstr>ejercicio: identificación de estacas</vt:lpstr>
      <vt:lpstr>ejercicio: identificación de estacas</vt:lpstr>
      <vt:lpstr>ejercicio: identificación de estacas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 equipo en busca de sentido</vt:lpstr>
      <vt:lpstr>PowerPoint Presentation</vt:lpstr>
      <vt:lpstr>Actividad: Propósito</vt:lpstr>
      <vt:lpstr>Actividad: Propósito</vt:lpstr>
      <vt:lpstr>Actividad: Propósito</vt:lpstr>
      <vt:lpstr>Actividad: Propósito</vt:lpstr>
      <vt:lpstr>Actividad: Propósito</vt:lpstr>
      <vt:lpstr>Victor Frankl: « El hombre en busca de sentido »</vt:lpstr>
      <vt:lpstr>PowerPoint Presentation</vt:lpstr>
      <vt:lpstr>PowerPoint Presentation</vt:lpstr>
      <vt:lpstr>PowerPoint Presentation</vt:lpstr>
      <vt:lpstr>PowerPoint Presentation</vt:lpstr>
      <vt:lpstr>Actividad: Conversación abierta</vt:lpstr>
      <vt:lpstr>PowerPoint Presentation</vt:lpstr>
      <vt:lpstr>Mecanismos de decisión en contexto grupal</vt:lpstr>
      <vt:lpstr>ejercicio: identificación de estacas</vt:lpstr>
      <vt:lpstr>Actividad: Conversación abierta</vt:lpstr>
      <vt:lpstr>PowerPoint Presentation</vt:lpstr>
      <vt:lpstr>Check in</vt:lpstr>
      <vt:lpstr>PowerPoint Presentation</vt:lpstr>
      <vt:lpstr>“Hechos” vs. “inferencias”</vt:lpstr>
      <vt:lpstr>“Hechos” vs. “juicios”</vt:lpstr>
      <vt:lpstr>Comunicación auténtica</vt:lpstr>
      <vt:lpstr>Ejemplo de interacción difícil</vt:lpstr>
      <vt:lpstr>Actividad: Identificación de la “columna izquierda”</vt:lpstr>
      <vt:lpstr>Actividad: Análisis de la columna izquierda</vt:lpstr>
      <vt:lpstr>PowerPoint Presentation</vt:lpstr>
      <vt:lpstr>PowerPoint Presentation</vt:lpstr>
      <vt:lpstr>PowerPoint Presentation</vt:lpstr>
      <vt:lpstr>PowerPoint Presentation</vt:lpstr>
      <vt:lpstr>El cuatrilema de la  Columna Izquierda Tóxica (CIT)</vt:lpstr>
      <vt:lpstr>PowerPoint Presentation</vt:lpstr>
      <vt:lpstr>PowerPoint Presentation</vt:lpstr>
      <vt:lpstr>PowerPoint Presentation</vt:lpstr>
      <vt:lpstr>PowerPoint Presentation</vt:lpstr>
      <vt:lpstr>El cuatrilema de la columna izquierda</vt:lpstr>
      <vt:lpstr>El cuatrilema de la columna izquierda tóxica (CIT)</vt:lpstr>
      <vt:lpstr>PowerPoint Presentation</vt:lpstr>
      <vt:lpstr>3 “capas” de verdad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Expresando una “verdad” más profunda</vt:lpstr>
      <vt:lpstr>Preguntas de indagación de la verdad profunda </vt:lpstr>
      <vt:lpstr>Actividad: “destilación” y expresión productiva de la columna izquierda</vt:lpstr>
      <vt:lpstr>PowerPoint Presentation</vt:lpstr>
      <vt:lpstr>Exposición productiva</vt:lpstr>
      <vt:lpstr>PowerPoint Presentation</vt:lpstr>
      <vt:lpstr>¿A qué llamamos conversación de feedback?</vt:lpstr>
      <vt:lpstr>Actividad: Experiencias e impacto de dar o recibir feedback</vt:lpstr>
      <vt:lpstr>Actividad: Experiencias e impacto de dar o recibir feedback</vt:lpstr>
      <vt:lpstr>Feedback: Algunas claves para que funcione</vt:lpstr>
      <vt:lpstr>Actividad: Construcción de un feedback efectivo</vt:lpstr>
      <vt:lpstr>PowerPoint Presentation</vt:lpstr>
      <vt:lpstr>PowerPoint Presentation</vt:lpstr>
      <vt:lpstr>PowerPoint Presentation</vt:lpstr>
      <vt:lpstr>Respuesta constructiva a los conflictos</vt:lpstr>
      <vt:lpstr>No todos los conflictos son del mismo tipo…</vt:lpstr>
      <vt:lpstr>Conflictos: tipología</vt:lpstr>
      <vt:lpstr>Conflictos: 3 Componentes</vt:lpstr>
      <vt:lpstr>PowerPoint Presentation</vt:lpstr>
      <vt:lpstr>Proceso macro para resolver conflictos</vt:lpstr>
      <vt:lpstr>Conflictos: Disolución del componente personal</vt:lpstr>
      <vt:lpstr>Actividad: Escucha activa e indagación productiva 2.0</vt:lpstr>
      <vt:lpstr>Proceso macro para resolver conflictos</vt:lpstr>
      <vt:lpstr>Derechos de decisión en los conflictos</vt:lpstr>
      <vt:lpstr>Mecanismos de decisión alternativos: Elevación </vt:lpstr>
      <vt:lpstr>PowerPoint Presentation</vt:lpstr>
      <vt:lpstr>PowerPoint Presentation</vt:lpstr>
      <vt:lpstr>Pasar de posiciones a intereses</vt:lpstr>
      <vt:lpstr>Actividad: identificación de intereses subyacentes</vt:lpstr>
      <vt:lpstr>Resolución de conflictos operativos </vt:lpstr>
      <vt:lpstr>Actividad</vt:lpstr>
      <vt:lpstr>PowerPoint Presentation</vt:lpstr>
      <vt:lpstr>PowerPoint Presentation</vt:lpstr>
      <vt:lpstr>PowerPoint Presentation</vt:lpstr>
      <vt:lpstr>PowerPoint Presentation</vt:lpstr>
      <vt:lpstr>PowerPoint Presentation</vt:lpstr>
      <vt:lpstr>PowerPoint Presentation</vt:lpstr>
      <vt:lpstr>Actividad: Actualización de Acuerdos Operativos</vt:lpstr>
      <vt:lpstr>Check-out</vt:lpstr>
      <vt:lpstr>check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Luciana Vaccotti</dc:creator>
  <cp:lastModifiedBy>Horacio R</cp:lastModifiedBy>
  <cp:revision>583</cp:revision>
  <cp:lastPrinted>2018-04-26T19:29:42Z</cp:lastPrinted>
  <dcterms:created xsi:type="dcterms:W3CDTF">2008-11-17T16:21:38Z</dcterms:created>
  <dcterms:modified xsi:type="dcterms:W3CDTF">2018-05-09T21:45:41Z</dcterms:modified>
</cp:coreProperties>
</file>